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Default Extension="jpeg" ContentType="image/jpeg"/>
  <Override PartName="/ppt/notesSlides/notesSlide17.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729" r:id="rId1"/>
  </p:sldMasterIdLst>
  <p:notesMasterIdLst>
    <p:notesMasterId r:id="rId20"/>
  </p:notesMasterIdLst>
  <p:handoutMasterIdLst>
    <p:handoutMasterId r:id="rId21"/>
  </p:handoutMasterIdLst>
  <p:sldIdLst>
    <p:sldId id="277" r:id="rId2"/>
    <p:sldId id="289" r:id="rId3"/>
    <p:sldId id="290" r:id="rId4"/>
    <p:sldId id="279" r:id="rId5"/>
    <p:sldId id="281" r:id="rId6"/>
    <p:sldId id="280" r:id="rId7"/>
    <p:sldId id="282" r:id="rId8"/>
    <p:sldId id="283" r:id="rId9"/>
    <p:sldId id="284" r:id="rId10"/>
    <p:sldId id="291" r:id="rId11"/>
    <p:sldId id="292" r:id="rId12"/>
    <p:sldId id="293" r:id="rId13"/>
    <p:sldId id="294" r:id="rId14"/>
    <p:sldId id="295" r:id="rId15"/>
    <p:sldId id="296" r:id="rId16"/>
    <p:sldId id="287" r:id="rId17"/>
    <p:sldId id="297" r:id="rId18"/>
    <p:sldId id="278" r:id="rId19"/>
  </p:sldIdLst>
  <p:sldSz cx="9144000" cy="6858000" type="screen4x3"/>
  <p:notesSz cx="7099300" cy="10234613"/>
  <p:defaultTextStyle>
    <a:defPPr>
      <a:defRPr lang="en-US"/>
    </a:defPPr>
    <a:lvl1pPr algn="l" rtl="0" eaLnBrk="0" fontAlgn="base" hangingPunct="0">
      <a:spcBef>
        <a:spcPct val="0"/>
      </a:spcBef>
      <a:spcAft>
        <a:spcPct val="0"/>
      </a:spcAft>
      <a:defRPr sz="2400" kern="1200">
        <a:solidFill>
          <a:schemeClr val="tx1"/>
        </a:solidFill>
        <a:latin typeface="Arial" charset="0"/>
        <a:ea typeface="ＭＳ Ｐゴシック" pitchFamily="34" charset="-128"/>
        <a:cs typeface="+mn-cs"/>
      </a:defRPr>
    </a:lvl1pPr>
    <a:lvl2pPr marL="457200" algn="l" rtl="0" eaLnBrk="0" fontAlgn="base" hangingPunct="0">
      <a:spcBef>
        <a:spcPct val="0"/>
      </a:spcBef>
      <a:spcAft>
        <a:spcPct val="0"/>
      </a:spcAft>
      <a:defRPr sz="2400" kern="1200">
        <a:solidFill>
          <a:schemeClr val="tx1"/>
        </a:solidFill>
        <a:latin typeface="Arial" charset="0"/>
        <a:ea typeface="ＭＳ Ｐゴシック" pitchFamily="34" charset="-128"/>
        <a:cs typeface="+mn-cs"/>
      </a:defRPr>
    </a:lvl2pPr>
    <a:lvl3pPr marL="914400" algn="l" rtl="0" eaLnBrk="0" fontAlgn="base" hangingPunct="0">
      <a:spcBef>
        <a:spcPct val="0"/>
      </a:spcBef>
      <a:spcAft>
        <a:spcPct val="0"/>
      </a:spcAft>
      <a:defRPr sz="2400" kern="1200">
        <a:solidFill>
          <a:schemeClr val="tx1"/>
        </a:solidFill>
        <a:latin typeface="Arial" charset="0"/>
        <a:ea typeface="ＭＳ Ｐゴシック" pitchFamily="34" charset="-128"/>
        <a:cs typeface="+mn-cs"/>
      </a:defRPr>
    </a:lvl3pPr>
    <a:lvl4pPr marL="1371600" algn="l" rtl="0" eaLnBrk="0" fontAlgn="base" hangingPunct="0">
      <a:spcBef>
        <a:spcPct val="0"/>
      </a:spcBef>
      <a:spcAft>
        <a:spcPct val="0"/>
      </a:spcAft>
      <a:defRPr sz="2400" kern="1200">
        <a:solidFill>
          <a:schemeClr val="tx1"/>
        </a:solidFill>
        <a:latin typeface="Arial" charset="0"/>
        <a:ea typeface="ＭＳ Ｐゴシック" pitchFamily="34" charset="-128"/>
        <a:cs typeface="+mn-cs"/>
      </a:defRPr>
    </a:lvl4pPr>
    <a:lvl5pPr marL="1828800" algn="l" rtl="0" eaLnBrk="0" fontAlgn="base" hangingPunct="0">
      <a:spcBef>
        <a:spcPct val="0"/>
      </a:spcBef>
      <a:spcAft>
        <a:spcPct val="0"/>
      </a:spcAft>
      <a:defRPr sz="2400" kern="1200">
        <a:solidFill>
          <a:schemeClr val="tx1"/>
        </a:solidFill>
        <a:latin typeface="Arial" charset="0"/>
        <a:ea typeface="ＭＳ Ｐゴシック" pitchFamily="34" charset="-128"/>
        <a:cs typeface="+mn-cs"/>
      </a:defRPr>
    </a:lvl5pPr>
    <a:lvl6pPr marL="2286000" algn="l" defTabSz="914400" rtl="0" eaLnBrk="1" latinLnBrk="0" hangingPunct="1">
      <a:defRPr sz="2400" kern="1200">
        <a:solidFill>
          <a:schemeClr val="tx1"/>
        </a:solidFill>
        <a:latin typeface="Arial" charset="0"/>
        <a:ea typeface="ＭＳ Ｐゴシック" pitchFamily="34" charset="-128"/>
        <a:cs typeface="+mn-cs"/>
      </a:defRPr>
    </a:lvl6pPr>
    <a:lvl7pPr marL="2743200" algn="l" defTabSz="914400" rtl="0" eaLnBrk="1" latinLnBrk="0" hangingPunct="1">
      <a:defRPr sz="2400" kern="1200">
        <a:solidFill>
          <a:schemeClr val="tx1"/>
        </a:solidFill>
        <a:latin typeface="Arial" charset="0"/>
        <a:ea typeface="ＭＳ Ｐゴシック" pitchFamily="34" charset="-128"/>
        <a:cs typeface="+mn-cs"/>
      </a:defRPr>
    </a:lvl7pPr>
    <a:lvl8pPr marL="3200400" algn="l" defTabSz="914400" rtl="0" eaLnBrk="1" latinLnBrk="0" hangingPunct="1">
      <a:defRPr sz="2400" kern="1200">
        <a:solidFill>
          <a:schemeClr val="tx1"/>
        </a:solidFill>
        <a:latin typeface="Arial" charset="0"/>
        <a:ea typeface="ＭＳ Ｐゴシック" pitchFamily="34" charset="-128"/>
        <a:cs typeface="+mn-cs"/>
      </a:defRPr>
    </a:lvl8pPr>
    <a:lvl9pPr marL="3657600" algn="l" defTabSz="914400" rtl="0" eaLnBrk="1" latinLnBrk="0" hangingPunct="1">
      <a:defRPr sz="2400" kern="1200">
        <a:solidFill>
          <a:schemeClr val="tx1"/>
        </a:solidFill>
        <a:latin typeface="Arial" charset="0"/>
        <a:ea typeface="ＭＳ Ｐゴシック" pitchFamily="34"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93F"/>
    <a:srgbClr val="CFDFDF"/>
    <a:srgbClr val="FF0000"/>
    <a:srgbClr val="3771B2"/>
    <a:srgbClr val="E37823"/>
  </p:clrMru>
</p:presentationPr>
</file>

<file path=ppt/tableStyles.xml><?xml version="1.0" encoding="utf-8"?>
<a:tblStyleLst xmlns:a="http://schemas.openxmlformats.org/drawingml/2006/main" def="{5C22544A-7EE6-4342-B048-85BDC9FD1C3A}">
  <a:tblStyle styleId="{5C22544A-7EE6-4342-B048-85BDC9FD1C3A}" styleName="Stijl, gemiddeld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232" autoAdjust="0"/>
    <p:restoredTop sz="83709" autoAdjust="0"/>
  </p:normalViewPr>
  <p:slideViewPr>
    <p:cSldViewPr>
      <p:cViewPr varScale="1">
        <p:scale>
          <a:sx n="76" d="100"/>
          <a:sy n="76" d="100"/>
        </p:scale>
        <p:origin x="-90" y="-45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24258" name="Rectangle 2"/>
          <p:cNvSpPr>
            <a:spLocks noGrp="1" noChangeArrowheads="1"/>
          </p:cNvSpPr>
          <p:nvPr>
            <p:ph type="hdr" sz="quarter"/>
          </p:nvPr>
        </p:nvSpPr>
        <p:spPr bwMode="auto">
          <a:xfrm>
            <a:off x="0" y="0"/>
            <a:ext cx="3076575" cy="511175"/>
          </a:xfrm>
          <a:prstGeom prst="rect">
            <a:avLst/>
          </a:prstGeom>
          <a:noFill/>
          <a:ln w="9525">
            <a:noFill/>
            <a:miter lim="800000"/>
            <a:headEnd/>
            <a:tailEnd/>
          </a:ln>
          <a:effectLst/>
        </p:spPr>
        <p:txBody>
          <a:bodyPr vert="horz" wrap="square" lIns="99048" tIns="49524" rIns="99048" bIns="49524" numCol="1" anchor="t" anchorCtr="0" compatLnSpc="1">
            <a:prstTxWarp prst="textNoShape">
              <a:avLst/>
            </a:prstTxWarp>
          </a:bodyPr>
          <a:lstStyle>
            <a:lvl1pPr>
              <a:defRPr sz="1300">
                <a:ea typeface="ＭＳ Ｐゴシック" pitchFamily="48" charset="-128"/>
              </a:defRPr>
            </a:lvl1pPr>
          </a:lstStyle>
          <a:p>
            <a:pPr>
              <a:defRPr/>
            </a:pPr>
            <a:endParaRPr lang="en-US"/>
          </a:p>
        </p:txBody>
      </p:sp>
      <p:sp>
        <p:nvSpPr>
          <p:cNvPr id="224259" name="Rectangle 3"/>
          <p:cNvSpPr>
            <a:spLocks noGrp="1" noChangeArrowheads="1"/>
          </p:cNvSpPr>
          <p:nvPr>
            <p:ph type="dt" sz="quarter" idx="1"/>
          </p:nvPr>
        </p:nvSpPr>
        <p:spPr bwMode="auto">
          <a:xfrm>
            <a:off x="4021138" y="0"/>
            <a:ext cx="3076575" cy="511175"/>
          </a:xfrm>
          <a:prstGeom prst="rect">
            <a:avLst/>
          </a:prstGeom>
          <a:noFill/>
          <a:ln w="9525">
            <a:noFill/>
            <a:miter lim="800000"/>
            <a:headEnd/>
            <a:tailEnd/>
          </a:ln>
          <a:effectLst/>
        </p:spPr>
        <p:txBody>
          <a:bodyPr vert="horz" wrap="square" lIns="99048" tIns="49524" rIns="99048" bIns="49524" numCol="1" anchor="t" anchorCtr="0" compatLnSpc="1">
            <a:prstTxWarp prst="textNoShape">
              <a:avLst/>
            </a:prstTxWarp>
          </a:bodyPr>
          <a:lstStyle>
            <a:lvl1pPr algn="r">
              <a:defRPr sz="1300">
                <a:ea typeface="ＭＳ Ｐゴシック" pitchFamily="48" charset="-128"/>
              </a:defRPr>
            </a:lvl1pPr>
          </a:lstStyle>
          <a:p>
            <a:pPr>
              <a:defRPr/>
            </a:pPr>
            <a:endParaRPr lang="en-US"/>
          </a:p>
        </p:txBody>
      </p:sp>
      <p:sp>
        <p:nvSpPr>
          <p:cNvPr id="224260" name="Rectangle 4"/>
          <p:cNvSpPr>
            <a:spLocks noGrp="1" noChangeArrowheads="1"/>
          </p:cNvSpPr>
          <p:nvPr>
            <p:ph type="ftr" sz="quarter" idx="2"/>
          </p:nvPr>
        </p:nvSpPr>
        <p:spPr bwMode="auto">
          <a:xfrm>
            <a:off x="0" y="9721850"/>
            <a:ext cx="3076575" cy="511175"/>
          </a:xfrm>
          <a:prstGeom prst="rect">
            <a:avLst/>
          </a:prstGeom>
          <a:noFill/>
          <a:ln w="9525">
            <a:noFill/>
            <a:miter lim="800000"/>
            <a:headEnd/>
            <a:tailEnd/>
          </a:ln>
          <a:effectLst/>
        </p:spPr>
        <p:txBody>
          <a:bodyPr vert="horz" wrap="square" lIns="99048" tIns="49524" rIns="99048" bIns="49524" numCol="1" anchor="b" anchorCtr="0" compatLnSpc="1">
            <a:prstTxWarp prst="textNoShape">
              <a:avLst/>
            </a:prstTxWarp>
          </a:bodyPr>
          <a:lstStyle>
            <a:lvl1pPr>
              <a:defRPr sz="1300">
                <a:ea typeface="ＭＳ Ｐゴシック" pitchFamily="48" charset="-128"/>
              </a:defRPr>
            </a:lvl1pPr>
          </a:lstStyle>
          <a:p>
            <a:pPr>
              <a:defRPr/>
            </a:pPr>
            <a:endParaRPr lang="en-US"/>
          </a:p>
        </p:txBody>
      </p:sp>
      <p:sp>
        <p:nvSpPr>
          <p:cNvPr id="224261" name="Rectangle 5"/>
          <p:cNvSpPr>
            <a:spLocks noGrp="1" noChangeArrowheads="1"/>
          </p:cNvSpPr>
          <p:nvPr>
            <p:ph type="sldNum" sz="quarter" idx="3"/>
          </p:nvPr>
        </p:nvSpPr>
        <p:spPr bwMode="auto">
          <a:xfrm>
            <a:off x="4021138" y="9721850"/>
            <a:ext cx="3076575" cy="511175"/>
          </a:xfrm>
          <a:prstGeom prst="rect">
            <a:avLst/>
          </a:prstGeom>
          <a:noFill/>
          <a:ln w="9525">
            <a:noFill/>
            <a:miter lim="800000"/>
            <a:headEnd/>
            <a:tailEnd/>
          </a:ln>
          <a:effectLst/>
        </p:spPr>
        <p:txBody>
          <a:bodyPr vert="horz" wrap="square" lIns="99048" tIns="49524" rIns="99048" bIns="49524" numCol="1" anchor="b" anchorCtr="0" compatLnSpc="1">
            <a:prstTxWarp prst="textNoShape">
              <a:avLst/>
            </a:prstTxWarp>
          </a:bodyPr>
          <a:lstStyle>
            <a:lvl1pPr algn="r">
              <a:defRPr sz="1300">
                <a:ea typeface="ＭＳ Ｐゴシック" pitchFamily="48" charset="-128"/>
              </a:defRPr>
            </a:lvl1pPr>
          </a:lstStyle>
          <a:p>
            <a:pPr>
              <a:defRPr/>
            </a:pPr>
            <a:fld id="{1AF3BCA2-E08A-4159-A6C6-7FD1132B3BE4}" type="slidenum">
              <a:rPr lang="en-US"/>
              <a:pPr>
                <a:defRPr/>
              </a:pPr>
              <a:t>‹nr.›</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4994" name="Rectangle 2"/>
          <p:cNvSpPr>
            <a:spLocks noGrp="1" noChangeArrowheads="1"/>
          </p:cNvSpPr>
          <p:nvPr>
            <p:ph type="hdr" sz="quarter"/>
          </p:nvPr>
        </p:nvSpPr>
        <p:spPr bwMode="auto">
          <a:xfrm>
            <a:off x="0" y="0"/>
            <a:ext cx="3076575" cy="511175"/>
          </a:xfrm>
          <a:prstGeom prst="rect">
            <a:avLst/>
          </a:prstGeom>
          <a:noFill/>
          <a:ln w="9525">
            <a:noFill/>
            <a:miter lim="800000"/>
            <a:headEnd/>
            <a:tailEnd/>
          </a:ln>
        </p:spPr>
        <p:txBody>
          <a:bodyPr vert="horz" wrap="square" lIns="99048" tIns="49524" rIns="99048" bIns="49524" numCol="1" anchor="t" anchorCtr="0" compatLnSpc="1">
            <a:prstTxWarp prst="textNoShape">
              <a:avLst/>
            </a:prstTxWarp>
          </a:bodyPr>
          <a:lstStyle>
            <a:lvl1pPr>
              <a:defRPr sz="1300">
                <a:ea typeface="ＭＳ Ｐゴシック" pitchFamily="48" charset="-128"/>
              </a:defRPr>
            </a:lvl1pPr>
          </a:lstStyle>
          <a:p>
            <a:pPr>
              <a:defRPr/>
            </a:pPr>
            <a:endParaRPr lang="en-US"/>
          </a:p>
        </p:txBody>
      </p:sp>
      <p:sp>
        <p:nvSpPr>
          <p:cNvPr id="84995" name="Rectangle 3"/>
          <p:cNvSpPr>
            <a:spLocks noGrp="1" noChangeArrowheads="1"/>
          </p:cNvSpPr>
          <p:nvPr>
            <p:ph type="dt" idx="1"/>
          </p:nvPr>
        </p:nvSpPr>
        <p:spPr bwMode="auto">
          <a:xfrm>
            <a:off x="4022725" y="0"/>
            <a:ext cx="3076575" cy="511175"/>
          </a:xfrm>
          <a:prstGeom prst="rect">
            <a:avLst/>
          </a:prstGeom>
          <a:noFill/>
          <a:ln w="9525">
            <a:noFill/>
            <a:miter lim="800000"/>
            <a:headEnd/>
            <a:tailEnd/>
          </a:ln>
        </p:spPr>
        <p:txBody>
          <a:bodyPr vert="horz" wrap="square" lIns="99048" tIns="49524" rIns="99048" bIns="49524" numCol="1" anchor="t" anchorCtr="0" compatLnSpc="1">
            <a:prstTxWarp prst="textNoShape">
              <a:avLst/>
            </a:prstTxWarp>
          </a:bodyPr>
          <a:lstStyle>
            <a:lvl1pPr algn="r">
              <a:defRPr sz="1300">
                <a:ea typeface="ＭＳ Ｐゴシック" pitchFamily="48" charset="-128"/>
              </a:defRPr>
            </a:lvl1pPr>
          </a:lstStyle>
          <a:p>
            <a:pPr>
              <a:defRPr/>
            </a:pPr>
            <a:endParaRPr lang="en-US"/>
          </a:p>
        </p:txBody>
      </p:sp>
      <p:sp>
        <p:nvSpPr>
          <p:cNvPr id="8196" name="Rectangle 4"/>
          <p:cNvSpPr>
            <a:spLocks noGrp="1" noRot="1" noChangeAspect="1" noChangeArrowheads="1" noTextEdit="1"/>
          </p:cNvSpPr>
          <p:nvPr>
            <p:ph type="sldImg" idx="2"/>
          </p:nvPr>
        </p:nvSpPr>
        <p:spPr bwMode="auto">
          <a:xfrm>
            <a:off x="992188" y="768350"/>
            <a:ext cx="5114925" cy="3836988"/>
          </a:xfrm>
          <a:prstGeom prst="rect">
            <a:avLst/>
          </a:prstGeom>
          <a:noFill/>
          <a:ln w="9525">
            <a:solidFill>
              <a:srgbClr val="000000"/>
            </a:solidFill>
            <a:miter lim="800000"/>
            <a:headEnd/>
            <a:tailEnd/>
          </a:ln>
        </p:spPr>
      </p:sp>
      <p:sp>
        <p:nvSpPr>
          <p:cNvPr id="84997" name="Rectangle 5"/>
          <p:cNvSpPr>
            <a:spLocks noGrp="1" noChangeArrowheads="1"/>
          </p:cNvSpPr>
          <p:nvPr>
            <p:ph type="body" sz="quarter" idx="3"/>
          </p:nvPr>
        </p:nvSpPr>
        <p:spPr bwMode="auto">
          <a:xfrm>
            <a:off x="946150" y="4860925"/>
            <a:ext cx="5207000" cy="4605338"/>
          </a:xfrm>
          <a:prstGeom prst="rect">
            <a:avLst/>
          </a:prstGeom>
          <a:noFill/>
          <a:ln w="9525">
            <a:noFill/>
            <a:miter lim="800000"/>
            <a:headEnd/>
            <a:tailEnd/>
          </a:ln>
        </p:spPr>
        <p:txBody>
          <a:bodyPr vert="horz" wrap="square" lIns="99048" tIns="49524" rIns="99048" bIns="49524"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84998" name="Rectangle 6"/>
          <p:cNvSpPr>
            <a:spLocks noGrp="1" noChangeArrowheads="1"/>
          </p:cNvSpPr>
          <p:nvPr>
            <p:ph type="ftr" sz="quarter" idx="4"/>
          </p:nvPr>
        </p:nvSpPr>
        <p:spPr bwMode="auto">
          <a:xfrm>
            <a:off x="0" y="9723438"/>
            <a:ext cx="3076575" cy="511175"/>
          </a:xfrm>
          <a:prstGeom prst="rect">
            <a:avLst/>
          </a:prstGeom>
          <a:noFill/>
          <a:ln w="9525">
            <a:noFill/>
            <a:miter lim="800000"/>
            <a:headEnd/>
            <a:tailEnd/>
          </a:ln>
        </p:spPr>
        <p:txBody>
          <a:bodyPr vert="horz" wrap="square" lIns="99048" tIns="49524" rIns="99048" bIns="49524" numCol="1" anchor="b" anchorCtr="0" compatLnSpc="1">
            <a:prstTxWarp prst="textNoShape">
              <a:avLst/>
            </a:prstTxWarp>
          </a:bodyPr>
          <a:lstStyle>
            <a:lvl1pPr>
              <a:defRPr sz="1300">
                <a:ea typeface="ＭＳ Ｐゴシック" pitchFamily="48" charset="-128"/>
              </a:defRPr>
            </a:lvl1pPr>
          </a:lstStyle>
          <a:p>
            <a:pPr>
              <a:defRPr/>
            </a:pPr>
            <a:endParaRPr lang="en-US"/>
          </a:p>
        </p:txBody>
      </p:sp>
      <p:sp>
        <p:nvSpPr>
          <p:cNvPr id="84999" name="Rectangle 7"/>
          <p:cNvSpPr>
            <a:spLocks noGrp="1" noChangeArrowheads="1"/>
          </p:cNvSpPr>
          <p:nvPr>
            <p:ph type="sldNum" sz="quarter" idx="5"/>
          </p:nvPr>
        </p:nvSpPr>
        <p:spPr bwMode="auto">
          <a:xfrm>
            <a:off x="4022725" y="9723438"/>
            <a:ext cx="3076575" cy="511175"/>
          </a:xfrm>
          <a:prstGeom prst="rect">
            <a:avLst/>
          </a:prstGeom>
          <a:noFill/>
          <a:ln w="9525">
            <a:noFill/>
            <a:miter lim="800000"/>
            <a:headEnd/>
            <a:tailEnd/>
          </a:ln>
        </p:spPr>
        <p:txBody>
          <a:bodyPr vert="horz" wrap="square" lIns="99048" tIns="49524" rIns="99048" bIns="49524" numCol="1" anchor="b" anchorCtr="0" compatLnSpc="1">
            <a:prstTxWarp prst="textNoShape">
              <a:avLst/>
            </a:prstTxWarp>
          </a:bodyPr>
          <a:lstStyle>
            <a:lvl1pPr algn="r">
              <a:defRPr sz="1300">
                <a:ea typeface="ＭＳ Ｐゴシック" pitchFamily="48" charset="-128"/>
              </a:defRPr>
            </a:lvl1pPr>
          </a:lstStyle>
          <a:p>
            <a:pPr>
              <a:defRPr/>
            </a:pPr>
            <a:fld id="{5BD3654A-0951-4A71-A9AF-F7637D0D0017}" type="slidenum">
              <a:rPr lang="en-US"/>
              <a:pPr>
                <a:defRPr/>
              </a:pPr>
              <a:t>‹nr.›</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ＭＳ Ｐゴシック" pitchFamily="48" charset="-128"/>
        <a:cs typeface="+mn-cs"/>
      </a:defRPr>
    </a:lvl1pPr>
    <a:lvl2pPr marL="457200" algn="l" rtl="0" eaLnBrk="0" fontAlgn="base" hangingPunct="0">
      <a:spcBef>
        <a:spcPct val="30000"/>
      </a:spcBef>
      <a:spcAft>
        <a:spcPct val="0"/>
      </a:spcAft>
      <a:defRPr sz="1200" kern="1200">
        <a:solidFill>
          <a:schemeClr val="tx1"/>
        </a:solidFill>
        <a:latin typeface="Arial" charset="0"/>
        <a:ea typeface="ＭＳ Ｐゴシック" pitchFamily="48" charset="-128"/>
        <a:cs typeface="+mn-cs"/>
      </a:defRPr>
    </a:lvl2pPr>
    <a:lvl3pPr marL="914400" algn="l" rtl="0" eaLnBrk="0" fontAlgn="base" hangingPunct="0">
      <a:spcBef>
        <a:spcPct val="30000"/>
      </a:spcBef>
      <a:spcAft>
        <a:spcPct val="0"/>
      </a:spcAft>
      <a:defRPr sz="1200" kern="1200">
        <a:solidFill>
          <a:schemeClr val="tx1"/>
        </a:solidFill>
        <a:latin typeface="Arial" charset="0"/>
        <a:ea typeface="ＭＳ Ｐゴシック" pitchFamily="48" charset="-128"/>
        <a:cs typeface="+mn-cs"/>
      </a:defRPr>
    </a:lvl3pPr>
    <a:lvl4pPr marL="1371600" algn="l" rtl="0" eaLnBrk="0" fontAlgn="base" hangingPunct="0">
      <a:spcBef>
        <a:spcPct val="30000"/>
      </a:spcBef>
      <a:spcAft>
        <a:spcPct val="0"/>
      </a:spcAft>
      <a:defRPr sz="1200" kern="1200">
        <a:solidFill>
          <a:schemeClr val="tx1"/>
        </a:solidFill>
        <a:latin typeface="Arial" charset="0"/>
        <a:ea typeface="ＭＳ Ｐゴシック" pitchFamily="48" charset="-128"/>
        <a:cs typeface="+mn-cs"/>
      </a:defRPr>
    </a:lvl4pPr>
    <a:lvl5pPr marL="1828800" algn="l" rtl="0" eaLnBrk="0" fontAlgn="base" hangingPunct="0">
      <a:spcBef>
        <a:spcPct val="30000"/>
      </a:spcBef>
      <a:spcAft>
        <a:spcPct val="0"/>
      </a:spcAft>
      <a:defRPr sz="1200" kern="1200">
        <a:solidFill>
          <a:schemeClr val="tx1"/>
        </a:solidFill>
        <a:latin typeface="Arial" charset="0"/>
        <a:ea typeface="ＭＳ Ｐゴシック" pitchFamily="48"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jdelijke aanduiding voor dia-afbeelding 1"/>
          <p:cNvSpPr>
            <a:spLocks noGrp="1" noRot="1" noChangeAspect="1" noTextEdit="1"/>
          </p:cNvSpPr>
          <p:nvPr>
            <p:ph type="sldImg"/>
          </p:nvPr>
        </p:nvSpPr>
        <p:spPr>
          <a:ln/>
        </p:spPr>
      </p:sp>
      <p:sp>
        <p:nvSpPr>
          <p:cNvPr id="9219" name="Tijdelijke aanduiding voor notities 2"/>
          <p:cNvSpPr>
            <a:spLocks noGrp="1"/>
          </p:cNvSpPr>
          <p:nvPr>
            <p:ph type="body" idx="1"/>
          </p:nvPr>
        </p:nvSpPr>
        <p:spPr>
          <a:noFill/>
          <a:ln/>
        </p:spPr>
        <p:txBody>
          <a:bodyPr/>
          <a:lstStyle/>
          <a:p>
            <a:r>
              <a:rPr lang="en-US" dirty="0" smtClean="0">
                <a:ea typeface="ＭＳ Ｐゴシック" pitchFamily="34" charset="-128"/>
              </a:rPr>
              <a:t>Introduction: name, research topic, link with this</a:t>
            </a:r>
          </a:p>
          <a:p>
            <a:r>
              <a:rPr lang="en-US" dirty="0" smtClean="0">
                <a:ea typeface="ＭＳ Ｐゴシック" pitchFamily="34" charset="-128"/>
              </a:rPr>
              <a:t>Topic: what is it, who are the other people</a:t>
            </a:r>
          </a:p>
        </p:txBody>
      </p:sp>
      <p:sp>
        <p:nvSpPr>
          <p:cNvPr id="9220" name="Tijdelijke aanduiding voor dianummer 3"/>
          <p:cNvSpPr>
            <a:spLocks noGrp="1"/>
          </p:cNvSpPr>
          <p:nvPr>
            <p:ph type="sldNum" sz="quarter" idx="5"/>
          </p:nvPr>
        </p:nvSpPr>
        <p:spPr>
          <a:noFill/>
        </p:spPr>
        <p:txBody>
          <a:bodyPr/>
          <a:lstStyle/>
          <a:p>
            <a:fld id="{AEFE6919-D171-4497-BA75-6D720926148F}" type="slidenum">
              <a:rPr lang="en-US" smtClean="0">
                <a:ea typeface="ＭＳ Ｐゴシック" pitchFamily="34" charset="-128"/>
              </a:rPr>
              <a:pPr/>
              <a:t>1</a:t>
            </a:fld>
            <a:endParaRPr lang="en-US" smtClean="0">
              <a:ea typeface="ＭＳ Ｐゴシック" pitchFamily="34" charset="-128"/>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jdelijke aanduiding voor dia-afbeelding 1"/>
          <p:cNvSpPr>
            <a:spLocks noGrp="1" noRot="1" noChangeAspect="1" noTextEdit="1"/>
          </p:cNvSpPr>
          <p:nvPr>
            <p:ph type="sldImg"/>
          </p:nvPr>
        </p:nvSpPr>
        <p:spPr>
          <a:ln/>
        </p:spPr>
      </p:sp>
      <p:sp>
        <p:nvSpPr>
          <p:cNvPr id="11267" name="Tijdelijke aanduiding voor notities 2"/>
          <p:cNvSpPr>
            <a:spLocks noGrp="1"/>
          </p:cNvSpPr>
          <p:nvPr>
            <p:ph type="body" idx="1"/>
          </p:nvPr>
        </p:nvSpPr>
        <p:spPr>
          <a:noFill/>
          <a:ln/>
        </p:spPr>
        <p:txBody>
          <a:bodyPr/>
          <a:lstStyle/>
          <a:p>
            <a:r>
              <a:rPr lang="en-US" noProof="0" dirty="0" smtClean="0">
                <a:ea typeface="ＭＳ Ｐゴシック" pitchFamily="34" charset="-128"/>
              </a:rPr>
              <a:t>Several examples of the usage of data-driven text mining approaches for event extraction can be found in literature. For instance, in their 2009 work, Okamoto et al. elaborate on a framework for detection of occasional or local events, which employs hierarchical clustering techniques. While clustering itself could already yield promising results for event extraction, Liu et al. make use of a combination of weighted undirected bipartite graphs and clustering in order to extract key entities and significant events from daily web news. Clustering techniques are also employed by </a:t>
            </a:r>
            <a:r>
              <a:rPr lang="en-US" noProof="0" dirty="0" err="1" smtClean="0">
                <a:ea typeface="ＭＳ Ｐゴシック" pitchFamily="34" charset="-128"/>
              </a:rPr>
              <a:t>Tanev</a:t>
            </a:r>
            <a:r>
              <a:rPr lang="en-US" noProof="0" dirty="0" smtClean="0">
                <a:ea typeface="ＭＳ Ｐゴシック" pitchFamily="34" charset="-128"/>
              </a:rPr>
              <a:t> et al., who also aim for real-time news event extraction, but focus especially on violence and disaster events. The authors make use of automatic tagging of words and the presented framework is designed to automatically learn patterns from discovered events. Lastly, Lei et al. also employ word-based statistical text mining in their work from 2005. The authors elaborate on a framework aimed at news event detection, based on support vector machines.</a:t>
            </a:r>
            <a:endParaRPr lang="en-US" noProof="0" dirty="0" smtClean="0">
              <a:ea typeface="ＭＳ Ｐゴシック" pitchFamily="34" charset="-128"/>
            </a:endParaRPr>
          </a:p>
        </p:txBody>
      </p:sp>
      <p:sp>
        <p:nvSpPr>
          <p:cNvPr id="11268" name="Tijdelijke aanduiding voor dianummer 3"/>
          <p:cNvSpPr>
            <a:spLocks noGrp="1"/>
          </p:cNvSpPr>
          <p:nvPr>
            <p:ph type="sldNum" sz="quarter" idx="5"/>
          </p:nvPr>
        </p:nvSpPr>
        <p:spPr>
          <a:noFill/>
        </p:spPr>
        <p:txBody>
          <a:bodyPr/>
          <a:lstStyle/>
          <a:p>
            <a:fld id="{487B9175-046A-4804-8BDC-B55FBD98C9B2}" type="slidenum">
              <a:rPr lang="en-US" smtClean="0">
                <a:ea typeface="ＭＳ Ｐゴシック" pitchFamily="34" charset="-128"/>
              </a:rPr>
              <a:pPr/>
              <a:t>10</a:t>
            </a:fld>
            <a:endParaRPr lang="en-US" smtClean="0">
              <a:ea typeface="ＭＳ Ｐゴシック" pitchFamily="34" charset="-128"/>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jdelijke aanduiding voor dia-afbeelding 1"/>
          <p:cNvSpPr>
            <a:spLocks noGrp="1" noRot="1" noChangeAspect="1" noTextEdit="1"/>
          </p:cNvSpPr>
          <p:nvPr>
            <p:ph type="sldImg"/>
          </p:nvPr>
        </p:nvSpPr>
        <p:spPr>
          <a:ln/>
        </p:spPr>
      </p:sp>
      <p:sp>
        <p:nvSpPr>
          <p:cNvPr id="11267" name="Tijdelijke aanduiding voor notities 2"/>
          <p:cNvSpPr>
            <a:spLocks noGrp="1"/>
          </p:cNvSpPr>
          <p:nvPr>
            <p:ph type="body" idx="1"/>
          </p:nvPr>
        </p:nvSpPr>
        <p:spPr>
          <a:noFill/>
          <a:ln/>
        </p:spPr>
        <p:txBody>
          <a:bodyPr/>
          <a:lstStyle/>
          <a:p>
            <a:r>
              <a:rPr lang="en-US" noProof="0" dirty="0" smtClean="0">
                <a:ea typeface="ＭＳ Ｐゴシック" pitchFamily="34" charset="-128"/>
              </a:rPr>
              <a:t>Semantics are usually added by means of</a:t>
            </a:r>
            <a:r>
              <a:rPr lang="en-US" baseline="0" noProof="0" dirty="0" smtClean="0">
                <a:ea typeface="ＭＳ Ｐゴシック" pitchFamily="34" charset="-128"/>
              </a:rPr>
              <a:t> gazetteers, which use the linguistic meaning of text, or by means of </a:t>
            </a:r>
            <a:r>
              <a:rPr lang="en-US" baseline="0" noProof="0" dirty="0" err="1" smtClean="0">
                <a:ea typeface="ＭＳ Ｐゴシック" pitchFamily="34" charset="-128"/>
              </a:rPr>
              <a:t>ontologies</a:t>
            </a:r>
            <a:r>
              <a:rPr lang="en-US" baseline="0" noProof="0" dirty="0" smtClean="0">
                <a:ea typeface="ＭＳ Ｐゴシック" pitchFamily="34" charset="-128"/>
              </a:rPr>
              <a:t>.</a:t>
            </a:r>
            <a:endParaRPr lang="en-US" noProof="0" dirty="0" smtClean="0">
              <a:ea typeface="ＭＳ Ｐゴシック" pitchFamily="34" charset="-128"/>
            </a:endParaRPr>
          </a:p>
        </p:txBody>
      </p:sp>
      <p:sp>
        <p:nvSpPr>
          <p:cNvPr id="11268" name="Tijdelijke aanduiding voor dianummer 3"/>
          <p:cNvSpPr>
            <a:spLocks noGrp="1"/>
          </p:cNvSpPr>
          <p:nvPr>
            <p:ph type="sldNum" sz="quarter" idx="5"/>
          </p:nvPr>
        </p:nvSpPr>
        <p:spPr>
          <a:noFill/>
        </p:spPr>
        <p:txBody>
          <a:bodyPr/>
          <a:lstStyle/>
          <a:p>
            <a:fld id="{487B9175-046A-4804-8BDC-B55FBD98C9B2}" type="slidenum">
              <a:rPr lang="en-US" smtClean="0">
                <a:ea typeface="ＭＳ Ｐゴシック" pitchFamily="34" charset="-128"/>
              </a:rPr>
              <a:pPr/>
              <a:t>11</a:t>
            </a:fld>
            <a:endParaRPr lang="en-US" smtClean="0">
              <a:ea typeface="ＭＳ Ｐゴシック" pitchFamily="34" charset="-128"/>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jdelijke aanduiding voor dia-afbeelding 1"/>
          <p:cNvSpPr>
            <a:spLocks noGrp="1" noRot="1" noChangeAspect="1" noTextEdit="1"/>
          </p:cNvSpPr>
          <p:nvPr>
            <p:ph type="sldImg"/>
          </p:nvPr>
        </p:nvSpPr>
        <p:spPr>
          <a:ln/>
        </p:spPr>
      </p:sp>
      <p:sp>
        <p:nvSpPr>
          <p:cNvPr id="11267" name="Tijdelijke aanduiding voor notities 2"/>
          <p:cNvSpPr>
            <a:spLocks noGrp="1"/>
          </p:cNvSpPr>
          <p:nvPr>
            <p:ph type="body" idx="1"/>
          </p:nvPr>
        </p:nvSpPr>
        <p:spPr>
          <a:noFill/>
          <a:ln/>
        </p:spPr>
        <p:txBody>
          <a:bodyPr/>
          <a:lstStyle/>
          <a:p>
            <a:r>
              <a:rPr lang="en-US" noProof="0" dirty="0" smtClean="0">
                <a:ea typeface="ＭＳ Ｐゴシック" pitchFamily="34" charset="-128"/>
              </a:rPr>
              <a:t>I’ll not bore you with all the individual details, as they are slightly irrelevant</a:t>
            </a:r>
            <a:r>
              <a:rPr lang="en-US" baseline="0" noProof="0" dirty="0" smtClean="0">
                <a:ea typeface="ＭＳ Ｐゴシック" pitchFamily="34" charset="-128"/>
              </a:rPr>
              <a:t> now, even more because most approaches are pretty similar, yet only use slightly different patterns. What is relevant, is the distinction between </a:t>
            </a:r>
            <a:r>
              <a:rPr lang="en-US" baseline="0" noProof="0" dirty="0" err="1" smtClean="0">
                <a:ea typeface="ＭＳ Ｐゴシック" pitchFamily="34" charset="-128"/>
              </a:rPr>
              <a:t>lexico</a:t>
            </a:r>
            <a:r>
              <a:rPr lang="en-US" baseline="0" noProof="0" dirty="0" smtClean="0">
                <a:ea typeface="ＭＳ Ｐゴシック" pitchFamily="34" charset="-128"/>
              </a:rPr>
              <a:t>-syntactic and </a:t>
            </a:r>
            <a:r>
              <a:rPr lang="en-US" baseline="0" noProof="0" dirty="0" err="1" smtClean="0">
                <a:ea typeface="ＭＳ Ｐゴシック" pitchFamily="34" charset="-128"/>
              </a:rPr>
              <a:t>lexico</a:t>
            </a:r>
            <a:r>
              <a:rPr lang="en-US" baseline="0" noProof="0" dirty="0" smtClean="0">
                <a:ea typeface="ＭＳ Ｐゴシック" pitchFamily="34" charset="-128"/>
              </a:rPr>
              <a:t>-semantic approaches. After evaluating the frameworks as presented here, a pattern emerges. The interpretability of the </a:t>
            </a:r>
            <a:r>
              <a:rPr lang="en-US" baseline="0" noProof="0" dirty="0" err="1" smtClean="0">
                <a:ea typeface="ＭＳ Ｐゴシック" pitchFamily="34" charset="-128"/>
              </a:rPr>
              <a:t>lexico</a:t>
            </a:r>
            <a:r>
              <a:rPr lang="en-US" baseline="0" noProof="0" dirty="0" smtClean="0">
                <a:ea typeface="ＭＳ Ｐゴシック" pitchFamily="34" charset="-128"/>
              </a:rPr>
              <a:t>-semantic patterns is somewhat higher than that of the </a:t>
            </a:r>
            <a:r>
              <a:rPr lang="en-US" baseline="0" noProof="0" dirty="0" err="1" smtClean="0">
                <a:ea typeface="ＭＳ Ｐゴシック" pitchFamily="34" charset="-128"/>
              </a:rPr>
              <a:t>lexico</a:t>
            </a:r>
            <a:r>
              <a:rPr lang="en-US" baseline="0" noProof="0" dirty="0" smtClean="0">
                <a:ea typeface="ＭＳ Ｐゴシック" pitchFamily="34" charset="-128"/>
              </a:rPr>
              <a:t>-syntactic methods, yet on the down side, also more expert knowledge is required. For all knowledge-driven approaches holds that the amount of required expertise is quite high.</a:t>
            </a:r>
            <a:endParaRPr lang="en-US" noProof="0" dirty="0" smtClean="0">
              <a:ea typeface="ＭＳ Ｐゴシック" pitchFamily="34" charset="-128"/>
            </a:endParaRPr>
          </a:p>
        </p:txBody>
      </p:sp>
      <p:sp>
        <p:nvSpPr>
          <p:cNvPr id="11268" name="Tijdelijke aanduiding voor dianummer 3"/>
          <p:cNvSpPr>
            <a:spLocks noGrp="1"/>
          </p:cNvSpPr>
          <p:nvPr>
            <p:ph type="sldNum" sz="quarter" idx="5"/>
          </p:nvPr>
        </p:nvSpPr>
        <p:spPr>
          <a:noFill/>
        </p:spPr>
        <p:txBody>
          <a:bodyPr/>
          <a:lstStyle/>
          <a:p>
            <a:fld id="{487B9175-046A-4804-8BDC-B55FBD98C9B2}" type="slidenum">
              <a:rPr lang="en-US" smtClean="0">
                <a:ea typeface="ＭＳ Ｐゴシック" pitchFamily="34" charset="-128"/>
              </a:rPr>
              <a:pPr/>
              <a:t>12</a:t>
            </a:fld>
            <a:endParaRPr lang="en-US" smtClean="0">
              <a:ea typeface="ＭＳ Ｐゴシック" pitchFamily="34" charset="-128"/>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jdelijke aanduiding voor dia-afbeelding 1"/>
          <p:cNvSpPr>
            <a:spLocks noGrp="1" noRot="1" noChangeAspect="1" noTextEdit="1"/>
          </p:cNvSpPr>
          <p:nvPr>
            <p:ph type="sldImg"/>
          </p:nvPr>
        </p:nvSpPr>
        <p:spPr>
          <a:ln/>
        </p:spPr>
      </p:sp>
      <p:sp>
        <p:nvSpPr>
          <p:cNvPr id="11267" name="Tijdelijke aanduiding voor notities 2"/>
          <p:cNvSpPr>
            <a:spLocks noGrp="1"/>
          </p:cNvSpPr>
          <p:nvPr>
            <p:ph type="body" idx="1"/>
          </p:nvPr>
        </p:nvSpPr>
        <p:spPr>
          <a:noFill/>
          <a:ln/>
        </p:spPr>
        <p:txBody>
          <a:bodyPr/>
          <a:lstStyle/>
          <a:p>
            <a:endParaRPr lang="en-US" noProof="0" dirty="0" smtClean="0">
              <a:ea typeface="ＭＳ Ｐゴシック" pitchFamily="34" charset="-128"/>
            </a:endParaRPr>
          </a:p>
        </p:txBody>
      </p:sp>
      <p:sp>
        <p:nvSpPr>
          <p:cNvPr id="11268" name="Tijdelijke aanduiding voor dianummer 3"/>
          <p:cNvSpPr>
            <a:spLocks noGrp="1"/>
          </p:cNvSpPr>
          <p:nvPr>
            <p:ph type="sldNum" sz="quarter" idx="5"/>
          </p:nvPr>
        </p:nvSpPr>
        <p:spPr>
          <a:noFill/>
        </p:spPr>
        <p:txBody>
          <a:bodyPr/>
          <a:lstStyle/>
          <a:p>
            <a:fld id="{487B9175-046A-4804-8BDC-B55FBD98C9B2}" type="slidenum">
              <a:rPr lang="en-US" smtClean="0">
                <a:ea typeface="ＭＳ Ｐゴシック" pitchFamily="34" charset="-128"/>
              </a:rPr>
              <a:pPr/>
              <a:t>13</a:t>
            </a:fld>
            <a:endParaRPr lang="en-US" smtClean="0">
              <a:ea typeface="ＭＳ Ｐゴシック" pitchFamily="34" charset="-128"/>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jdelijke aanduiding voor dia-afbeelding 1"/>
          <p:cNvSpPr>
            <a:spLocks noGrp="1" noRot="1" noChangeAspect="1" noTextEdit="1"/>
          </p:cNvSpPr>
          <p:nvPr>
            <p:ph type="sldImg"/>
          </p:nvPr>
        </p:nvSpPr>
        <p:spPr>
          <a:ln/>
        </p:spPr>
      </p:sp>
      <p:sp>
        <p:nvSpPr>
          <p:cNvPr id="11267" name="Tijdelijke aanduiding voor notities 2"/>
          <p:cNvSpPr>
            <a:spLocks noGrp="1"/>
          </p:cNvSpPr>
          <p:nvPr>
            <p:ph type="body" idx="1"/>
          </p:nvPr>
        </p:nvSpPr>
        <p:spPr>
          <a:noFill/>
          <a:ln/>
        </p:spPr>
        <p:txBody>
          <a:bodyPr/>
          <a:lstStyle/>
          <a:p>
            <a:endParaRPr lang="en-US" noProof="0" dirty="0" smtClean="0">
              <a:ea typeface="ＭＳ Ｐゴシック" pitchFamily="34" charset="-128"/>
            </a:endParaRPr>
          </a:p>
        </p:txBody>
      </p:sp>
      <p:sp>
        <p:nvSpPr>
          <p:cNvPr id="11268" name="Tijdelijke aanduiding voor dianummer 3"/>
          <p:cNvSpPr>
            <a:spLocks noGrp="1"/>
          </p:cNvSpPr>
          <p:nvPr>
            <p:ph type="sldNum" sz="quarter" idx="5"/>
          </p:nvPr>
        </p:nvSpPr>
        <p:spPr>
          <a:noFill/>
        </p:spPr>
        <p:txBody>
          <a:bodyPr/>
          <a:lstStyle/>
          <a:p>
            <a:fld id="{487B9175-046A-4804-8BDC-B55FBD98C9B2}" type="slidenum">
              <a:rPr lang="en-US" smtClean="0">
                <a:ea typeface="ＭＳ Ｐゴシック" pitchFamily="34" charset="-128"/>
              </a:rPr>
              <a:pPr/>
              <a:t>14</a:t>
            </a:fld>
            <a:endParaRPr lang="en-US" smtClean="0">
              <a:ea typeface="ＭＳ Ｐゴシック" pitchFamily="34" charset="-128"/>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jdelijke aanduiding voor dia-afbeelding 1"/>
          <p:cNvSpPr>
            <a:spLocks noGrp="1" noRot="1" noChangeAspect="1" noTextEdit="1"/>
          </p:cNvSpPr>
          <p:nvPr>
            <p:ph type="sldImg"/>
          </p:nvPr>
        </p:nvSpPr>
        <p:spPr>
          <a:ln/>
        </p:spPr>
      </p:sp>
      <p:sp>
        <p:nvSpPr>
          <p:cNvPr id="11267" name="Tijdelijke aanduiding voor notities 2"/>
          <p:cNvSpPr>
            <a:spLocks noGrp="1"/>
          </p:cNvSpPr>
          <p:nvPr>
            <p:ph type="body" idx="1"/>
          </p:nvPr>
        </p:nvSpPr>
        <p:spPr>
          <a:noFill/>
          <a:ln/>
        </p:spPr>
        <p:txBody>
          <a:bodyPr/>
          <a:lstStyle/>
          <a:p>
            <a:r>
              <a:rPr lang="en-US" noProof="0" dirty="0" err="1" smtClean="0">
                <a:ea typeface="ＭＳ Ｐゴシック" pitchFamily="34" charset="-128"/>
              </a:rPr>
              <a:t>Jungermann</a:t>
            </a:r>
            <a:r>
              <a:rPr lang="en-US" noProof="0" dirty="0" smtClean="0">
                <a:ea typeface="ＭＳ Ｐゴシック" pitchFamily="34" charset="-128"/>
              </a:rPr>
              <a:t> and </a:t>
            </a:r>
            <a:r>
              <a:rPr lang="en-US" noProof="0" dirty="0" err="1" smtClean="0">
                <a:ea typeface="ＭＳ Ｐゴシック" pitchFamily="34" charset="-128"/>
              </a:rPr>
              <a:t>Morik</a:t>
            </a:r>
            <a:r>
              <a:rPr lang="en-US" baseline="0" noProof="0" dirty="0" smtClean="0">
                <a:ea typeface="ＭＳ Ｐゴシック" pitchFamily="34" charset="-128"/>
              </a:rPr>
              <a:t> </a:t>
            </a:r>
            <a:r>
              <a:rPr lang="en-US" noProof="0" dirty="0" smtClean="0">
                <a:ea typeface="ＭＳ Ｐゴシック" pitchFamily="34" charset="-128"/>
              </a:rPr>
              <a:t>combine </a:t>
            </a:r>
            <a:r>
              <a:rPr lang="en-US" noProof="0" dirty="0" err="1" smtClean="0">
                <a:ea typeface="ＭＳ Ｐゴシック" pitchFamily="34" charset="-128"/>
              </a:rPr>
              <a:t>lexico</a:t>
            </a:r>
            <a:r>
              <a:rPr lang="en-US" noProof="0" dirty="0" smtClean="0">
                <a:ea typeface="ＭＳ Ｐゴシック" pitchFamily="34" charset="-128"/>
              </a:rPr>
              <a:t>-syntactic patterns with conditional random fields (depicted as undirected graphs), in order to extract events from the minutes of plenary sessions of the German parliament. An example of bootstrapping lexical techniques with statistics is given in</a:t>
            </a:r>
            <a:r>
              <a:rPr lang="en-US" baseline="0" noProof="0" dirty="0" smtClean="0">
                <a:ea typeface="ＭＳ Ｐゴシック" pitchFamily="34" charset="-128"/>
              </a:rPr>
              <a:t> the work of </a:t>
            </a:r>
            <a:r>
              <a:rPr lang="en-US" baseline="0" noProof="0" dirty="0" err="1" smtClean="0">
                <a:ea typeface="ＭＳ Ｐゴシック" pitchFamily="34" charset="-128"/>
              </a:rPr>
              <a:t>P</a:t>
            </a:r>
            <a:r>
              <a:rPr lang="en-US" noProof="0" dirty="0" err="1" smtClean="0">
                <a:ea typeface="ＭＳ Ｐゴシック" pitchFamily="34" charset="-128"/>
              </a:rPr>
              <a:t>iskorski</a:t>
            </a:r>
            <a:r>
              <a:rPr lang="en-US" noProof="0" dirty="0" smtClean="0">
                <a:ea typeface="ＭＳ Ｐゴシック" pitchFamily="34" charset="-128"/>
              </a:rPr>
              <a:t> et al. Here, the authors bootstrap a weakly supervised pattern learning algorithm with clusters, in order to be able to extract violence incidents from online news with high precision and recall, as well as storing these in knowledge bases. Chun et al. extract events from biomedical literature by means of </a:t>
            </a:r>
            <a:r>
              <a:rPr lang="en-US" noProof="0" dirty="0" err="1" smtClean="0">
                <a:ea typeface="ＭＳ Ｐゴシック" pitchFamily="34" charset="-128"/>
              </a:rPr>
              <a:t>lexico</a:t>
            </a:r>
            <a:r>
              <a:rPr lang="en-US" noProof="0" dirty="0" smtClean="0">
                <a:ea typeface="ＭＳ Ｐゴシック" pitchFamily="34" charset="-128"/>
              </a:rPr>
              <a:t>-syntactic patterns, combined with term co-occurrences. Finally, aiming for ontology-based fuzzy event extraction for Chinese e-news summarization, Lee et al. employ a grammar-based statistical method to text mining, i.e., part-of-speech tagging. However, tagging is based on domain knowledge that is stored in </a:t>
            </a:r>
            <a:r>
              <a:rPr lang="en-US" noProof="0" dirty="0" err="1" smtClean="0">
                <a:ea typeface="ＭＳ Ｐゴシック" pitchFamily="34" charset="-128"/>
              </a:rPr>
              <a:t>ontologies</a:t>
            </a:r>
            <a:r>
              <a:rPr lang="en-US" noProof="0" dirty="0" smtClean="0">
                <a:ea typeface="ＭＳ Ｐゴシック" pitchFamily="34" charset="-128"/>
              </a:rPr>
              <a:t>, thus making the event extraction a hybrid process.</a:t>
            </a:r>
          </a:p>
          <a:p>
            <a:endParaRPr lang="en-US" noProof="0" dirty="0" smtClean="0">
              <a:ea typeface="ＭＳ Ｐゴシック" pitchFamily="34" charset="-128"/>
            </a:endParaRPr>
          </a:p>
          <a:p>
            <a:r>
              <a:rPr lang="en-US" noProof="0" dirty="0" smtClean="0">
                <a:ea typeface="ＭＳ Ｐゴシック" pitchFamily="34" charset="-128"/>
              </a:rPr>
              <a:t>In hybrid event extraction systems, due to the usage of data-driven methods, the amount of required data increases, yet typically remains less than is the case with purely data-driven methods. Compared to a knowledge-driven approach, complexity -- and hence required expertise -- increases due to the combination of multiple techniques. On the other hand, the amount of expert knowledge that is needed for effective and efficient event discovery is generally less than for pattern-based methods, because of the fact that lack of domain knowledge can be compensated by the use of statistical methods. As for the interpretability, attributing results to specific parts of the event extraction is more difficult due to the addition of data-driven methods. Yet, interpretability still benefits from the use of semantics. Disadvantages of hybrid approaches are mostly related to the multidisciplinary aspects of hybrid systems.</a:t>
            </a:r>
            <a:endParaRPr lang="en-US" noProof="0" dirty="0" smtClean="0">
              <a:ea typeface="ＭＳ Ｐゴシック" pitchFamily="34" charset="-128"/>
            </a:endParaRPr>
          </a:p>
        </p:txBody>
      </p:sp>
      <p:sp>
        <p:nvSpPr>
          <p:cNvPr id="11268" name="Tijdelijke aanduiding voor dianummer 3"/>
          <p:cNvSpPr>
            <a:spLocks noGrp="1"/>
          </p:cNvSpPr>
          <p:nvPr>
            <p:ph type="sldNum" sz="quarter" idx="5"/>
          </p:nvPr>
        </p:nvSpPr>
        <p:spPr>
          <a:noFill/>
        </p:spPr>
        <p:txBody>
          <a:bodyPr/>
          <a:lstStyle/>
          <a:p>
            <a:fld id="{487B9175-046A-4804-8BDC-B55FBD98C9B2}" type="slidenum">
              <a:rPr lang="en-US" smtClean="0">
                <a:ea typeface="ＭＳ Ｐゴシック" pitchFamily="34" charset="-128"/>
              </a:rPr>
              <a:pPr/>
              <a:t>15</a:t>
            </a:fld>
            <a:endParaRPr lang="en-US" smtClean="0">
              <a:ea typeface="ＭＳ Ｐゴシック" pitchFamily="34" charset="-128"/>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jdelijke aanduiding voor dia-afbeelding 1"/>
          <p:cNvSpPr>
            <a:spLocks noGrp="1" noRot="1" noChangeAspect="1" noTextEdit="1"/>
          </p:cNvSpPr>
          <p:nvPr>
            <p:ph type="sldImg"/>
          </p:nvPr>
        </p:nvSpPr>
        <p:spPr>
          <a:ln/>
        </p:spPr>
      </p:sp>
      <p:sp>
        <p:nvSpPr>
          <p:cNvPr id="11267" name="Tijdelijke aanduiding voor notities 2"/>
          <p:cNvSpPr>
            <a:spLocks noGrp="1"/>
          </p:cNvSpPr>
          <p:nvPr>
            <p:ph type="body" idx="1"/>
          </p:nvPr>
        </p:nvSpPr>
        <p:spPr>
          <a:noFill/>
          <a:ln/>
        </p:spPr>
        <p:txBody>
          <a:bodyPr/>
          <a:lstStyle/>
          <a:p>
            <a:endParaRPr lang="en-US" noProof="0" dirty="0" smtClean="0">
              <a:ea typeface="ＭＳ Ｐゴシック" pitchFamily="34" charset="-128"/>
            </a:endParaRPr>
          </a:p>
        </p:txBody>
      </p:sp>
      <p:sp>
        <p:nvSpPr>
          <p:cNvPr id="11268" name="Tijdelijke aanduiding voor dianummer 3"/>
          <p:cNvSpPr>
            <a:spLocks noGrp="1"/>
          </p:cNvSpPr>
          <p:nvPr>
            <p:ph type="sldNum" sz="quarter" idx="5"/>
          </p:nvPr>
        </p:nvSpPr>
        <p:spPr>
          <a:noFill/>
        </p:spPr>
        <p:txBody>
          <a:bodyPr/>
          <a:lstStyle/>
          <a:p>
            <a:fld id="{487B9175-046A-4804-8BDC-B55FBD98C9B2}" type="slidenum">
              <a:rPr lang="en-US" smtClean="0">
                <a:ea typeface="ＭＳ Ｐゴシック" pitchFamily="34" charset="-128"/>
              </a:rPr>
              <a:pPr/>
              <a:t>16</a:t>
            </a:fld>
            <a:endParaRPr lang="en-US" smtClean="0">
              <a:ea typeface="ＭＳ Ｐゴシック" pitchFamily="34" charset="-128"/>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jdelijke aanduiding voor dia-afbeelding 1"/>
          <p:cNvSpPr>
            <a:spLocks noGrp="1" noRot="1" noChangeAspect="1" noTextEdit="1"/>
          </p:cNvSpPr>
          <p:nvPr>
            <p:ph type="sldImg"/>
          </p:nvPr>
        </p:nvSpPr>
        <p:spPr>
          <a:ln/>
        </p:spPr>
      </p:sp>
      <p:sp>
        <p:nvSpPr>
          <p:cNvPr id="11267" name="Tijdelijke aanduiding voor notities 2"/>
          <p:cNvSpPr>
            <a:spLocks noGrp="1"/>
          </p:cNvSpPr>
          <p:nvPr>
            <p:ph type="body" idx="1"/>
          </p:nvPr>
        </p:nvSpPr>
        <p:spPr>
          <a:noFill/>
          <a:ln/>
        </p:spPr>
        <p:txBody>
          <a:bodyPr/>
          <a:lstStyle/>
          <a:p>
            <a:r>
              <a:rPr lang="en-US" noProof="0" dirty="0" smtClean="0">
                <a:ea typeface="ＭＳ Ｐゴシック" pitchFamily="34" charset="-128"/>
              </a:rPr>
              <a:t>As a general guideline for selecting a suitable technique for event extraction, based on the results of our survey, we suggest the usage of knowledge-based techniques for casual users (e.g., students) that prefer an interactive, query-driven approach to event extraction, assuming domain knowledge and expertise to be readily available. Users can easily specify patterns in a language that is close to their own natural language, without being bothered with statistical details and model fine-tuning. On the other hand, users like (academic) researchers would benefit from both hybrid and data-driven approaches, as these are less restricted by, for example, grammars.</a:t>
            </a:r>
            <a:endParaRPr lang="en-US" noProof="0" dirty="0" smtClean="0">
              <a:ea typeface="ＭＳ Ｐゴシック" pitchFamily="34" charset="-128"/>
            </a:endParaRPr>
          </a:p>
        </p:txBody>
      </p:sp>
      <p:sp>
        <p:nvSpPr>
          <p:cNvPr id="11268" name="Tijdelijke aanduiding voor dianummer 3"/>
          <p:cNvSpPr>
            <a:spLocks noGrp="1"/>
          </p:cNvSpPr>
          <p:nvPr>
            <p:ph type="sldNum" sz="quarter" idx="5"/>
          </p:nvPr>
        </p:nvSpPr>
        <p:spPr>
          <a:noFill/>
        </p:spPr>
        <p:txBody>
          <a:bodyPr/>
          <a:lstStyle/>
          <a:p>
            <a:fld id="{487B9175-046A-4804-8BDC-B55FBD98C9B2}" type="slidenum">
              <a:rPr lang="en-US" smtClean="0">
                <a:ea typeface="ＭＳ Ｐゴシック" pitchFamily="34" charset="-128"/>
              </a:rPr>
              <a:pPr/>
              <a:t>17</a:t>
            </a:fld>
            <a:endParaRPr lang="en-US" smtClean="0">
              <a:ea typeface="ＭＳ Ｐゴシック" pitchFamily="34" charset="-128"/>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r>
              <a:rPr lang="en-US" dirty="0" smtClean="0"/>
              <a:t>With the increasing amount of data and the exploding number of digital data sources, utilizing extracted information in decision making processes becomes increasingly urgent and difficult. An omnipresent problem is the fact that most data is initially unstructured, i.e., the data format loosely implies its meaning</a:t>
            </a:r>
            <a:r>
              <a:rPr lang="en-US" baseline="0" dirty="0" smtClean="0"/>
              <a:t> </a:t>
            </a:r>
            <a:r>
              <a:rPr lang="en-US" dirty="0" smtClean="0"/>
              <a:t>and is described using natural, human-understandable language, which makes the data limited in the degree in which it is machine-interpretable. This problem thwarts the automation of for example vital information retrieval (IR) and information extraction (IE) processes --</a:t>
            </a:r>
            <a:r>
              <a:rPr lang="en-US" baseline="0" dirty="0" smtClean="0"/>
              <a:t> </a:t>
            </a:r>
            <a:r>
              <a:rPr lang="en-US" dirty="0" smtClean="0"/>
              <a:t>used for decision making -- when involving large amounts of data.</a:t>
            </a:r>
            <a:endParaRPr lang="nl-NL" dirty="0"/>
          </a:p>
        </p:txBody>
      </p:sp>
      <p:sp>
        <p:nvSpPr>
          <p:cNvPr id="4" name="Tijdelijke aanduiding voor dianummer 3"/>
          <p:cNvSpPr>
            <a:spLocks noGrp="1"/>
          </p:cNvSpPr>
          <p:nvPr>
            <p:ph type="sldNum" sz="quarter" idx="10"/>
          </p:nvPr>
        </p:nvSpPr>
        <p:spPr/>
        <p:txBody>
          <a:bodyPr/>
          <a:lstStyle/>
          <a:p>
            <a:pPr>
              <a:defRPr/>
            </a:pPr>
            <a:fld id="{5BD3654A-0951-4A71-A9AF-F7637D0D0017}" type="slidenum">
              <a:rPr lang="en-US" smtClean="0"/>
              <a:pPr>
                <a:defRPr/>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r>
              <a:rPr lang="en-US" noProof="0" dirty="0" smtClean="0"/>
              <a:t>Information extraction can be performed on a heterogeneous</a:t>
            </a:r>
            <a:r>
              <a:rPr lang="en-US" baseline="0" noProof="0" dirty="0" smtClean="0"/>
              <a:t> collection of data, for example news, blogs, etcetera. It </a:t>
            </a:r>
            <a:r>
              <a:rPr lang="en-US" noProof="0" dirty="0" smtClean="0"/>
              <a:t>involves the usage of text mining techniques. Text mining boils</a:t>
            </a:r>
            <a:r>
              <a:rPr lang="en-US" baseline="0" noProof="0" dirty="0" smtClean="0"/>
              <a:t> down to information learning from pre-processed text, e.g., parts of speech have been determined, words have been stemmed, and so on. Text mining is usually done by means of natural language processing or statistics, but also combinations of the two techniques are quite common.</a:t>
            </a:r>
            <a:endParaRPr lang="en-US" noProof="0" dirty="0"/>
          </a:p>
        </p:txBody>
      </p:sp>
      <p:sp>
        <p:nvSpPr>
          <p:cNvPr id="4" name="Tijdelijke aanduiding voor dianummer 3"/>
          <p:cNvSpPr>
            <a:spLocks noGrp="1"/>
          </p:cNvSpPr>
          <p:nvPr>
            <p:ph type="sldNum" sz="quarter" idx="10"/>
          </p:nvPr>
        </p:nvSpPr>
        <p:spPr/>
        <p:txBody>
          <a:bodyPr/>
          <a:lstStyle/>
          <a:p>
            <a:pPr>
              <a:defRPr/>
            </a:pPr>
            <a:fld id="{5BD3654A-0951-4A71-A9AF-F7637D0D0017}" type="slidenum">
              <a:rPr lang="en-US" smtClean="0"/>
              <a:pPr>
                <a:defRPr/>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jdelijke aanduiding voor dia-afbeelding 1"/>
          <p:cNvSpPr>
            <a:spLocks noGrp="1" noRot="1" noChangeAspect="1" noTextEdit="1"/>
          </p:cNvSpPr>
          <p:nvPr>
            <p:ph type="sldImg"/>
          </p:nvPr>
        </p:nvSpPr>
        <p:spPr>
          <a:ln/>
        </p:spPr>
      </p:sp>
      <p:sp>
        <p:nvSpPr>
          <p:cNvPr id="10243" name="Tijdelijke aanduiding voor notities 2"/>
          <p:cNvSpPr>
            <a:spLocks noGrp="1"/>
          </p:cNvSpPr>
          <p:nvPr>
            <p:ph type="body" idx="1"/>
          </p:nvPr>
        </p:nvSpPr>
        <p:spPr>
          <a:noFill/>
          <a:ln/>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sz="1200" b="0" dirty="0" smtClean="0">
                <a:solidFill>
                  <a:srgbClr val="00393F"/>
                </a:solidFill>
                <a:latin typeface="Arial" pitchFamily="34" charset="0"/>
                <a:cs typeface="Arial" pitchFamily="34" charset="0"/>
              </a:rPr>
              <a:t>Examples of events. Because of my project, I am interested in pretty much all</a:t>
            </a:r>
            <a:r>
              <a:rPr lang="en-US" sz="1200" b="0" baseline="0" dirty="0" smtClean="0">
                <a:solidFill>
                  <a:srgbClr val="00393F"/>
                </a:solidFill>
                <a:latin typeface="Arial" pitchFamily="34" charset="0"/>
                <a:cs typeface="Arial" pitchFamily="34" charset="0"/>
              </a:rPr>
              <a:t> financial events. These events are widely available in the news these days, as most news messages are rich of various types of events.</a:t>
            </a:r>
            <a:endParaRPr lang="en-US" sz="1200" b="0" dirty="0" smtClean="0">
              <a:solidFill>
                <a:srgbClr val="00393F"/>
              </a:solidFill>
              <a:latin typeface="Arial" pitchFamily="34" charset="0"/>
              <a:cs typeface="Arial" pitchFamily="34" charset="0"/>
            </a:endParaRPr>
          </a:p>
        </p:txBody>
      </p:sp>
      <p:sp>
        <p:nvSpPr>
          <p:cNvPr id="10244" name="Tijdelijke aanduiding voor dianummer 3"/>
          <p:cNvSpPr>
            <a:spLocks noGrp="1"/>
          </p:cNvSpPr>
          <p:nvPr>
            <p:ph type="sldNum" sz="quarter" idx="5"/>
          </p:nvPr>
        </p:nvSpPr>
        <p:spPr>
          <a:noFill/>
        </p:spPr>
        <p:txBody>
          <a:bodyPr/>
          <a:lstStyle/>
          <a:p>
            <a:fld id="{845A936D-D11B-45AB-824F-16EB8CDB647E}" type="slidenum">
              <a:rPr lang="en-US" smtClean="0">
                <a:ea typeface="ＭＳ Ｐゴシック" pitchFamily="34" charset="-128"/>
              </a:rPr>
              <a:pPr/>
              <a:t>4</a:t>
            </a:fld>
            <a:endParaRPr lang="en-US" smtClean="0">
              <a:ea typeface="ＭＳ Ｐゴシック" pitchFamily="34" charset="-128"/>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jdelijke aanduiding voor dia-afbeelding 1"/>
          <p:cNvSpPr>
            <a:spLocks noGrp="1" noRot="1" noChangeAspect="1" noTextEdit="1"/>
          </p:cNvSpPr>
          <p:nvPr>
            <p:ph type="sldImg"/>
          </p:nvPr>
        </p:nvSpPr>
        <p:spPr>
          <a:ln/>
        </p:spPr>
      </p:sp>
      <p:sp>
        <p:nvSpPr>
          <p:cNvPr id="11267" name="Tijdelijke aanduiding voor notities 2"/>
          <p:cNvSpPr>
            <a:spLocks noGrp="1"/>
          </p:cNvSpPr>
          <p:nvPr>
            <p:ph type="body" idx="1"/>
          </p:nvPr>
        </p:nvSpPr>
        <p:spPr>
          <a:noFill/>
          <a:ln/>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sz="1200" b="0" dirty="0" smtClean="0">
                <a:solidFill>
                  <a:srgbClr val="00393F"/>
                </a:solidFill>
                <a:latin typeface="Arial" pitchFamily="34" charset="0"/>
                <a:cs typeface="Arial" pitchFamily="34" charset="0"/>
              </a:rPr>
              <a:t>So, what exactly</a:t>
            </a:r>
            <a:r>
              <a:rPr lang="en-US" sz="1200" b="0" baseline="0" dirty="0" smtClean="0">
                <a:solidFill>
                  <a:srgbClr val="00393F"/>
                </a:solidFill>
                <a:latin typeface="Arial" pitchFamily="34" charset="0"/>
                <a:cs typeface="Arial" pitchFamily="34" charset="0"/>
              </a:rPr>
              <a:t> is an event?</a:t>
            </a:r>
            <a:endParaRPr lang="en-US" sz="1200" b="0" dirty="0" smtClean="0">
              <a:solidFill>
                <a:srgbClr val="00393F"/>
              </a:solidFill>
              <a:latin typeface="Arial" pitchFamily="34" charset="0"/>
              <a:cs typeface="Arial" pitchFamily="34" charset="0"/>
            </a:endParaRPr>
          </a:p>
        </p:txBody>
      </p:sp>
      <p:sp>
        <p:nvSpPr>
          <p:cNvPr id="11268" name="Tijdelijke aanduiding voor dianummer 3"/>
          <p:cNvSpPr>
            <a:spLocks noGrp="1"/>
          </p:cNvSpPr>
          <p:nvPr>
            <p:ph type="sldNum" sz="quarter" idx="5"/>
          </p:nvPr>
        </p:nvSpPr>
        <p:spPr>
          <a:noFill/>
        </p:spPr>
        <p:txBody>
          <a:bodyPr/>
          <a:lstStyle/>
          <a:p>
            <a:fld id="{487B9175-046A-4804-8BDC-B55FBD98C9B2}" type="slidenum">
              <a:rPr lang="en-US" smtClean="0">
                <a:ea typeface="ＭＳ Ｐゴシック" pitchFamily="34" charset="-128"/>
              </a:rPr>
              <a:pPr/>
              <a:t>5</a:t>
            </a:fld>
            <a:endParaRPr lang="en-US" smtClean="0">
              <a:ea typeface="ＭＳ Ｐゴシック" pitchFamily="34" charset="-128"/>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jdelijke aanduiding voor dia-afbeelding 1"/>
          <p:cNvSpPr>
            <a:spLocks noGrp="1" noRot="1" noChangeAspect="1" noTextEdit="1"/>
          </p:cNvSpPr>
          <p:nvPr>
            <p:ph type="sldImg"/>
          </p:nvPr>
        </p:nvSpPr>
        <p:spPr>
          <a:ln/>
        </p:spPr>
      </p:sp>
      <p:sp>
        <p:nvSpPr>
          <p:cNvPr id="11267" name="Tijdelijke aanduiding voor notities 2"/>
          <p:cNvSpPr>
            <a:spLocks noGrp="1"/>
          </p:cNvSpPr>
          <p:nvPr>
            <p:ph type="body" idx="1"/>
          </p:nvPr>
        </p:nvSpPr>
        <p:spPr>
          <a:noFill/>
          <a:ln/>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sz="1200" b="0" dirty="0" smtClean="0">
                <a:solidFill>
                  <a:srgbClr val="00393F"/>
                </a:solidFill>
                <a:latin typeface="Arial" pitchFamily="34" charset="0"/>
                <a:cs typeface="Arial" pitchFamily="34" charset="0"/>
              </a:rPr>
              <a:t>Events can be applied in various domains. Explain</a:t>
            </a:r>
            <a:r>
              <a:rPr lang="en-US" sz="1200" b="0" baseline="0" dirty="0" smtClean="0">
                <a:solidFill>
                  <a:srgbClr val="00393F"/>
                </a:solidFill>
                <a:latin typeface="Arial" pitchFamily="34" charset="0"/>
                <a:cs typeface="Arial" pitchFamily="34" charset="0"/>
              </a:rPr>
              <a:t> that almost all events can be used for algorithmic trading (the use of computer programs for entering trade orders with algorithms deciding aspects like timing, price, and quantity of an order), as financial markets are usually extremely sensitive to many types of events in news (see also examples of earlier).</a:t>
            </a:r>
          </a:p>
          <a:p>
            <a:pPr marL="0" marR="0" indent="0" algn="l" defTabSz="914400" rtl="0" eaLnBrk="0" fontAlgn="base" latinLnBrk="0" hangingPunct="0">
              <a:lnSpc>
                <a:spcPct val="100000"/>
              </a:lnSpc>
              <a:spcBef>
                <a:spcPct val="30000"/>
              </a:spcBef>
              <a:spcAft>
                <a:spcPct val="0"/>
              </a:spcAft>
              <a:buClrTx/>
              <a:buSzTx/>
              <a:buFontTx/>
              <a:buNone/>
              <a:tabLst/>
              <a:defRPr/>
            </a:pPr>
            <a:endParaRPr lang="en-US" sz="1200" b="0" baseline="0" dirty="0" smtClean="0">
              <a:solidFill>
                <a:srgbClr val="00393F"/>
              </a:solidFill>
              <a:latin typeface="Arial" pitchFamily="34" charset="0"/>
              <a:cs typeface="Arial" pitchFamily="34" charset="0"/>
            </a:endParaRPr>
          </a:p>
          <a:p>
            <a:pPr marL="0" marR="0" indent="0" algn="l" defTabSz="914400" rtl="0" eaLnBrk="0" fontAlgn="base" latinLnBrk="0" hangingPunct="0">
              <a:lnSpc>
                <a:spcPct val="100000"/>
              </a:lnSpc>
              <a:spcBef>
                <a:spcPct val="30000"/>
              </a:spcBef>
              <a:spcAft>
                <a:spcPct val="0"/>
              </a:spcAft>
              <a:buClrTx/>
              <a:buSzTx/>
              <a:buFontTx/>
              <a:buNone/>
              <a:tabLst/>
              <a:defRPr/>
            </a:pPr>
            <a:r>
              <a:rPr lang="en-US" sz="1200" b="0" baseline="0" dirty="0" smtClean="0">
                <a:solidFill>
                  <a:srgbClr val="00393F"/>
                </a:solidFill>
                <a:latin typeface="Arial" pitchFamily="34" charset="0"/>
                <a:cs typeface="Arial" pitchFamily="34" charset="0"/>
              </a:rPr>
              <a:t>So, I think by now it is clear that events are useful. Text mining, information extraction, and natural language processing are quite mature fields, and also event extraction is maturing. This made me wonder: which text mining techniques are appropriate for event extraction?</a:t>
            </a:r>
            <a:endParaRPr lang="en-US" sz="1200" b="0" dirty="0" smtClean="0">
              <a:solidFill>
                <a:srgbClr val="00393F"/>
              </a:solidFill>
              <a:latin typeface="Arial" pitchFamily="34" charset="0"/>
              <a:cs typeface="Arial" pitchFamily="34" charset="0"/>
            </a:endParaRPr>
          </a:p>
        </p:txBody>
      </p:sp>
      <p:sp>
        <p:nvSpPr>
          <p:cNvPr id="11268" name="Tijdelijke aanduiding voor dianummer 3"/>
          <p:cNvSpPr>
            <a:spLocks noGrp="1"/>
          </p:cNvSpPr>
          <p:nvPr>
            <p:ph type="sldNum" sz="quarter" idx="5"/>
          </p:nvPr>
        </p:nvSpPr>
        <p:spPr>
          <a:noFill/>
        </p:spPr>
        <p:txBody>
          <a:bodyPr/>
          <a:lstStyle/>
          <a:p>
            <a:fld id="{487B9175-046A-4804-8BDC-B55FBD98C9B2}" type="slidenum">
              <a:rPr lang="en-US" smtClean="0">
                <a:ea typeface="ＭＳ Ｐゴシック" pitchFamily="34" charset="-128"/>
              </a:rPr>
              <a:pPr/>
              <a:t>6</a:t>
            </a:fld>
            <a:endParaRPr lang="en-US" smtClean="0">
              <a:ea typeface="ＭＳ Ｐゴシック" pitchFamily="34" charset="-128"/>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jdelijke aanduiding voor dia-afbeelding 1"/>
          <p:cNvSpPr>
            <a:spLocks noGrp="1" noRot="1" noChangeAspect="1" noTextEdit="1"/>
          </p:cNvSpPr>
          <p:nvPr>
            <p:ph type="sldImg"/>
          </p:nvPr>
        </p:nvSpPr>
        <p:spPr>
          <a:ln/>
        </p:spPr>
      </p:sp>
      <p:sp>
        <p:nvSpPr>
          <p:cNvPr id="11267" name="Tijdelijke aanduiding voor notities 2"/>
          <p:cNvSpPr>
            <a:spLocks noGrp="1"/>
          </p:cNvSpPr>
          <p:nvPr>
            <p:ph type="body" idx="1"/>
          </p:nvPr>
        </p:nvSpPr>
        <p:spPr>
          <a:noFill/>
          <a:ln/>
        </p:spPr>
        <p:txBody>
          <a:bodyPr/>
          <a:lstStyle/>
          <a:p>
            <a:pPr algn="just" defTabSz="3497343" fontAlgn="auto">
              <a:spcBef>
                <a:spcPts val="0"/>
              </a:spcBef>
              <a:spcAft>
                <a:spcPts val="0"/>
              </a:spcAft>
              <a:defRPr/>
            </a:pPr>
            <a:r>
              <a:rPr lang="en-US" sz="1200" b="0" dirty="0" smtClean="0">
                <a:solidFill>
                  <a:srgbClr val="00393F"/>
                </a:solidFill>
                <a:latin typeface="Arial" pitchFamily="34" charset="0"/>
                <a:cs typeface="Arial" pitchFamily="34" charset="0"/>
              </a:rPr>
              <a:t>Of course, it would be virtually impossible to cover all works, yet</a:t>
            </a:r>
            <a:r>
              <a:rPr lang="en-US" sz="1200" b="0" baseline="0" dirty="0" smtClean="0">
                <a:solidFill>
                  <a:srgbClr val="00393F"/>
                </a:solidFill>
                <a:latin typeface="Arial" pitchFamily="34" charset="0"/>
                <a:cs typeface="Arial" pitchFamily="34" charset="0"/>
              </a:rPr>
              <a:t> I try to discuss the major ones.</a:t>
            </a:r>
            <a:endParaRPr lang="en-US" sz="1200" b="0" dirty="0" smtClean="0">
              <a:solidFill>
                <a:srgbClr val="00393F"/>
              </a:solidFill>
              <a:latin typeface="Arial" pitchFamily="34" charset="0"/>
              <a:cs typeface="Arial" pitchFamily="34" charset="0"/>
            </a:endParaRPr>
          </a:p>
        </p:txBody>
      </p:sp>
      <p:sp>
        <p:nvSpPr>
          <p:cNvPr id="11268" name="Tijdelijke aanduiding voor dianummer 3"/>
          <p:cNvSpPr>
            <a:spLocks noGrp="1"/>
          </p:cNvSpPr>
          <p:nvPr>
            <p:ph type="sldNum" sz="quarter" idx="5"/>
          </p:nvPr>
        </p:nvSpPr>
        <p:spPr>
          <a:noFill/>
        </p:spPr>
        <p:txBody>
          <a:bodyPr/>
          <a:lstStyle/>
          <a:p>
            <a:fld id="{487B9175-046A-4804-8BDC-B55FBD98C9B2}" type="slidenum">
              <a:rPr lang="en-US" smtClean="0">
                <a:ea typeface="ＭＳ Ｐゴシック" pitchFamily="34" charset="-128"/>
              </a:rPr>
              <a:pPr/>
              <a:t>7</a:t>
            </a:fld>
            <a:endParaRPr lang="en-US" smtClean="0">
              <a:ea typeface="ＭＳ Ｐゴシック" pitchFamily="34" charset="-128"/>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jdelijke aanduiding voor dia-afbeelding 1"/>
          <p:cNvSpPr>
            <a:spLocks noGrp="1" noRot="1" noChangeAspect="1" noTextEdit="1"/>
          </p:cNvSpPr>
          <p:nvPr>
            <p:ph type="sldImg"/>
          </p:nvPr>
        </p:nvSpPr>
        <p:spPr>
          <a:ln/>
        </p:spPr>
      </p:sp>
      <p:sp>
        <p:nvSpPr>
          <p:cNvPr id="11267" name="Tijdelijke aanduiding voor notities 2"/>
          <p:cNvSpPr>
            <a:spLocks noGrp="1"/>
          </p:cNvSpPr>
          <p:nvPr>
            <p:ph type="body" idx="1"/>
          </p:nvPr>
        </p:nvSpPr>
        <p:spPr>
          <a:noFill/>
          <a:ln/>
        </p:spPr>
        <p:txBody>
          <a:bodyPr/>
          <a:lstStyle/>
          <a:p>
            <a:r>
              <a:rPr lang="en-US" noProof="0" dirty="0" smtClean="0">
                <a:ea typeface="ＭＳ Ｐゴシック" pitchFamily="34" charset="-128"/>
              </a:rPr>
              <a:t>First, let us discuss</a:t>
            </a:r>
            <a:r>
              <a:rPr lang="en-US" baseline="0" noProof="0" dirty="0" smtClean="0">
                <a:ea typeface="ＭＳ Ｐゴシック" pitchFamily="34" charset="-128"/>
              </a:rPr>
              <a:t> the main approaches to event extraction. We distinguish between three main approaches to event extraction, in analogy with the classic distinction that is made in the field of modeling. First, there are data-driven approaches, which aim to convert data to knowledge through the usage of statistics, machine learning, linear algebra, etc. Second, we distinguish expert knowledge-driven methods, which extract knowledge through representation and exploitation of expert knowledge, usually by means of pattern-based approaches. Finally, the hybrid event extraction combine knowledge and data-driven methods.</a:t>
            </a:r>
            <a:endParaRPr lang="en-US" noProof="0" dirty="0" smtClean="0">
              <a:ea typeface="ＭＳ Ｐゴシック" pitchFamily="34" charset="-128"/>
            </a:endParaRPr>
          </a:p>
        </p:txBody>
      </p:sp>
      <p:sp>
        <p:nvSpPr>
          <p:cNvPr id="11268" name="Tijdelijke aanduiding voor dianummer 3"/>
          <p:cNvSpPr>
            <a:spLocks noGrp="1"/>
          </p:cNvSpPr>
          <p:nvPr>
            <p:ph type="sldNum" sz="quarter" idx="5"/>
          </p:nvPr>
        </p:nvSpPr>
        <p:spPr>
          <a:noFill/>
        </p:spPr>
        <p:txBody>
          <a:bodyPr/>
          <a:lstStyle/>
          <a:p>
            <a:fld id="{487B9175-046A-4804-8BDC-B55FBD98C9B2}" type="slidenum">
              <a:rPr lang="en-US" smtClean="0">
                <a:ea typeface="ＭＳ Ｐゴシック" pitchFamily="34" charset="-128"/>
              </a:rPr>
              <a:pPr/>
              <a:t>8</a:t>
            </a:fld>
            <a:endParaRPr lang="en-US" smtClean="0">
              <a:ea typeface="ＭＳ Ｐゴシック" pitchFamily="34" charset="-128"/>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jdelijke aanduiding voor dia-afbeelding 1"/>
          <p:cNvSpPr>
            <a:spLocks noGrp="1" noRot="1" noChangeAspect="1" noTextEdit="1"/>
          </p:cNvSpPr>
          <p:nvPr>
            <p:ph type="sldImg"/>
          </p:nvPr>
        </p:nvSpPr>
        <p:spPr>
          <a:ln/>
        </p:spPr>
      </p:sp>
      <p:sp>
        <p:nvSpPr>
          <p:cNvPr id="11267" name="Tijdelijke aanduiding voor notities 2"/>
          <p:cNvSpPr>
            <a:spLocks noGrp="1"/>
          </p:cNvSpPr>
          <p:nvPr>
            <p:ph type="body" idx="1"/>
          </p:nvPr>
        </p:nvSpPr>
        <p:spPr>
          <a:noFill/>
          <a:ln/>
        </p:spPr>
        <p:txBody>
          <a:bodyPr/>
          <a:lstStyle/>
          <a:p>
            <a:endParaRPr lang="en-US" noProof="0" dirty="0" smtClean="0">
              <a:ea typeface="ＭＳ Ｐゴシック" pitchFamily="34" charset="-128"/>
            </a:endParaRPr>
          </a:p>
        </p:txBody>
      </p:sp>
      <p:sp>
        <p:nvSpPr>
          <p:cNvPr id="11268" name="Tijdelijke aanduiding voor dianummer 3"/>
          <p:cNvSpPr>
            <a:spLocks noGrp="1"/>
          </p:cNvSpPr>
          <p:nvPr>
            <p:ph type="sldNum" sz="quarter" idx="5"/>
          </p:nvPr>
        </p:nvSpPr>
        <p:spPr>
          <a:noFill/>
        </p:spPr>
        <p:txBody>
          <a:bodyPr/>
          <a:lstStyle/>
          <a:p>
            <a:fld id="{487B9175-046A-4804-8BDC-B55FBD98C9B2}" type="slidenum">
              <a:rPr lang="en-US" smtClean="0">
                <a:ea typeface="ＭＳ Ｐゴシック" pitchFamily="34" charset="-128"/>
              </a:rPr>
              <a:pPr/>
              <a:t>9</a:t>
            </a:fld>
            <a:endParaRPr lang="en-US" smtClean="0">
              <a:ea typeface="ＭＳ Ｐゴシック" pitchFamily="34" charset="-128"/>
            </a:endParaRPr>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1.jpe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eldia">
    <p:spTree>
      <p:nvGrpSpPr>
        <p:cNvPr id="1" name=""/>
        <p:cNvGrpSpPr/>
        <p:nvPr/>
      </p:nvGrpSpPr>
      <p:grpSpPr>
        <a:xfrm>
          <a:off x="0" y="0"/>
          <a:ext cx="0" cy="0"/>
          <a:chOff x="0" y="0"/>
          <a:chExt cx="0" cy="0"/>
        </a:xfrm>
      </p:grpSpPr>
      <p:pic>
        <p:nvPicPr>
          <p:cNvPr id="4" name="Picture 11" descr="header"/>
          <p:cNvPicPr>
            <a:picLocks noChangeAspect="1" noChangeArrowheads="1"/>
          </p:cNvPicPr>
          <p:nvPr userDrawn="1"/>
        </p:nvPicPr>
        <p:blipFill>
          <a:blip r:embed="rId2" cstate="print">
            <a:lum bright="36000"/>
          </a:blip>
          <a:srcRect/>
          <a:stretch>
            <a:fillRect/>
          </a:stretch>
        </p:blipFill>
        <p:spPr bwMode="auto">
          <a:xfrm>
            <a:off x="715963" y="0"/>
            <a:ext cx="8428037" cy="2495550"/>
          </a:xfrm>
          <a:prstGeom prst="rect">
            <a:avLst/>
          </a:prstGeom>
          <a:noFill/>
          <a:ln w="9525">
            <a:noFill/>
            <a:miter lim="800000"/>
            <a:headEnd/>
            <a:tailEnd/>
          </a:ln>
        </p:spPr>
      </p:pic>
      <p:pic>
        <p:nvPicPr>
          <p:cNvPr id="5" name="Picture 2" descr="Erasmus PMS 3165"/>
          <p:cNvPicPr>
            <a:picLocks noChangeAspect="1" noChangeArrowheads="1"/>
          </p:cNvPicPr>
          <p:nvPr userDrawn="1"/>
        </p:nvPicPr>
        <p:blipFill>
          <a:blip r:embed="rId3" cstate="print">
            <a:clrChange>
              <a:clrFrom>
                <a:srgbClr val="FFFFFF"/>
              </a:clrFrom>
              <a:clrTo>
                <a:srgbClr val="FFFFFF">
                  <a:alpha val="0"/>
                </a:srgbClr>
              </a:clrTo>
            </a:clrChange>
          </a:blip>
          <a:srcRect/>
          <a:stretch>
            <a:fillRect/>
          </a:stretch>
        </p:blipFill>
        <p:spPr bwMode="auto">
          <a:xfrm>
            <a:off x="6172200" y="5984875"/>
            <a:ext cx="2743200" cy="644525"/>
          </a:xfrm>
          <a:prstGeom prst="rect">
            <a:avLst/>
          </a:prstGeom>
          <a:noFill/>
          <a:ln w="9525">
            <a:noFill/>
            <a:miter lim="800000"/>
            <a:headEnd/>
            <a:tailEnd/>
          </a:ln>
        </p:spPr>
      </p:pic>
      <p:pic>
        <p:nvPicPr>
          <p:cNvPr id="6" name="Picture 8" descr="band"/>
          <p:cNvPicPr>
            <a:picLocks noChangeAspect="1" noChangeArrowheads="1"/>
          </p:cNvPicPr>
          <p:nvPr userDrawn="1"/>
        </p:nvPicPr>
        <p:blipFill>
          <a:blip r:embed="rId4" cstate="print"/>
          <a:srcRect/>
          <a:stretch>
            <a:fillRect/>
          </a:stretch>
        </p:blipFill>
        <p:spPr bwMode="auto">
          <a:xfrm>
            <a:off x="0" y="0"/>
            <a:ext cx="719138" cy="6859588"/>
          </a:xfrm>
          <a:prstGeom prst="rect">
            <a:avLst/>
          </a:prstGeom>
          <a:noFill/>
          <a:ln w="9525">
            <a:noFill/>
            <a:miter lim="800000"/>
            <a:headEnd/>
            <a:tailEnd/>
          </a:ln>
        </p:spPr>
      </p:pic>
      <p:sp>
        <p:nvSpPr>
          <p:cNvPr id="19" name="Titel 18"/>
          <p:cNvSpPr>
            <a:spLocks noGrp="1"/>
          </p:cNvSpPr>
          <p:nvPr>
            <p:ph type="title"/>
          </p:nvPr>
        </p:nvSpPr>
        <p:spPr>
          <a:xfrm>
            <a:off x="714348" y="1428736"/>
            <a:ext cx="8429652" cy="1071570"/>
          </a:xfrm>
        </p:spPr>
        <p:txBody>
          <a:bodyPr anchorCtr="1"/>
          <a:lstStyle>
            <a:lvl1pPr algn="ctr">
              <a:defRPr>
                <a:solidFill>
                  <a:schemeClr val="bg1">
                    <a:lumMod val="95000"/>
                  </a:schemeClr>
                </a:solidFill>
              </a:defRPr>
            </a:lvl1pPr>
          </a:lstStyle>
          <a:p>
            <a:r>
              <a:rPr lang="nl-NL" dirty="0" smtClean="0"/>
              <a:t>Klik om de stijl te bewerken</a:t>
            </a:r>
            <a:endParaRPr lang="nl-NL" dirty="0"/>
          </a:p>
        </p:txBody>
      </p:sp>
      <p:sp>
        <p:nvSpPr>
          <p:cNvPr id="11" name="Rectangle 4"/>
          <p:cNvSpPr>
            <a:spLocks noGrp="1" noChangeArrowheads="1"/>
          </p:cNvSpPr>
          <p:nvPr>
            <p:ph type="subTitle" idx="1"/>
          </p:nvPr>
        </p:nvSpPr>
        <p:spPr>
          <a:xfrm>
            <a:off x="1692275" y="3860800"/>
            <a:ext cx="6400800" cy="1752600"/>
          </a:xfrm>
        </p:spPr>
        <p:txBody>
          <a:bodyPr/>
          <a:lstStyle>
            <a:lvl1pPr marL="0" indent="0" algn="ctr">
              <a:buFontTx/>
              <a:buNone/>
              <a:defRPr/>
            </a:lvl1pPr>
          </a:lstStyle>
          <a:p>
            <a:r>
              <a:rPr lang="en-US" dirty="0"/>
              <a:t>Click to edit Master subtitle style</a:t>
            </a:r>
          </a:p>
        </p:txBody>
      </p:sp>
      <p:sp>
        <p:nvSpPr>
          <p:cNvPr id="7" name="Tijdelijke aanduiding voor dianummer 5"/>
          <p:cNvSpPr>
            <a:spLocks noGrp="1"/>
          </p:cNvSpPr>
          <p:nvPr>
            <p:ph type="sldNum" sz="quarter" idx="10"/>
          </p:nvPr>
        </p:nvSpPr>
        <p:spPr/>
        <p:txBody>
          <a:bodyPr/>
          <a:lstStyle>
            <a:lvl1pPr>
              <a:defRPr/>
            </a:lvl1pPr>
          </a:lstStyle>
          <a:p>
            <a:pPr>
              <a:defRPr/>
            </a:pPr>
            <a:fld id="{98E46371-F725-49CC-B6F6-D04AA50314AC}" type="slidenum">
              <a:rPr lang="en-US"/>
              <a:pPr>
                <a:defRPr/>
              </a:pPr>
              <a:t>‹nr.›</a:t>
            </a:fld>
            <a:endParaRPr lang="en-US"/>
          </a:p>
        </p:txBody>
      </p:sp>
      <p:sp>
        <p:nvSpPr>
          <p:cNvPr id="8" name="Rectangle 4"/>
          <p:cNvSpPr>
            <a:spLocks noGrp="1" noChangeArrowheads="1"/>
          </p:cNvSpPr>
          <p:nvPr>
            <p:ph type="dt" sz="half" idx="11"/>
          </p:nvPr>
        </p:nvSpPr>
        <p:spPr>
          <a:xfrm>
            <a:off x="785813" y="6215063"/>
            <a:ext cx="8286750" cy="220662"/>
          </a:xfrm>
        </p:spPr>
        <p:txBody>
          <a:bodyPr/>
          <a:lstStyle>
            <a:lvl1pPr algn="ctr">
              <a:defRPr sz="1400" smtClean="0"/>
            </a:lvl1pPr>
          </a:lstStyle>
          <a:p>
            <a:pPr>
              <a:defRPr/>
            </a:pPr>
            <a:r>
              <a:rPr lang="nl-NL" smtClean="0"/>
              <a:t>October 23, 2011</a:t>
            </a:r>
            <a:endParaRPr lang="en-US"/>
          </a:p>
        </p:txBody>
      </p:sp>
      <p:sp>
        <p:nvSpPr>
          <p:cNvPr id="9" name="Rectangle 5"/>
          <p:cNvSpPr>
            <a:spLocks noGrp="1" noChangeArrowheads="1"/>
          </p:cNvSpPr>
          <p:nvPr>
            <p:ph type="ftr" sz="quarter" idx="12"/>
          </p:nvPr>
        </p:nvSpPr>
        <p:spPr/>
        <p:txBody>
          <a:bodyPr/>
          <a:lstStyle>
            <a:lvl1pPr algn="ctr">
              <a:defRPr sz="1400" smtClean="0"/>
            </a:lvl1pPr>
          </a:lstStyle>
          <a:p>
            <a:pPr>
              <a:defRPr/>
            </a:pPr>
            <a:r>
              <a:rPr lang="en-US" smtClean="0"/>
              <a:t>Workhop on Detection, Representation, and Exploitation of Events in the Semantic Web (DeRiVE'11)</a:t>
            </a: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verticale tekst 2"/>
          <p:cNvSpPr>
            <a:spLocks noGrp="1"/>
          </p:cNvSpPr>
          <p:nvPr>
            <p:ph type="body" orient="vert" idx="1"/>
          </p:nvPr>
        </p:nvSpPr>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Rectangle 5"/>
          <p:cNvSpPr>
            <a:spLocks noGrp="1" noChangeArrowheads="1"/>
          </p:cNvSpPr>
          <p:nvPr>
            <p:ph type="ftr" sz="quarter" idx="10"/>
          </p:nvPr>
        </p:nvSpPr>
        <p:spPr>
          <a:ln/>
        </p:spPr>
        <p:txBody>
          <a:bodyPr/>
          <a:lstStyle>
            <a:lvl1pPr>
              <a:defRPr/>
            </a:lvl1pPr>
          </a:lstStyle>
          <a:p>
            <a:pPr>
              <a:defRPr/>
            </a:pPr>
            <a:r>
              <a:rPr lang="en-US" smtClean="0"/>
              <a:t>Workhop on Detection, Representation, and Exploitation of Events in the Semantic Web (DeRiVE'11)</a:t>
            </a:r>
            <a:endParaRPr lang="en-US"/>
          </a:p>
        </p:txBody>
      </p:sp>
      <p:sp>
        <p:nvSpPr>
          <p:cNvPr id="5" name="Rectangle 4"/>
          <p:cNvSpPr>
            <a:spLocks noGrp="1" noChangeArrowheads="1"/>
          </p:cNvSpPr>
          <p:nvPr>
            <p:ph type="dt" sz="half" idx="11"/>
          </p:nvPr>
        </p:nvSpPr>
        <p:spPr>
          <a:ln/>
        </p:spPr>
        <p:txBody>
          <a:bodyPr/>
          <a:lstStyle>
            <a:lvl1pPr>
              <a:defRPr/>
            </a:lvl1pPr>
          </a:lstStyle>
          <a:p>
            <a:pPr>
              <a:defRPr/>
            </a:pPr>
            <a:r>
              <a:rPr lang="nl-NL" smtClean="0"/>
              <a:t>October 23, 2011</a:t>
            </a: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DC541259-C12D-4653-B716-CF5E9B3E0ED2}" type="slidenum">
              <a:rPr lang="en-US"/>
              <a:pPr>
                <a:defRPr/>
              </a:pPr>
              <a:t>‹nr.›</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6723063" y="274638"/>
            <a:ext cx="1963737" cy="6107112"/>
          </a:xfrm>
        </p:spPr>
        <p:txBody>
          <a:bodyPr vert="eaVert"/>
          <a:lstStyle/>
          <a:p>
            <a:r>
              <a:rPr lang="nl-NL" smtClean="0"/>
              <a:t>Klik om de stijl te bewerken</a:t>
            </a:r>
            <a:endParaRPr lang="nl-NL"/>
          </a:p>
        </p:txBody>
      </p:sp>
      <p:sp>
        <p:nvSpPr>
          <p:cNvPr id="3" name="Tijdelijke aanduiding voor verticale tekst 2"/>
          <p:cNvSpPr>
            <a:spLocks noGrp="1"/>
          </p:cNvSpPr>
          <p:nvPr>
            <p:ph type="body" orient="vert" idx="1"/>
          </p:nvPr>
        </p:nvSpPr>
        <p:spPr>
          <a:xfrm>
            <a:off x="827088" y="274638"/>
            <a:ext cx="5743575" cy="6107112"/>
          </a:xfrm>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Rectangle 5"/>
          <p:cNvSpPr>
            <a:spLocks noGrp="1" noChangeArrowheads="1"/>
          </p:cNvSpPr>
          <p:nvPr>
            <p:ph type="ftr" sz="quarter" idx="10"/>
          </p:nvPr>
        </p:nvSpPr>
        <p:spPr>
          <a:ln/>
        </p:spPr>
        <p:txBody>
          <a:bodyPr/>
          <a:lstStyle>
            <a:lvl1pPr>
              <a:defRPr/>
            </a:lvl1pPr>
          </a:lstStyle>
          <a:p>
            <a:pPr>
              <a:defRPr/>
            </a:pPr>
            <a:r>
              <a:rPr lang="en-US" smtClean="0"/>
              <a:t>Workhop on Detection, Representation, and Exploitation of Events in the Semantic Web (DeRiVE'11)</a:t>
            </a:r>
            <a:endParaRPr lang="en-US"/>
          </a:p>
        </p:txBody>
      </p:sp>
      <p:sp>
        <p:nvSpPr>
          <p:cNvPr id="5" name="Rectangle 4"/>
          <p:cNvSpPr>
            <a:spLocks noGrp="1" noChangeArrowheads="1"/>
          </p:cNvSpPr>
          <p:nvPr>
            <p:ph type="dt" sz="half" idx="11"/>
          </p:nvPr>
        </p:nvSpPr>
        <p:spPr>
          <a:ln/>
        </p:spPr>
        <p:txBody>
          <a:bodyPr/>
          <a:lstStyle>
            <a:lvl1pPr>
              <a:defRPr/>
            </a:lvl1pPr>
          </a:lstStyle>
          <a:p>
            <a:pPr>
              <a:defRPr/>
            </a:pPr>
            <a:r>
              <a:rPr lang="nl-NL" smtClean="0"/>
              <a:t>October 23, 2011</a:t>
            </a: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B3F7E66-D4DA-420E-B459-4FE70E0B6479}" type="slidenum">
              <a:rPr lang="en-US"/>
              <a:pPr>
                <a:defRPr/>
              </a:pPr>
              <a:t>‹nr.›</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nl-NL" dirty="0" smtClean="0"/>
              <a:t>Klik om de stijl te bewerken</a:t>
            </a:r>
            <a:endParaRPr lang="nl-NL" dirty="0"/>
          </a:p>
        </p:txBody>
      </p:sp>
      <p:sp>
        <p:nvSpPr>
          <p:cNvPr id="3" name="Tijdelijke aanduiding voor inhoud 2"/>
          <p:cNvSpPr>
            <a:spLocks noGrp="1"/>
          </p:cNvSpPr>
          <p:nvPr>
            <p:ph idx="1"/>
          </p:nvPr>
        </p:nvSpPr>
        <p:spPr/>
        <p:txBody>
          <a:bodyPr/>
          <a:lstStyle/>
          <a:p>
            <a:pPr lvl="0"/>
            <a:r>
              <a:rPr lang="nl-NL" dirty="0" smtClean="0"/>
              <a:t>Klik om de modelstijlen te bewerken</a:t>
            </a:r>
          </a:p>
          <a:p>
            <a:pPr lvl="1"/>
            <a:r>
              <a:rPr lang="nl-NL" dirty="0" smtClean="0"/>
              <a:t>Tweede niveau</a:t>
            </a:r>
          </a:p>
          <a:p>
            <a:pPr lvl="2"/>
            <a:r>
              <a:rPr lang="nl-NL" dirty="0" smtClean="0"/>
              <a:t>Derde niveau</a:t>
            </a:r>
          </a:p>
          <a:p>
            <a:pPr lvl="3"/>
            <a:r>
              <a:rPr lang="nl-NL" dirty="0" smtClean="0"/>
              <a:t>Vierde niveau</a:t>
            </a:r>
          </a:p>
          <a:p>
            <a:pPr lvl="4"/>
            <a:r>
              <a:rPr lang="nl-NL" dirty="0" smtClean="0"/>
              <a:t>Vijfde niveau</a:t>
            </a:r>
            <a:endParaRPr lang="nl-NL" dirty="0"/>
          </a:p>
        </p:txBody>
      </p:sp>
      <p:sp>
        <p:nvSpPr>
          <p:cNvPr id="4" name="Rectangle 5"/>
          <p:cNvSpPr>
            <a:spLocks noGrp="1" noChangeArrowheads="1"/>
          </p:cNvSpPr>
          <p:nvPr>
            <p:ph type="ftr" sz="quarter" idx="10"/>
          </p:nvPr>
        </p:nvSpPr>
        <p:spPr/>
        <p:txBody>
          <a:bodyPr/>
          <a:lstStyle>
            <a:lvl1pPr>
              <a:defRPr smtClean="0"/>
            </a:lvl1pPr>
          </a:lstStyle>
          <a:p>
            <a:pPr>
              <a:defRPr/>
            </a:pPr>
            <a:r>
              <a:rPr lang="en-US" smtClean="0"/>
              <a:t>Workhop on Detection, Representation, and Exploitation of Events in the Semantic Web (DeRiVE'11)</a:t>
            </a:r>
            <a:endParaRPr lang="en-US"/>
          </a:p>
        </p:txBody>
      </p:sp>
      <p:sp>
        <p:nvSpPr>
          <p:cNvPr id="5" name="Rectangle 6"/>
          <p:cNvSpPr>
            <a:spLocks noGrp="1" noChangeArrowheads="1"/>
          </p:cNvSpPr>
          <p:nvPr>
            <p:ph type="sldNum" sz="quarter" idx="11"/>
          </p:nvPr>
        </p:nvSpPr>
        <p:spPr/>
        <p:txBody>
          <a:bodyPr/>
          <a:lstStyle>
            <a:lvl1pPr>
              <a:defRPr/>
            </a:lvl1pPr>
          </a:lstStyle>
          <a:p>
            <a:pPr>
              <a:defRPr/>
            </a:pPr>
            <a:fld id="{532542BF-8562-48E5-8A17-DDE4144DE031}" type="slidenum">
              <a:rPr lang="en-US"/>
              <a:pPr>
                <a:defRPr/>
              </a:pPr>
              <a:t>‹nr.›</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nl-NL" smtClean="0"/>
              <a:t>Klik om de stijl te bewerken</a:t>
            </a:r>
            <a:endParaRPr lang="nl-NL"/>
          </a:p>
        </p:txBody>
      </p:sp>
      <p:sp>
        <p:nvSpPr>
          <p:cNvPr id="3" name="Tijdelijke aanduiding voor tekst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nl-NL" smtClean="0"/>
              <a:t>Klik om de modelstijlen te bewerken</a:t>
            </a:r>
          </a:p>
        </p:txBody>
      </p:sp>
      <p:sp>
        <p:nvSpPr>
          <p:cNvPr id="4" name="Rectangle 5"/>
          <p:cNvSpPr>
            <a:spLocks noGrp="1" noChangeArrowheads="1"/>
          </p:cNvSpPr>
          <p:nvPr>
            <p:ph type="ftr" sz="quarter" idx="10"/>
          </p:nvPr>
        </p:nvSpPr>
        <p:spPr>
          <a:ln/>
        </p:spPr>
        <p:txBody>
          <a:bodyPr/>
          <a:lstStyle>
            <a:lvl1pPr>
              <a:defRPr/>
            </a:lvl1pPr>
          </a:lstStyle>
          <a:p>
            <a:pPr>
              <a:defRPr/>
            </a:pPr>
            <a:r>
              <a:rPr lang="en-US" smtClean="0"/>
              <a:t>Workhop on Detection, Representation, and Exploitation of Events in the Semantic Web (DeRiVE'11)</a:t>
            </a:r>
            <a:endParaRPr lang="en-US"/>
          </a:p>
        </p:txBody>
      </p:sp>
      <p:sp>
        <p:nvSpPr>
          <p:cNvPr id="5" name="Rectangle 4"/>
          <p:cNvSpPr>
            <a:spLocks noGrp="1" noChangeArrowheads="1"/>
          </p:cNvSpPr>
          <p:nvPr>
            <p:ph type="dt" sz="half" idx="11"/>
          </p:nvPr>
        </p:nvSpPr>
        <p:spPr>
          <a:ln/>
        </p:spPr>
        <p:txBody>
          <a:bodyPr/>
          <a:lstStyle>
            <a:lvl1pPr>
              <a:defRPr/>
            </a:lvl1pPr>
          </a:lstStyle>
          <a:p>
            <a:pPr>
              <a:defRPr/>
            </a:pPr>
            <a:r>
              <a:rPr lang="nl-NL" smtClean="0"/>
              <a:t>October 23, 2011</a:t>
            </a: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BA525A7D-824B-4F86-8D0C-742271F34184}" type="slidenum">
              <a:rPr lang="en-US"/>
              <a:pPr>
                <a:defRPr/>
              </a:pPr>
              <a:t>‹nr.›</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inhoud 2"/>
          <p:cNvSpPr>
            <a:spLocks noGrp="1"/>
          </p:cNvSpPr>
          <p:nvPr>
            <p:ph sz="half" idx="1"/>
          </p:nvPr>
        </p:nvSpPr>
        <p:spPr>
          <a:xfrm>
            <a:off x="827088" y="1412875"/>
            <a:ext cx="3852862" cy="49688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inhoud 3"/>
          <p:cNvSpPr>
            <a:spLocks noGrp="1"/>
          </p:cNvSpPr>
          <p:nvPr>
            <p:ph sz="half" idx="2"/>
          </p:nvPr>
        </p:nvSpPr>
        <p:spPr>
          <a:xfrm>
            <a:off x="4832350" y="1412875"/>
            <a:ext cx="3854450" cy="49688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Rectangle 5"/>
          <p:cNvSpPr>
            <a:spLocks noGrp="1" noChangeArrowheads="1"/>
          </p:cNvSpPr>
          <p:nvPr>
            <p:ph type="ftr" sz="quarter" idx="10"/>
          </p:nvPr>
        </p:nvSpPr>
        <p:spPr>
          <a:ln/>
        </p:spPr>
        <p:txBody>
          <a:bodyPr/>
          <a:lstStyle>
            <a:lvl1pPr>
              <a:defRPr/>
            </a:lvl1pPr>
          </a:lstStyle>
          <a:p>
            <a:pPr>
              <a:defRPr/>
            </a:pPr>
            <a:r>
              <a:rPr lang="en-US" smtClean="0"/>
              <a:t>Workhop on Detection, Representation, and Exploitation of Events in the Semantic Web (DeRiVE'11)</a:t>
            </a:r>
            <a:endParaRPr lang="en-US"/>
          </a:p>
        </p:txBody>
      </p:sp>
      <p:sp>
        <p:nvSpPr>
          <p:cNvPr id="6" name="Rectangle 4"/>
          <p:cNvSpPr>
            <a:spLocks noGrp="1" noChangeArrowheads="1"/>
          </p:cNvSpPr>
          <p:nvPr>
            <p:ph type="dt" sz="half" idx="11"/>
          </p:nvPr>
        </p:nvSpPr>
        <p:spPr>
          <a:ln/>
        </p:spPr>
        <p:txBody>
          <a:bodyPr/>
          <a:lstStyle>
            <a:lvl1pPr>
              <a:defRPr/>
            </a:lvl1pPr>
          </a:lstStyle>
          <a:p>
            <a:pPr>
              <a:defRPr/>
            </a:pPr>
            <a:r>
              <a:rPr lang="nl-NL" smtClean="0"/>
              <a:t>October 23, 2011</a:t>
            </a: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C8926F8A-69B5-433E-95FF-4FD4A08AA1E8}" type="slidenum">
              <a:rPr lang="en-US"/>
              <a:pPr>
                <a:defRPr/>
              </a:pPr>
              <a:t>‹nr.›</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Vergelijking">
    <p:spTree>
      <p:nvGrpSpPr>
        <p:cNvPr id="1" name=""/>
        <p:cNvGrpSpPr/>
        <p:nvPr/>
      </p:nvGrpSpPr>
      <p:grpSpPr>
        <a:xfrm>
          <a:off x="0" y="0"/>
          <a:ext cx="0" cy="0"/>
          <a:chOff x="0" y="0"/>
          <a:chExt cx="0" cy="0"/>
        </a:xfrm>
      </p:grpSpPr>
      <p:sp>
        <p:nvSpPr>
          <p:cNvPr id="3" name="Tijdelijke aanduiding voor tekst 2"/>
          <p:cNvSpPr>
            <a:spLocks noGrp="1"/>
          </p:cNvSpPr>
          <p:nvPr>
            <p:ph type="body" idx="1"/>
          </p:nvPr>
        </p:nvSpPr>
        <p:spPr>
          <a:xfrm>
            <a:off x="828675" y="1535113"/>
            <a:ext cx="385200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dirty="0" smtClean="0"/>
              <a:t>Klik om de modelstijlen te bewerken</a:t>
            </a:r>
          </a:p>
        </p:txBody>
      </p:sp>
      <p:sp>
        <p:nvSpPr>
          <p:cNvPr id="4" name="Tijdelijke aanduiding voor inhoud 3"/>
          <p:cNvSpPr>
            <a:spLocks noGrp="1"/>
          </p:cNvSpPr>
          <p:nvPr>
            <p:ph sz="half" idx="2"/>
          </p:nvPr>
        </p:nvSpPr>
        <p:spPr>
          <a:xfrm>
            <a:off x="828674" y="2192356"/>
            <a:ext cx="38520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dirty="0" smtClean="0"/>
              <a:t>Klik om de modelstijlen te bewerken</a:t>
            </a:r>
          </a:p>
          <a:p>
            <a:pPr lvl="1"/>
            <a:r>
              <a:rPr lang="nl-NL" dirty="0" smtClean="0"/>
              <a:t>Tweede niveau</a:t>
            </a:r>
          </a:p>
          <a:p>
            <a:pPr lvl="2"/>
            <a:r>
              <a:rPr lang="nl-NL" dirty="0" smtClean="0"/>
              <a:t>Derde niveau</a:t>
            </a:r>
          </a:p>
          <a:p>
            <a:pPr lvl="3"/>
            <a:r>
              <a:rPr lang="nl-NL" dirty="0" smtClean="0"/>
              <a:t>Vierde niveau</a:t>
            </a:r>
          </a:p>
          <a:p>
            <a:pPr lvl="4"/>
            <a:r>
              <a:rPr lang="nl-NL" dirty="0" smtClean="0"/>
              <a:t>Vijfde niveau</a:t>
            </a:r>
            <a:endParaRPr lang="nl-NL" dirty="0"/>
          </a:p>
        </p:txBody>
      </p:sp>
      <p:sp>
        <p:nvSpPr>
          <p:cNvPr id="11" name="Titel 1"/>
          <p:cNvSpPr>
            <a:spLocks noGrp="1"/>
          </p:cNvSpPr>
          <p:nvPr>
            <p:ph type="title"/>
          </p:nvPr>
        </p:nvSpPr>
        <p:spPr>
          <a:xfrm>
            <a:off x="827088" y="274638"/>
            <a:ext cx="7859712" cy="1143000"/>
          </a:xfrm>
        </p:spPr>
        <p:txBody>
          <a:bodyPr/>
          <a:lstStyle/>
          <a:p>
            <a:r>
              <a:rPr lang="nl-NL" smtClean="0"/>
              <a:t>Klik om de stijl te bewerken</a:t>
            </a:r>
            <a:endParaRPr lang="nl-NL"/>
          </a:p>
        </p:txBody>
      </p:sp>
      <p:sp>
        <p:nvSpPr>
          <p:cNvPr id="12" name="Tijdelijke aanduiding voor tekst 2"/>
          <p:cNvSpPr>
            <a:spLocks noGrp="1"/>
          </p:cNvSpPr>
          <p:nvPr>
            <p:ph type="body" idx="13"/>
          </p:nvPr>
        </p:nvSpPr>
        <p:spPr>
          <a:xfrm>
            <a:off x="4857752" y="1540669"/>
            <a:ext cx="385200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dirty="0" smtClean="0"/>
              <a:t>Klik om de modelstijlen te bewerken</a:t>
            </a:r>
          </a:p>
        </p:txBody>
      </p:sp>
      <p:sp>
        <p:nvSpPr>
          <p:cNvPr id="13" name="Tijdelijke aanduiding voor inhoud 3"/>
          <p:cNvSpPr>
            <a:spLocks noGrp="1"/>
          </p:cNvSpPr>
          <p:nvPr>
            <p:ph sz="half" idx="14"/>
          </p:nvPr>
        </p:nvSpPr>
        <p:spPr>
          <a:xfrm>
            <a:off x="4857751" y="2197912"/>
            <a:ext cx="38520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dirty="0" smtClean="0"/>
              <a:t>Klik om de modelstijlen te bewerken</a:t>
            </a:r>
          </a:p>
          <a:p>
            <a:pPr lvl="1"/>
            <a:r>
              <a:rPr lang="nl-NL" dirty="0" smtClean="0"/>
              <a:t>Tweede niveau</a:t>
            </a:r>
          </a:p>
          <a:p>
            <a:pPr lvl="2"/>
            <a:r>
              <a:rPr lang="nl-NL" dirty="0" smtClean="0"/>
              <a:t>Derde niveau</a:t>
            </a:r>
          </a:p>
          <a:p>
            <a:pPr lvl="3"/>
            <a:r>
              <a:rPr lang="nl-NL" dirty="0" smtClean="0"/>
              <a:t>Vierde niveau</a:t>
            </a:r>
          </a:p>
          <a:p>
            <a:pPr lvl="4"/>
            <a:r>
              <a:rPr lang="nl-NL" dirty="0" smtClean="0"/>
              <a:t>Vijfde niveau</a:t>
            </a:r>
            <a:endParaRPr lang="nl-NL" dirty="0"/>
          </a:p>
        </p:txBody>
      </p:sp>
      <p:sp>
        <p:nvSpPr>
          <p:cNvPr id="7" name="Rectangle 5"/>
          <p:cNvSpPr>
            <a:spLocks noGrp="1" noChangeArrowheads="1"/>
          </p:cNvSpPr>
          <p:nvPr>
            <p:ph type="ftr" sz="quarter" idx="15"/>
          </p:nvPr>
        </p:nvSpPr>
        <p:spPr>
          <a:ln/>
        </p:spPr>
        <p:txBody>
          <a:bodyPr/>
          <a:lstStyle>
            <a:lvl1pPr>
              <a:defRPr/>
            </a:lvl1pPr>
          </a:lstStyle>
          <a:p>
            <a:pPr>
              <a:defRPr/>
            </a:pPr>
            <a:r>
              <a:rPr lang="en-US" smtClean="0"/>
              <a:t>Workhop on Detection, Representation, and Exploitation of Events in the Semantic Web (DeRiVE'11)</a:t>
            </a:r>
            <a:endParaRPr lang="en-US"/>
          </a:p>
        </p:txBody>
      </p:sp>
      <p:sp>
        <p:nvSpPr>
          <p:cNvPr id="8" name="Rectangle 4"/>
          <p:cNvSpPr>
            <a:spLocks noGrp="1" noChangeArrowheads="1"/>
          </p:cNvSpPr>
          <p:nvPr>
            <p:ph type="dt" sz="half" idx="16"/>
          </p:nvPr>
        </p:nvSpPr>
        <p:spPr>
          <a:ln/>
        </p:spPr>
        <p:txBody>
          <a:bodyPr/>
          <a:lstStyle>
            <a:lvl1pPr>
              <a:defRPr/>
            </a:lvl1pPr>
          </a:lstStyle>
          <a:p>
            <a:pPr>
              <a:defRPr/>
            </a:pPr>
            <a:r>
              <a:rPr lang="nl-NL" smtClean="0"/>
              <a:t>October 23, 2011</a:t>
            </a:r>
            <a:endParaRPr lang="en-US"/>
          </a:p>
        </p:txBody>
      </p:sp>
      <p:sp>
        <p:nvSpPr>
          <p:cNvPr id="9" name="Rectangle 6"/>
          <p:cNvSpPr>
            <a:spLocks noGrp="1" noChangeArrowheads="1"/>
          </p:cNvSpPr>
          <p:nvPr>
            <p:ph type="sldNum" sz="quarter" idx="17"/>
          </p:nvPr>
        </p:nvSpPr>
        <p:spPr>
          <a:ln/>
        </p:spPr>
        <p:txBody>
          <a:bodyPr/>
          <a:lstStyle>
            <a:lvl1pPr>
              <a:defRPr/>
            </a:lvl1pPr>
          </a:lstStyle>
          <a:p>
            <a:pPr>
              <a:defRPr/>
            </a:pPr>
            <a:fld id="{18E19FD8-AE3D-485D-9A5B-8CB5A7376213}" type="slidenum">
              <a:rPr lang="en-US"/>
              <a:pPr>
                <a:defRPr/>
              </a:pPr>
              <a:t>‹nr.›</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Rectangle 5"/>
          <p:cNvSpPr>
            <a:spLocks noGrp="1" noChangeArrowheads="1"/>
          </p:cNvSpPr>
          <p:nvPr>
            <p:ph type="ftr" sz="quarter" idx="10"/>
          </p:nvPr>
        </p:nvSpPr>
        <p:spPr>
          <a:ln/>
        </p:spPr>
        <p:txBody>
          <a:bodyPr/>
          <a:lstStyle>
            <a:lvl1pPr>
              <a:defRPr/>
            </a:lvl1pPr>
          </a:lstStyle>
          <a:p>
            <a:pPr>
              <a:defRPr/>
            </a:pPr>
            <a:r>
              <a:rPr lang="en-US" smtClean="0"/>
              <a:t>Workhop on Detection, Representation, and Exploitation of Events in the Semantic Web (DeRiVE'11)</a:t>
            </a:r>
            <a:endParaRPr lang="en-US"/>
          </a:p>
        </p:txBody>
      </p:sp>
      <p:sp>
        <p:nvSpPr>
          <p:cNvPr id="4" name="Rectangle 4"/>
          <p:cNvSpPr>
            <a:spLocks noGrp="1" noChangeArrowheads="1"/>
          </p:cNvSpPr>
          <p:nvPr>
            <p:ph type="dt" sz="half" idx="11"/>
          </p:nvPr>
        </p:nvSpPr>
        <p:spPr>
          <a:ln/>
        </p:spPr>
        <p:txBody>
          <a:bodyPr/>
          <a:lstStyle>
            <a:lvl1pPr>
              <a:defRPr/>
            </a:lvl1pPr>
          </a:lstStyle>
          <a:p>
            <a:pPr>
              <a:defRPr/>
            </a:pPr>
            <a:r>
              <a:rPr lang="nl-NL" smtClean="0"/>
              <a:t>October 23, 2011</a:t>
            </a: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5BBAACE1-3DF5-46EE-AD14-734950D97BFB}" type="slidenum">
              <a:rPr lang="en-US"/>
              <a:pPr>
                <a:defRPr/>
              </a:pPr>
              <a:t>‹nr.›</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Rectangle 5"/>
          <p:cNvSpPr>
            <a:spLocks noGrp="1" noChangeArrowheads="1"/>
          </p:cNvSpPr>
          <p:nvPr>
            <p:ph type="ftr" sz="quarter" idx="10"/>
          </p:nvPr>
        </p:nvSpPr>
        <p:spPr>
          <a:ln/>
        </p:spPr>
        <p:txBody>
          <a:bodyPr/>
          <a:lstStyle>
            <a:lvl1pPr>
              <a:defRPr/>
            </a:lvl1pPr>
          </a:lstStyle>
          <a:p>
            <a:pPr>
              <a:defRPr/>
            </a:pPr>
            <a:r>
              <a:rPr lang="en-US" smtClean="0"/>
              <a:t>Workhop on Detection, Representation, and Exploitation of Events in the Semantic Web (DeRiVE'11)</a:t>
            </a:r>
            <a:endParaRPr lang="en-US"/>
          </a:p>
        </p:txBody>
      </p:sp>
      <p:sp>
        <p:nvSpPr>
          <p:cNvPr id="3" name="Rectangle 4"/>
          <p:cNvSpPr>
            <a:spLocks noGrp="1" noChangeArrowheads="1"/>
          </p:cNvSpPr>
          <p:nvPr>
            <p:ph type="dt" sz="half" idx="11"/>
          </p:nvPr>
        </p:nvSpPr>
        <p:spPr>
          <a:ln/>
        </p:spPr>
        <p:txBody>
          <a:bodyPr/>
          <a:lstStyle>
            <a:lvl1pPr>
              <a:defRPr/>
            </a:lvl1pPr>
          </a:lstStyle>
          <a:p>
            <a:pPr>
              <a:defRPr/>
            </a:pPr>
            <a:r>
              <a:rPr lang="nl-NL" smtClean="0"/>
              <a:t>October 23, 2011</a:t>
            </a: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8340A2B5-7847-4635-B406-4DE450AAF58B}" type="slidenum">
              <a:rPr lang="en-US"/>
              <a:pPr>
                <a:defRPr/>
              </a:pPr>
              <a:t>‹nr.›</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857224" y="273050"/>
            <a:ext cx="3008313" cy="1162050"/>
          </a:xfrm>
        </p:spPr>
        <p:txBody>
          <a:bodyPr anchor="b"/>
          <a:lstStyle>
            <a:lvl1pPr algn="l">
              <a:defRPr sz="2000" b="1"/>
            </a:lvl1pPr>
          </a:lstStyle>
          <a:p>
            <a:r>
              <a:rPr lang="nl-NL" smtClean="0"/>
              <a:t>Klik om de stijl te bewerken</a:t>
            </a:r>
            <a:endParaRPr lang="nl-NL"/>
          </a:p>
        </p:txBody>
      </p:sp>
      <p:sp>
        <p:nvSpPr>
          <p:cNvPr id="3" name="Tijdelijke aanduiding voor inhoud 2"/>
          <p:cNvSpPr>
            <a:spLocks noGrp="1"/>
          </p:cNvSpPr>
          <p:nvPr>
            <p:ph idx="1"/>
          </p:nvPr>
        </p:nvSpPr>
        <p:spPr>
          <a:xfrm>
            <a:off x="4000496" y="273050"/>
            <a:ext cx="4686304"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dirty="0" smtClean="0"/>
              <a:t>Klik om de modelstijlen te bewerken</a:t>
            </a:r>
          </a:p>
          <a:p>
            <a:pPr lvl="1"/>
            <a:r>
              <a:rPr lang="nl-NL" dirty="0" smtClean="0"/>
              <a:t>Tweede niveau</a:t>
            </a:r>
          </a:p>
          <a:p>
            <a:pPr lvl="2"/>
            <a:r>
              <a:rPr lang="nl-NL" dirty="0" smtClean="0"/>
              <a:t>Derde niveau</a:t>
            </a:r>
          </a:p>
          <a:p>
            <a:pPr lvl="3"/>
            <a:r>
              <a:rPr lang="nl-NL" dirty="0" smtClean="0"/>
              <a:t>Vierde niveau</a:t>
            </a:r>
          </a:p>
          <a:p>
            <a:pPr lvl="4"/>
            <a:r>
              <a:rPr lang="nl-NL" dirty="0" smtClean="0"/>
              <a:t>Vijfde niveau</a:t>
            </a:r>
            <a:endParaRPr lang="nl-NL" dirty="0"/>
          </a:p>
        </p:txBody>
      </p:sp>
      <p:sp>
        <p:nvSpPr>
          <p:cNvPr id="4" name="Tijdelijke aanduiding voor tekst 3"/>
          <p:cNvSpPr>
            <a:spLocks noGrp="1"/>
          </p:cNvSpPr>
          <p:nvPr>
            <p:ph type="body" sz="half" idx="2"/>
          </p:nvPr>
        </p:nvSpPr>
        <p:spPr>
          <a:xfrm>
            <a:off x="857224"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Rectangle 5"/>
          <p:cNvSpPr>
            <a:spLocks noGrp="1" noChangeArrowheads="1"/>
          </p:cNvSpPr>
          <p:nvPr>
            <p:ph type="ftr" sz="quarter" idx="10"/>
          </p:nvPr>
        </p:nvSpPr>
        <p:spPr>
          <a:ln/>
        </p:spPr>
        <p:txBody>
          <a:bodyPr/>
          <a:lstStyle>
            <a:lvl1pPr>
              <a:defRPr/>
            </a:lvl1pPr>
          </a:lstStyle>
          <a:p>
            <a:pPr>
              <a:defRPr/>
            </a:pPr>
            <a:r>
              <a:rPr lang="en-US" smtClean="0"/>
              <a:t>Workhop on Detection, Representation, and Exploitation of Events in the Semantic Web (DeRiVE'11)</a:t>
            </a:r>
            <a:endParaRPr lang="en-US"/>
          </a:p>
        </p:txBody>
      </p:sp>
      <p:sp>
        <p:nvSpPr>
          <p:cNvPr id="6" name="Rectangle 4"/>
          <p:cNvSpPr>
            <a:spLocks noGrp="1" noChangeArrowheads="1"/>
          </p:cNvSpPr>
          <p:nvPr>
            <p:ph type="dt" sz="half" idx="11"/>
          </p:nvPr>
        </p:nvSpPr>
        <p:spPr>
          <a:ln/>
        </p:spPr>
        <p:txBody>
          <a:bodyPr/>
          <a:lstStyle>
            <a:lvl1pPr>
              <a:defRPr/>
            </a:lvl1pPr>
          </a:lstStyle>
          <a:p>
            <a:pPr>
              <a:defRPr/>
            </a:pPr>
            <a:r>
              <a:rPr lang="nl-NL" smtClean="0"/>
              <a:t>October 23, 2011</a:t>
            </a: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6B25595C-6834-4ED7-A2F4-CC985E0CDF0D}" type="slidenum">
              <a:rPr lang="en-US"/>
              <a:pPr>
                <a:defRPr/>
              </a:pPr>
              <a:t>‹nr.›</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nl-NL" smtClean="0"/>
              <a:t>Klik om de stijl te bewerken</a:t>
            </a:r>
            <a:endParaRPr lang="nl-NL"/>
          </a:p>
        </p:txBody>
      </p:sp>
      <p:sp>
        <p:nvSpPr>
          <p:cNvPr id="3" name="Tijdelijke aanduiding voor afbeelding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nl-NL" noProof="0" smtClean="0"/>
          </a:p>
        </p:txBody>
      </p:sp>
      <p:sp>
        <p:nvSpPr>
          <p:cNvPr id="4" name="Tijdelijke aanduiding voor teks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Rectangle 5"/>
          <p:cNvSpPr>
            <a:spLocks noGrp="1" noChangeArrowheads="1"/>
          </p:cNvSpPr>
          <p:nvPr>
            <p:ph type="ftr" sz="quarter" idx="10"/>
          </p:nvPr>
        </p:nvSpPr>
        <p:spPr>
          <a:ln/>
        </p:spPr>
        <p:txBody>
          <a:bodyPr/>
          <a:lstStyle>
            <a:lvl1pPr>
              <a:defRPr/>
            </a:lvl1pPr>
          </a:lstStyle>
          <a:p>
            <a:pPr>
              <a:defRPr/>
            </a:pPr>
            <a:r>
              <a:rPr lang="en-US" smtClean="0"/>
              <a:t>Workhop on Detection, Representation, and Exploitation of Events in the Semantic Web (DeRiVE'11)</a:t>
            </a:r>
            <a:endParaRPr lang="en-US"/>
          </a:p>
        </p:txBody>
      </p:sp>
      <p:sp>
        <p:nvSpPr>
          <p:cNvPr id="6" name="Rectangle 4"/>
          <p:cNvSpPr>
            <a:spLocks noGrp="1" noChangeArrowheads="1"/>
          </p:cNvSpPr>
          <p:nvPr>
            <p:ph type="dt" sz="half" idx="11"/>
          </p:nvPr>
        </p:nvSpPr>
        <p:spPr>
          <a:ln/>
        </p:spPr>
        <p:txBody>
          <a:bodyPr/>
          <a:lstStyle>
            <a:lvl1pPr>
              <a:defRPr/>
            </a:lvl1pPr>
          </a:lstStyle>
          <a:p>
            <a:pPr>
              <a:defRPr/>
            </a:pPr>
            <a:r>
              <a:rPr lang="nl-NL" smtClean="0"/>
              <a:t>October 23, 2011</a:t>
            </a: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9A0D5499-DDB9-4ACD-AC3B-58AAECA393DF}" type="slidenum">
              <a:rPr lang="en-US"/>
              <a:pPr>
                <a:defRPr/>
              </a:pPr>
              <a:t>‹nr.›</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827088" y="274638"/>
            <a:ext cx="7859712"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827088" y="1412875"/>
            <a:ext cx="7859712" cy="49688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11621" name="Rectangle 5"/>
          <p:cNvSpPr>
            <a:spLocks noGrp="1" noChangeArrowheads="1"/>
          </p:cNvSpPr>
          <p:nvPr>
            <p:ph type="ftr" sz="quarter" idx="3"/>
          </p:nvPr>
        </p:nvSpPr>
        <p:spPr bwMode="auto">
          <a:xfrm>
            <a:off x="785813" y="6500813"/>
            <a:ext cx="8286750" cy="22066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smtClean="0">
                <a:ea typeface="ＭＳ Ｐゴシック" pitchFamily="48" charset="-128"/>
              </a:defRPr>
            </a:lvl1pPr>
          </a:lstStyle>
          <a:p>
            <a:pPr>
              <a:defRPr/>
            </a:pPr>
            <a:r>
              <a:rPr lang="en-US" smtClean="0"/>
              <a:t>Workhop on Detection, Representation, and Exploitation of Events in the Semantic Web (DeRiVE'11)</a:t>
            </a:r>
            <a:endParaRPr lang="en-US"/>
          </a:p>
        </p:txBody>
      </p:sp>
      <p:sp>
        <p:nvSpPr>
          <p:cNvPr id="111620" name="Rectangle 4"/>
          <p:cNvSpPr>
            <a:spLocks noGrp="1" noChangeArrowheads="1"/>
          </p:cNvSpPr>
          <p:nvPr>
            <p:ph type="dt" sz="half" idx="2"/>
          </p:nvPr>
        </p:nvSpPr>
        <p:spPr bwMode="auto">
          <a:xfrm>
            <a:off x="785813" y="6500813"/>
            <a:ext cx="1731962" cy="22066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smtClean="0">
                <a:ea typeface="ＭＳ Ｐゴシック" pitchFamily="48" charset="-128"/>
              </a:defRPr>
            </a:lvl1pPr>
          </a:lstStyle>
          <a:p>
            <a:pPr>
              <a:defRPr/>
            </a:pPr>
            <a:r>
              <a:rPr lang="nl-NL" smtClean="0"/>
              <a:t>October 23, 2011</a:t>
            </a:r>
            <a:endParaRPr lang="en-US"/>
          </a:p>
        </p:txBody>
      </p:sp>
      <p:sp>
        <p:nvSpPr>
          <p:cNvPr id="111622" name="Rectangle 6"/>
          <p:cNvSpPr>
            <a:spLocks noGrp="1" noChangeArrowheads="1"/>
          </p:cNvSpPr>
          <p:nvPr>
            <p:ph type="sldNum" sz="quarter" idx="4"/>
          </p:nvPr>
        </p:nvSpPr>
        <p:spPr bwMode="auto">
          <a:xfrm>
            <a:off x="8388350" y="115888"/>
            <a:ext cx="6223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ea typeface="ＭＳ Ｐゴシック" pitchFamily="48" charset="-128"/>
              </a:defRPr>
            </a:lvl1pPr>
          </a:lstStyle>
          <a:p>
            <a:pPr>
              <a:defRPr/>
            </a:pPr>
            <a:fld id="{149AA2DD-F850-48CA-BD2B-50CDE0400D68}" type="slidenum">
              <a:rPr lang="en-US"/>
              <a:pPr>
                <a:defRPr/>
              </a:pPr>
              <a:t>‹nr.›</a:t>
            </a:fld>
            <a:endParaRPr lang="en-US"/>
          </a:p>
        </p:txBody>
      </p:sp>
      <p:pic>
        <p:nvPicPr>
          <p:cNvPr id="1031" name="Picture 8" descr="band"/>
          <p:cNvPicPr>
            <a:picLocks noChangeAspect="1" noChangeArrowheads="1"/>
          </p:cNvPicPr>
          <p:nvPr userDrawn="1"/>
        </p:nvPicPr>
        <p:blipFill>
          <a:blip r:embed="rId13" cstate="print"/>
          <a:srcRect/>
          <a:stretch>
            <a:fillRect/>
          </a:stretch>
        </p:blipFill>
        <p:spPr bwMode="auto">
          <a:xfrm>
            <a:off x="0" y="0"/>
            <a:ext cx="719138" cy="6859588"/>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932" r:id="rId1"/>
    <p:sldLayoutId id="2147483933" r:id="rId2"/>
    <p:sldLayoutId id="2147483923" r:id="rId3"/>
    <p:sldLayoutId id="2147483924" r:id="rId4"/>
    <p:sldLayoutId id="2147483925" r:id="rId5"/>
    <p:sldLayoutId id="2147483926" r:id="rId6"/>
    <p:sldLayoutId id="2147483927" r:id="rId7"/>
    <p:sldLayoutId id="2147483928" r:id="rId8"/>
    <p:sldLayoutId id="2147483929" r:id="rId9"/>
    <p:sldLayoutId id="2147483930" r:id="rId10"/>
    <p:sldLayoutId id="2147483931" r:id="rId11"/>
  </p:sldLayoutIdLst>
  <p:hf sldNum="0" hdr="0"/>
  <p:txStyles>
    <p:titleStyle>
      <a:lvl1pPr algn="l" rtl="0" eaLnBrk="0" fontAlgn="base" hangingPunct="0">
        <a:spcBef>
          <a:spcPct val="0"/>
        </a:spcBef>
        <a:spcAft>
          <a:spcPct val="0"/>
        </a:spcAft>
        <a:defRPr sz="3600" b="1">
          <a:solidFill>
            <a:schemeClr val="tx2"/>
          </a:solidFill>
          <a:latin typeface="+mj-lt"/>
          <a:ea typeface="+mj-ea"/>
          <a:cs typeface="+mj-cs"/>
        </a:defRPr>
      </a:lvl1pPr>
      <a:lvl2pPr algn="l" rtl="0" eaLnBrk="0" fontAlgn="base" hangingPunct="0">
        <a:spcBef>
          <a:spcPct val="0"/>
        </a:spcBef>
        <a:spcAft>
          <a:spcPct val="0"/>
        </a:spcAft>
        <a:defRPr sz="3600" b="1">
          <a:solidFill>
            <a:schemeClr val="tx2"/>
          </a:solidFill>
          <a:latin typeface="Arial" charset="0"/>
        </a:defRPr>
      </a:lvl2pPr>
      <a:lvl3pPr algn="l" rtl="0" eaLnBrk="0" fontAlgn="base" hangingPunct="0">
        <a:spcBef>
          <a:spcPct val="0"/>
        </a:spcBef>
        <a:spcAft>
          <a:spcPct val="0"/>
        </a:spcAft>
        <a:defRPr sz="3600" b="1">
          <a:solidFill>
            <a:schemeClr val="tx2"/>
          </a:solidFill>
          <a:latin typeface="Arial" charset="0"/>
        </a:defRPr>
      </a:lvl3pPr>
      <a:lvl4pPr algn="l" rtl="0" eaLnBrk="0" fontAlgn="base" hangingPunct="0">
        <a:spcBef>
          <a:spcPct val="0"/>
        </a:spcBef>
        <a:spcAft>
          <a:spcPct val="0"/>
        </a:spcAft>
        <a:defRPr sz="3600" b="1">
          <a:solidFill>
            <a:schemeClr val="tx2"/>
          </a:solidFill>
          <a:latin typeface="Arial" charset="0"/>
        </a:defRPr>
      </a:lvl4pPr>
      <a:lvl5pPr algn="l" rtl="0" eaLnBrk="0" fontAlgn="base" hangingPunct="0">
        <a:spcBef>
          <a:spcPct val="0"/>
        </a:spcBef>
        <a:spcAft>
          <a:spcPct val="0"/>
        </a:spcAft>
        <a:defRPr sz="3600" b="1">
          <a:solidFill>
            <a:schemeClr val="tx2"/>
          </a:solidFill>
          <a:latin typeface="Arial" charset="0"/>
        </a:defRPr>
      </a:lvl5pPr>
      <a:lvl6pPr marL="457200" algn="l" rtl="0" fontAlgn="base">
        <a:spcBef>
          <a:spcPct val="0"/>
        </a:spcBef>
        <a:spcAft>
          <a:spcPct val="0"/>
        </a:spcAft>
        <a:defRPr sz="3600" b="1">
          <a:solidFill>
            <a:schemeClr val="tx2"/>
          </a:solidFill>
          <a:latin typeface="Arial" charset="0"/>
        </a:defRPr>
      </a:lvl6pPr>
      <a:lvl7pPr marL="914400" algn="l" rtl="0" fontAlgn="base">
        <a:spcBef>
          <a:spcPct val="0"/>
        </a:spcBef>
        <a:spcAft>
          <a:spcPct val="0"/>
        </a:spcAft>
        <a:defRPr sz="3600" b="1">
          <a:solidFill>
            <a:schemeClr val="tx2"/>
          </a:solidFill>
          <a:latin typeface="Arial" charset="0"/>
        </a:defRPr>
      </a:lvl7pPr>
      <a:lvl8pPr marL="1371600" algn="l" rtl="0" fontAlgn="base">
        <a:spcBef>
          <a:spcPct val="0"/>
        </a:spcBef>
        <a:spcAft>
          <a:spcPct val="0"/>
        </a:spcAft>
        <a:defRPr sz="3600" b="1">
          <a:solidFill>
            <a:schemeClr val="tx2"/>
          </a:solidFill>
          <a:latin typeface="Arial" charset="0"/>
        </a:defRPr>
      </a:lvl8pPr>
      <a:lvl9pPr marL="1828800" algn="l" rtl="0" fontAlgn="base">
        <a:spcBef>
          <a:spcPct val="0"/>
        </a:spcBef>
        <a:spcAft>
          <a:spcPct val="0"/>
        </a:spcAft>
        <a:defRPr sz="3600" b="1">
          <a:solidFill>
            <a:schemeClr val="tx2"/>
          </a:solidFill>
          <a:latin typeface="Arial" charset="0"/>
        </a:defRPr>
      </a:lvl9pPr>
    </p:titleStyle>
    <p:bodyStyle>
      <a:lvl1pPr marL="342900" indent="-342900" algn="l" rtl="0" eaLnBrk="0" fontAlgn="base" hangingPunct="0">
        <a:spcBef>
          <a:spcPct val="20000"/>
        </a:spcBef>
        <a:spcAft>
          <a:spcPct val="0"/>
        </a:spcAft>
        <a:buChar char="•"/>
        <a:defRPr sz="28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400">
          <a:solidFill>
            <a:schemeClr val="tx1"/>
          </a:solidFill>
          <a:latin typeface="+mn-lt"/>
        </a:defRPr>
      </a:lvl2pPr>
      <a:lvl3pPr marL="1143000" indent="-228600" algn="l" rtl="0" eaLnBrk="0" fontAlgn="base" hangingPunct="0">
        <a:spcBef>
          <a:spcPct val="20000"/>
        </a:spcBef>
        <a:spcAft>
          <a:spcPct val="0"/>
        </a:spcAft>
        <a:buChar char="•"/>
        <a:defRPr sz="2000">
          <a:solidFill>
            <a:schemeClr val="tx1"/>
          </a:solidFill>
          <a:latin typeface="+mn-lt"/>
        </a:defRPr>
      </a:lvl3pPr>
      <a:lvl4pPr marL="1600200" indent="-228600" algn="l" rtl="0" eaLnBrk="0" fontAlgn="base" hangingPunct="0">
        <a:spcBef>
          <a:spcPct val="20000"/>
        </a:spcBef>
        <a:spcAft>
          <a:spcPct val="0"/>
        </a:spcAft>
        <a:buChar char="–"/>
        <a:defRPr>
          <a:solidFill>
            <a:schemeClr val="tx1"/>
          </a:solidFill>
          <a:latin typeface="+mn-lt"/>
        </a:defRPr>
      </a:lvl4pPr>
      <a:lvl5pPr marL="2057400" indent="-228600" algn="l" rtl="0" eaLnBrk="0" fontAlgn="base" hangingPunct="0">
        <a:spcBef>
          <a:spcPct val="20000"/>
        </a:spcBef>
        <a:spcAft>
          <a:spcPct val="0"/>
        </a:spcAft>
        <a:buChar char="»"/>
        <a:defRPr>
          <a:solidFill>
            <a:schemeClr val="tx1"/>
          </a:solidFill>
          <a:latin typeface="+mn-lt"/>
        </a:defRPr>
      </a:lvl5pPr>
      <a:lvl6pPr marL="2514600" indent="-228600" algn="l" rtl="0" fontAlgn="base">
        <a:spcBef>
          <a:spcPct val="20000"/>
        </a:spcBef>
        <a:spcAft>
          <a:spcPct val="0"/>
        </a:spcAft>
        <a:buChar char="»"/>
        <a:defRPr>
          <a:solidFill>
            <a:schemeClr val="tx1"/>
          </a:solidFill>
          <a:latin typeface="+mn-lt"/>
        </a:defRPr>
      </a:lvl6pPr>
      <a:lvl7pPr marL="2971800" indent="-228600" algn="l" rtl="0" fontAlgn="base">
        <a:spcBef>
          <a:spcPct val="20000"/>
        </a:spcBef>
        <a:spcAft>
          <a:spcPct val="0"/>
        </a:spcAft>
        <a:buChar char="»"/>
        <a:defRPr>
          <a:solidFill>
            <a:schemeClr val="tx1"/>
          </a:solidFill>
          <a:latin typeface="+mn-lt"/>
        </a:defRPr>
      </a:lvl7pPr>
      <a:lvl8pPr marL="3429000" indent="-228600" algn="l" rtl="0" fontAlgn="base">
        <a:spcBef>
          <a:spcPct val="20000"/>
        </a:spcBef>
        <a:spcAft>
          <a:spcPct val="0"/>
        </a:spcAft>
        <a:buChar char="»"/>
        <a:defRPr>
          <a:solidFill>
            <a:schemeClr val="tx1"/>
          </a:solidFill>
          <a:latin typeface="+mn-lt"/>
        </a:defRPr>
      </a:lvl8pPr>
      <a:lvl9pPr marL="3886200" indent="-228600" algn="l" rtl="0" fontAlgn="base">
        <a:spcBef>
          <a:spcPct val="20000"/>
        </a:spcBef>
        <a:spcAft>
          <a:spcPct val="0"/>
        </a:spcAft>
        <a:buChar char="»"/>
        <a:defRPr>
          <a:solidFill>
            <a:schemeClr val="tx1"/>
          </a:solidFill>
          <a:latin typeface="+mn-lt"/>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fhogenboom@ese.eur.nl"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hyperlink" Target="mailto:fdejong@ese.eur.nl" TargetMode="External"/><Relationship Id="rId5" Type="http://schemas.openxmlformats.org/officeDocument/2006/relationships/hyperlink" Target="mailto:kaymak@ese.eur.nl" TargetMode="External"/><Relationship Id="rId4" Type="http://schemas.openxmlformats.org/officeDocument/2006/relationships/hyperlink" Target="mailto:frasincar@ese.eur.nl" TargetMode="Externa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el 5"/>
          <p:cNvSpPr>
            <a:spLocks noGrp="1"/>
          </p:cNvSpPr>
          <p:nvPr>
            <p:ph type="title"/>
          </p:nvPr>
        </p:nvSpPr>
        <p:spPr>
          <a:xfrm>
            <a:off x="714375" y="1428750"/>
            <a:ext cx="8429625" cy="1071563"/>
          </a:xfrm>
        </p:spPr>
        <p:txBody>
          <a:bodyPr/>
          <a:lstStyle/>
          <a:p>
            <a:pPr>
              <a:defRPr/>
            </a:pPr>
            <a:r>
              <a:rPr lang="en-US" sz="3200" dirty="0" smtClean="0"/>
              <a:t>An Overview of Event Extraction from Text</a:t>
            </a:r>
            <a:endParaRPr lang="nl-NL" sz="3200" dirty="0"/>
          </a:p>
        </p:txBody>
      </p:sp>
      <p:sp>
        <p:nvSpPr>
          <p:cNvPr id="4099" name="Tijdelijke aanduiding voor voettekst 3"/>
          <p:cNvSpPr>
            <a:spLocks noGrp="1"/>
          </p:cNvSpPr>
          <p:nvPr>
            <p:ph type="ftr" sz="quarter" idx="12"/>
          </p:nvPr>
        </p:nvSpPr>
        <p:spPr>
          <a:noFill/>
        </p:spPr>
        <p:txBody>
          <a:bodyPr/>
          <a:lstStyle/>
          <a:p>
            <a:r>
              <a:rPr lang="en-US" smtClean="0">
                <a:ea typeface="ＭＳ Ｐゴシック" pitchFamily="34" charset="-128"/>
              </a:rPr>
              <a:t>Workhop on Detection, Representation, and Exploitation of Events in the Semantic Web (DeRiVE'11)</a:t>
            </a:r>
            <a:endParaRPr lang="en-US">
              <a:ea typeface="ＭＳ Ｐゴシック" pitchFamily="34" charset="-128"/>
            </a:endParaRPr>
          </a:p>
        </p:txBody>
      </p:sp>
      <p:sp>
        <p:nvSpPr>
          <p:cNvPr id="4100" name="Tijdelijke aanduiding voor datum 7"/>
          <p:cNvSpPr>
            <a:spLocks noGrp="1"/>
          </p:cNvSpPr>
          <p:nvPr>
            <p:ph type="dt" sz="quarter" idx="11"/>
          </p:nvPr>
        </p:nvSpPr>
        <p:spPr>
          <a:noFill/>
        </p:spPr>
        <p:txBody>
          <a:bodyPr/>
          <a:lstStyle/>
          <a:p>
            <a:r>
              <a:rPr lang="nl-NL" smtClean="0">
                <a:ea typeface="ＭＳ Ｐゴシック" pitchFamily="34" charset="-128"/>
              </a:rPr>
              <a:t>October 23, 2011</a:t>
            </a:r>
            <a:endParaRPr lang="en-US">
              <a:ea typeface="ＭＳ Ｐゴシック" pitchFamily="34" charset="-128"/>
            </a:endParaRPr>
          </a:p>
        </p:txBody>
      </p:sp>
      <p:graphicFrame>
        <p:nvGraphicFramePr>
          <p:cNvPr id="7" name="Tabel 6"/>
          <p:cNvGraphicFramePr>
            <a:graphicFrameLocks noGrp="1"/>
          </p:cNvGraphicFramePr>
          <p:nvPr/>
        </p:nvGraphicFramePr>
        <p:xfrm>
          <a:off x="2627784" y="3098800"/>
          <a:ext cx="4500000" cy="2462768"/>
        </p:xfrm>
        <a:graphic>
          <a:graphicData uri="http://schemas.openxmlformats.org/drawingml/2006/table">
            <a:tbl>
              <a:tblPr firstRow="1" bandRow="1">
                <a:tableStyleId>{2D5ABB26-0587-4C30-8999-92F81FD0307C}</a:tableStyleId>
              </a:tblPr>
              <a:tblGrid>
                <a:gridCol w="2250000"/>
                <a:gridCol w="2250000"/>
              </a:tblGrid>
              <a:tr h="576064">
                <a:tc>
                  <a:txBody>
                    <a:bodyPr/>
                    <a:lstStyle/>
                    <a:p>
                      <a:pPr algn="ctr"/>
                      <a:r>
                        <a:rPr lang="en-US" sz="1500" b="1" noProof="0" dirty="0" smtClean="0">
                          <a:solidFill>
                            <a:srgbClr val="00393F"/>
                          </a:solidFill>
                        </a:rPr>
                        <a:t>Frederik Hogenboom</a:t>
                      </a:r>
                    </a:p>
                    <a:p>
                      <a:pPr algn="ctr"/>
                      <a:r>
                        <a:rPr lang="en-US" sz="1300" b="0" u="sng" noProof="0" dirty="0" smtClean="0">
                          <a:solidFill>
                            <a:schemeClr val="accent1">
                              <a:lumMod val="50000"/>
                            </a:schemeClr>
                          </a:solidFill>
                          <a:hlinkClick r:id="rId3"/>
                        </a:rPr>
                        <a:t>fhogenboom@ese.eur.nl</a:t>
                      </a:r>
                      <a:endParaRPr lang="en-US" sz="1300" u="sng" noProof="0" dirty="0"/>
                    </a:p>
                  </a:txBody>
                  <a:tcPr marL="46800" marR="4680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sz="1500" b="1" noProof="0" dirty="0" smtClean="0">
                          <a:solidFill>
                            <a:srgbClr val="00393F"/>
                          </a:solidFill>
                        </a:rPr>
                        <a:t>Flavius Frasincar</a:t>
                      </a:r>
                    </a:p>
                    <a:p>
                      <a:pPr algn="ctr"/>
                      <a:r>
                        <a:rPr lang="en-US" sz="1300" b="0" u="sng" noProof="0" dirty="0" smtClean="0">
                          <a:solidFill>
                            <a:schemeClr val="accent1">
                              <a:lumMod val="50000"/>
                            </a:schemeClr>
                          </a:solidFill>
                          <a:hlinkClick r:id="rId4"/>
                        </a:rPr>
                        <a:t>frasincar@ese.eur.nl</a:t>
                      </a:r>
                      <a:endParaRPr lang="en-US" sz="1300" u="sng" noProof="0" dirty="0"/>
                    </a:p>
                  </a:txBody>
                  <a:tcPr marL="46800" marR="4680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r>
              <a:tr h="576064">
                <a:tc>
                  <a:txBody>
                    <a:bodyPr/>
                    <a:lstStyle/>
                    <a:p>
                      <a:pPr algn="ctr"/>
                      <a:r>
                        <a:rPr lang="en-US" sz="1500" b="1" noProof="0" dirty="0" smtClean="0">
                          <a:solidFill>
                            <a:srgbClr val="00393F"/>
                          </a:solidFill>
                        </a:rPr>
                        <a:t>Uzay Kaymak</a:t>
                      </a:r>
                      <a:endParaRPr lang="en-US" sz="1500" b="1" noProof="0" dirty="0" smtClean="0">
                        <a:solidFill>
                          <a:srgbClr val="00393F"/>
                        </a:solidFill>
                      </a:endParaRPr>
                    </a:p>
                    <a:p>
                      <a:pPr algn="ctr"/>
                      <a:r>
                        <a:rPr lang="en-US" sz="1300" b="0" u="sng" noProof="0" dirty="0" smtClean="0">
                          <a:solidFill>
                            <a:schemeClr val="accent1">
                              <a:lumMod val="50000"/>
                            </a:schemeClr>
                          </a:solidFill>
                          <a:hlinkClick r:id="rId5"/>
                        </a:rPr>
                        <a:t>kaymak@ese.eur.nl</a:t>
                      </a:r>
                      <a:endParaRPr lang="en-US" sz="1300" u="sng" noProof="0" dirty="0" smtClean="0"/>
                    </a:p>
                  </a:txBody>
                  <a:tcPr marL="46800" marR="4680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sz="1500" b="1" noProof="0" dirty="0" smtClean="0">
                          <a:solidFill>
                            <a:srgbClr val="00393F"/>
                          </a:solidFill>
                        </a:rPr>
                        <a:t>Franciska de</a:t>
                      </a:r>
                      <a:r>
                        <a:rPr lang="en-US" sz="1500" b="1" baseline="0" noProof="0" dirty="0" smtClean="0">
                          <a:solidFill>
                            <a:srgbClr val="00393F"/>
                          </a:solidFill>
                        </a:rPr>
                        <a:t> Jong</a:t>
                      </a:r>
                      <a:endParaRPr lang="en-US" sz="1500" b="1" noProof="0" dirty="0" smtClean="0">
                        <a:solidFill>
                          <a:srgbClr val="00393F"/>
                        </a:solidFill>
                      </a:endParaRPr>
                    </a:p>
                    <a:p>
                      <a:pPr algn="ctr"/>
                      <a:r>
                        <a:rPr lang="en-US" sz="1300" b="0" u="sng" noProof="0" dirty="0" smtClean="0">
                          <a:solidFill>
                            <a:schemeClr val="accent1">
                              <a:lumMod val="50000"/>
                            </a:schemeClr>
                          </a:solidFill>
                          <a:hlinkClick r:id="rId6"/>
                        </a:rPr>
                        <a:t>fdejong@ese.eur.nl</a:t>
                      </a:r>
                      <a:endParaRPr lang="en-US" sz="1300" u="sng" noProof="0" dirty="0" smtClean="0"/>
                    </a:p>
                  </a:txBody>
                  <a:tcPr marL="46800" marR="4680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r>
              <a:tr h="977704">
                <a:tc gridSpan="2">
                  <a:txBody>
                    <a:bodyPr/>
                    <a:lstStyle/>
                    <a:p>
                      <a:pPr algn="ctr"/>
                      <a:endParaRPr lang="en-US" sz="1000" noProof="0" dirty="0" smtClean="0"/>
                    </a:p>
                    <a:p>
                      <a:pPr algn="ctr"/>
                      <a:endParaRPr lang="en-US" sz="1400" noProof="0" dirty="0" smtClean="0"/>
                    </a:p>
                    <a:p>
                      <a:pPr algn="ctr"/>
                      <a:endParaRPr lang="en-US" sz="1400" noProof="0" dirty="0" smtClean="0"/>
                    </a:p>
                    <a:p>
                      <a:pPr algn="ctr"/>
                      <a:r>
                        <a:rPr lang="en-US" sz="1400" noProof="0" dirty="0" smtClean="0"/>
                        <a:t>Erasmus University Rotterdam</a:t>
                      </a:r>
                    </a:p>
                    <a:p>
                      <a:pPr algn="ctr"/>
                      <a:r>
                        <a:rPr lang="en-US" sz="1400" noProof="0" dirty="0" smtClean="0"/>
                        <a:t>PO Box 1738, NL-3000 DR</a:t>
                      </a:r>
                    </a:p>
                    <a:p>
                      <a:pPr algn="ctr"/>
                      <a:r>
                        <a:rPr lang="en-US" sz="1400" noProof="0" dirty="0" smtClean="0"/>
                        <a:t>Rotterdam, the Netherlands</a:t>
                      </a:r>
                      <a:endParaRPr lang="en-US" sz="1400" noProof="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pPr algn="ctr"/>
                      <a:endParaRPr lang="nl-NL" sz="1600" dirty="0"/>
                    </a:p>
                  </a:txBody>
                  <a:tcPr/>
                </a:tc>
              </a:tr>
            </a:tbl>
          </a:graphicData>
        </a:graphic>
      </p:graphicFrame>
      <p:sp>
        <p:nvSpPr>
          <p:cNvPr id="8" name="Tekstvak 7"/>
          <p:cNvSpPr txBox="1">
            <a:spLocks noChangeArrowheads="1"/>
          </p:cNvSpPr>
          <p:nvPr/>
        </p:nvSpPr>
        <p:spPr bwMode="auto">
          <a:xfrm rot="8349538">
            <a:off x="2293511" y="3226634"/>
            <a:ext cx="433388" cy="460375"/>
          </a:xfrm>
          <a:prstGeom prst="rect">
            <a:avLst/>
          </a:prstGeom>
          <a:noFill/>
          <a:ln w="9525">
            <a:noFill/>
            <a:miter lim="800000"/>
            <a:headEnd/>
            <a:tailEnd/>
          </a:ln>
        </p:spPr>
        <p:txBody>
          <a:bodyPr>
            <a:spAutoFit/>
          </a:bodyPr>
          <a:lstStyle/>
          <a:p>
            <a:pPr algn="ctr" eaLnBrk="0" hangingPunct="0"/>
            <a:r>
              <a:rPr lang="nl-NL" b="1" dirty="0"/>
              <a:t>;)</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4"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 from="(-#ppt_w/2)" to="(#ppt_x)" calcmode="lin" valueType="num">
                                      <p:cBhvr>
                                        <p:cTn id="7" dur="300" fill="hold">
                                          <p:stCondLst>
                                            <p:cond delay="0"/>
                                          </p:stCondLst>
                                        </p:cTn>
                                        <p:tgtEl>
                                          <p:spTgt spid="8"/>
                                        </p:tgtEl>
                                        <p:attrNameLst>
                                          <p:attrName>ppt_x</p:attrName>
                                        </p:attrNameLst>
                                      </p:cBhvr>
                                    </p:anim>
                                    <p:anim from="0" to="-1.0" calcmode="lin" valueType="num">
                                      <p:cBhvr>
                                        <p:cTn id="8" dur="100" decel="50000" autoRev="1" fill="hold">
                                          <p:stCondLst>
                                            <p:cond delay="300"/>
                                          </p:stCondLst>
                                        </p:cTn>
                                        <p:tgtEl>
                                          <p:spTgt spid="8"/>
                                        </p:tgtEl>
                                        <p:attrNameLst>
                                          <p:attrName>xshear</p:attrName>
                                        </p:attrNameLst>
                                      </p:cBhvr>
                                    </p:anim>
                                    <p:animScale>
                                      <p:cBhvr>
                                        <p:cTn id="9" dur="100" decel="100000" autoRev="1" fill="hold">
                                          <p:stCondLst>
                                            <p:cond delay="300"/>
                                          </p:stCondLst>
                                        </p:cTn>
                                        <p:tgtEl>
                                          <p:spTgt spid="8"/>
                                        </p:tgtEl>
                                      </p:cBhvr>
                                      <p:from x="100000" y="100000"/>
                                      <p:to x="80000" y="100000"/>
                                    </p:animScale>
                                    <p:anim by="(#ppt_h/3+#ppt_w*0.1)" calcmode="lin" valueType="num">
                                      <p:cBhvr additive="sum">
                                        <p:cTn id="10" dur="100" decel="100000" autoRev="1" fill="hold">
                                          <p:stCondLst>
                                            <p:cond delay="300"/>
                                          </p:stCondLst>
                                        </p:cTn>
                                        <p:tgtEl>
                                          <p:spTgt spid="8"/>
                                        </p:tgtEl>
                                        <p:attrNameLst>
                                          <p:attrName>ppt_x</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el 1"/>
          <p:cNvSpPr>
            <a:spLocks noGrp="1"/>
          </p:cNvSpPr>
          <p:nvPr>
            <p:ph type="title"/>
          </p:nvPr>
        </p:nvSpPr>
        <p:spPr/>
        <p:txBody>
          <a:bodyPr/>
          <a:lstStyle/>
          <a:p>
            <a:r>
              <a:rPr lang="en-US" dirty="0" smtClean="0"/>
              <a:t>Data-Driven Event </a:t>
            </a:r>
            <a:r>
              <a:rPr lang="en-US" dirty="0" err="1" smtClean="0"/>
              <a:t>Extr</a:t>
            </a:r>
            <a:r>
              <a:rPr lang="en-US" dirty="0" smtClean="0"/>
              <a:t>. (2)</a:t>
            </a:r>
            <a:endParaRPr lang="en-US" dirty="0" smtClean="0"/>
          </a:p>
        </p:txBody>
      </p:sp>
      <p:sp>
        <p:nvSpPr>
          <p:cNvPr id="6147" name="Tijdelijke aanduiding voor inhoud 2"/>
          <p:cNvSpPr>
            <a:spLocks noGrp="1"/>
          </p:cNvSpPr>
          <p:nvPr>
            <p:ph idx="1"/>
          </p:nvPr>
        </p:nvSpPr>
        <p:spPr/>
        <p:txBody>
          <a:bodyPr/>
          <a:lstStyle/>
          <a:p>
            <a:r>
              <a:rPr lang="en-US" sz="2400" dirty="0" smtClean="0"/>
              <a:t>Examples:</a:t>
            </a:r>
          </a:p>
          <a:p>
            <a:endParaRPr lang="en-US" sz="2400" dirty="0" smtClean="0"/>
          </a:p>
          <a:p>
            <a:endParaRPr lang="en-US" sz="2400" dirty="0" smtClean="0"/>
          </a:p>
          <a:p>
            <a:endParaRPr lang="en-US" sz="2400" dirty="0" smtClean="0"/>
          </a:p>
          <a:p>
            <a:endParaRPr lang="en-US" sz="2400" dirty="0" smtClean="0"/>
          </a:p>
          <a:p>
            <a:endParaRPr lang="en-US" sz="800" dirty="0" smtClean="0"/>
          </a:p>
          <a:p>
            <a:r>
              <a:rPr lang="en-US" sz="2400" dirty="0" smtClean="0"/>
              <a:t>Considerations:</a:t>
            </a:r>
          </a:p>
          <a:p>
            <a:pPr lvl="1"/>
            <a:r>
              <a:rPr lang="en-US" sz="2000" dirty="0" smtClean="0"/>
              <a:t>Meaning is not dealt with explicitly</a:t>
            </a:r>
          </a:p>
          <a:p>
            <a:pPr lvl="1"/>
            <a:r>
              <a:rPr lang="en-US" sz="2000" dirty="0" smtClean="0"/>
              <a:t>Large amount of data required</a:t>
            </a:r>
            <a:endParaRPr lang="en-US" sz="2400" dirty="0" smtClean="0"/>
          </a:p>
          <a:p>
            <a:pPr lvl="1">
              <a:buFont typeface="Arial" pitchFamily="34" charset="0"/>
              <a:buChar char="+"/>
            </a:pPr>
            <a:r>
              <a:rPr lang="en-US" sz="2000" dirty="0" smtClean="0"/>
              <a:t>No linguistic resources are required</a:t>
            </a:r>
          </a:p>
          <a:p>
            <a:pPr lvl="1">
              <a:buFont typeface="Arial" pitchFamily="34" charset="0"/>
              <a:buChar char="+"/>
            </a:pPr>
            <a:r>
              <a:rPr lang="en-US" sz="2000" dirty="0" smtClean="0"/>
              <a:t>No expert (domain) knowledge is needed</a:t>
            </a:r>
          </a:p>
        </p:txBody>
      </p:sp>
      <p:sp>
        <p:nvSpPr>
          <p:cNvPr id="6148" name="Tijdelijke aanduiding voor voettekst 3"/>
          <p:cNvSpPr>
            <a:spLocks noGrp="1"/>
          </p:cNvSpPr>
          <p:nvPr>
            <p:ph type="ftr" sz="quarter" idx="10"/>
          </p:nvPr>
        </p:nvSpPr>
        <p:spPr>
          <a:noFill/>
        </p:spPr>
        <p:txBody>
          <a:bodyPr/>
          <a:lstStyle/>
          <a:p>
            <a:r>
              <a:rPr lang="en-US" smtClean="0">
                <a:ea typeface="ＭＳ Ｐゴシック" pitchFamily="34" charset="-128"/>
              </a:rPr>
              <a:t>Workhop on Detection, Representation, and Exploitation of Events in the Semantic Web (DeRiVE'11)</a:t>
            </a:r>
            <a:endParaRPr lang="en-US">
              <a:ea typeface="ＭＳ Ｐゴシック" pitchFamily="34" charset="-128"/>
            </a:endParaRPr>
          </a:p>
        </p:txBody>
      </p:sp>
      <p:graphicFrame>
        <p:nvGraphicFramePr>
          <p:cNvPr id="5" name="Tabel 4"/>
          <p:cNvGraphicFramePr>
            <a:graphicFrameLocks noGrp="1"/>
          </p:cNvGraphicFramePr>
          <p:nvPr/>
        </p:nvGraphicFramePr>
        <p:xfrm>
          <a:off x="906292" y="2071876"/>
          <a:ext cx="8058196" cy="1501140"/>
        </p:xfrm>
        <a:graphic>
          <a:graphicData uri="http://schemas.openxmlformats.org/drawingml/2006/table">
            <a:tbl>
              <a:tblPr/>
              <a:tblGrid>
                <a:gridCol w="2101850"/>
                <a:gridCol w="2448000"/>
                <a:gridCol w="1282798"/>
                <a:gridCol w="549275"/>
                <a:gridCol w="609473"/>
                <a:gridCol w="561975"/>
                <a:gridCol w="504825"/>
              </a:tblGrid>
              <a:tr h="144016">
                <a:tc>
                  <a:txBody>
                    <a:bodyPr/>
                    <a:lstStyle/>
                    <a:p>
                      <a:pPr algn="l" fontAlgn="b"/>
                      <a:r>
                        <a:rPr lang="en-US" sz="1600" b="0" i="0" u="none" strike="noStrike" noProof="0" dirty="0" smtClean="0">
                          <a:solidFill>
                            <a:srgbClr val="000000"/>
                          </a:solidFill>
                          <a:latin typeface="Arial" pitchFamily="34" charset="0"/>
                          <a:cs typeface="Arial" pitchFamily="34" charset="0"/>
                        </a:rPr>
                        <a:t>Approach</a:t>
                      </a:r>
                      <a:endParaRPr lang="en-US" sz="1600" b="0" i="0" u="none" strike="noStrike" noProof="0" dirty="0">
                        <a:solidFill>
                          <a:srgbClr val="000000"/>
                        </a:solidFill>
                        <a:latin typeface="Arial" pitchFamily="34" charset="0"/>
                        <a:cs typeface="Arial" pitchFamily="34" charset="0"/>
                      </a:endParaRPr>
                    </a:p>
                  </a:txBody>
                  <a:tcPr marL="0" marR="0" marT="0" marB="0">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US" sz="1600" b="0" i="0" u="none" strike="noStrike" noProof="0" smtClean="0">
                          <a:solidFill>
                            <a:srgbClr val="000000"/>
                          </a:solidFill>
                          <a:latin typeface="Arial" pitchFamily="34" charset="0"/>
                          <a:cs typeface="Arial" pitchFamily="34" charset="0"/>
                        </a:rPr>
                        <a:t>Method</a:t>
                      </a:r>
                      <a:endParaRPr lang="en-US" sz="1600" b="0" i="0" u="none" strike="noStrike" noProof="0">
                        <a:solidFill>
                          <a:srgbClr val="000000"/>
                        </a:solidFill>
                        <a:latin typeface="Arial" pitchFamily="34" charset="0"/>
                        <a:cs typeface="Arial" pitchFamily="34" charset="0"/>
                      </a:endParaRPr>
                    </a:p>
                  </a:txBody>
                  <a:tcPr marL="0" marR="0" marT="0" marB="0">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US" sz="1600" b="0" i="0" u="none" strike="noStrike" noProof="0" dirty="0" smtClean="0">
                          <a:solidFill>
                            <a:srgbClr val="000000"/>
                          </a:solidFill>
                          <a:latin typeface="Arial" pitchFamily="34" charset="0"/>
                          <a:cs typeface="Arial" pitchFamily="34" charset="0"/>
                        </a:rPr>
                        <a:t>Events</a:t>
                      </a:r>
                      <a:endParaRPr lang="en-US" sz="1600" b="0" i="0" u="none" strike="noStrike" noProof="0" dirty="0">
                        <a:solidFill>
                          <a:srgbClr val="000000"/>
                        </a:solidFill>
                        <a:latin typeface="Arial" pitchFamily="34" charset="0"/>
                        <a:cs typeface="Arial" pitchFamily="34" charset="0"/>
                      </a:endParaRPr>
                    </a:p>
                  </a:txBody>
                  <a:tcPr marL="0" marR="0" marT="0" marB="0">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600" b="0" i="0" u="none" strike="noStrike" noProof="0" smtClean="0">
                          <a:solidFill>
                            <a:srgbClr val="000000"/>
                          </a:solidFill>
                          <a:latin typeface="Arial" pitchFamily="34" charset="0"/>
                          <a:cs typeface="Arial" pitchFamily="34" charset="0"/>
                        </a:rPr>
                        <a:t>Data</a:t>
                      </a:r>
                      <a:endParaRPr lang="en-US" sz="1600" b="0" i="0" u="none" strike="noStrike" noProof="0">
                        <a:solidFill>
                          <a:srgbClr val="000000"/>
                        </a:solidFill>
                        <a:latin typeface="Arial" pitchFamily="34" charset="0"/>
                        <a:cs typeface="Arial" pitchFamily="34" charset="0"/>
                      </a:endParaRPr>
                    </a:p>
                  </a:txBody>
                  <a:tcPr marL="0" marR="0" marT="0" marB="0">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600" b="0" i="0" u="none" strike="noStrike" noProof="0" smtClean="0">
                          <a:solidFill>
                            <a:srgbClr val="000000"/>
                          </a:solidFill>
                          <a:latin typeface="Arial" pitchFamily="34" charset="0"/>
                          <a:cs typeface="Arial" pitchFamily="34" charset="0"/>
                        </a:rPr>
                        <a:t>Know.</a:t>
                      </a:r>
                      <a:endParaRPr lang="en-US" sz="1600" b="0" i="0" u="none" strike="noStrike" noProof="0">
                        <a:solidFill>
                          <a:srgbClr val="000000"/>
                        </a:solidFill>
                        <a:latin typeface="Arial" pitchFamily="34" charset="0"/>
                        <a:cs typeface="Arial" pitchFamily="34" charset="0"/>
                      </a:endParaRPr>
                    </a:p>
                  </a:txBody>
                  <a:tcPr marL="0" marR="0" marT="0" marB="0">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600" b="0" i="0" u="none" strike="noStrike" noProof="0" smtClean="0">
                          <a:solidFill>
                            <a:srgbClr val="000000"/>
                          </a:solidFill>
                          <a:latin typeface="Arial" pitchFamily="34" charset="0"/>
                          <a:cs typeface="Arial" pitchFamily="34" charset="0"/>
                        </a:rPr>
                        <a:t> Exp.</a:t>
                      </a:r>
                      <a:endParaRPr lang="en-US" sz="1600" b="0" i="0" u="none" strike="noStrike" noProof="0">
                        <a:solidFill>
                          <a:srgbClr val="000000"/>
                        </a:solidFill>
                        <a:latin typeface="Arial" pitchFamily="34" charset="0"/>
                        <a:cs typeface="Arial" pitchFamily="34" charset="0"/>
                      </a:endParaRPr>
                    </a:p>
                  </a:txBody>
                  <a:tcPr marL="0" marR="0" marT="0" marB="0">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600" b="0" i="0" u="none" strike="noStrike" noProof="0" smtClean="0">
                          <a:solidFill>
                            <a:srgbClr val="000000"/>
                          </a:solidFill>
                          <a:latin typeface="Arial" pitchFamily="34" charset="0"/>
                          <a:cs typeface="Arial" pitchFamily="34" charset="0"/>
                        </a:rPr>
                        <a:t> Int.</a:t>
                      </a:r>
                      <a:endParaRPr lang="en-US" sz="1600" b="0" i="0" u="none" strike="noStrike" noProof="0">
                        <a:solidFill>
                          <a:srgbClr val="000000"/>
                        </a:solidFill>
                        <a:latin typeface="Arial" pitchFamily="34" charset="0"/>
                        <a:cs typeface="Arial" pitchFamily="34" charset="0"/>
                      </a:endParaRPr>
                    </a:p>
                  </a:txBody>
                  <a:tcPr marL="0" marR="0" marT="0" marB="0">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88384">
                <a:tc>
                  <a:txBody>
                    <a:bodyPr/>
                    <a:lstStyle/>
                    <a:p>
                      <a:pPr algn="l" fontAlgn="b"/>
                      <a:r>
                        <a:rPr lang="en-US" sz="1600" b="0" i="0" u="none" strike="noStrike" noProof="0" smtClean="0">
                          <a:solidFill>
                            <a:srgbClr val="000000"/>
                          </a:solidFill>
                          <a:latin typeface="Arial" pitchFamily="34" charset="0"/>
                          <a:cs typeface="Arial" pitchFamily="34" charset="0"/>
                        </a:rPr>
                        <a:t>Okamoto et al. (2009) </a:t>
                      </a:r>
                      <a:endParaRPr lang="en-US" sz="1600" b="0" i="0" u="none" strike="noStrike" noProof="0">
                        <a:solidFill>
                          <a:srgbClr val="000000"/>
                        </a:solidFill>
                        <a:latin typeface="Arial" pitchFamily="34" charset="0"/>
                        <a:cs typeface="Arial" pitchFamily="34" charset="0"/>
                      </a:endParaRPr>
                    </a:p>
                  </a:txBody>
                  <a:tcPr marL="9525" marR="9525" marT="9525" marB="0">
                    <a:lnL>
                      <a:noFill/>
                    </a:lnL>
                    <a:lnR>
                      <a:noFill/>
                    </a:lnR>
                    <a:lnT w="12700" cap="flat" cmpd="sng" algn="ctr">
                      <a:solidFill>
                        <a:schemeClr val="tx1"/>
                      </a:solidFill>
                      <a:prstDash val="solid"/>
                      <a:round/>
                      <a:headEnd type="none" w="med" len="med"/>
                      <a:tailEnd type="none" w="med" len="med"/>
                    </a:lnT>
                    <a:lnB>
                      <a:noFill/>
                    </a:lnB>
                  </a:tcPr>
                </a:tc>
                <a:tc>
                  <a:txBody>
                    <a:bodyPr/>
                    <a:lstStyle/>
                    <a:p>
                      <a:pPr algn="l" fontAlgn="b"/>
                      <a:r>
                        <a:rPr lang="en-US" sz="1600" b="0" i="0" u="none" strike="noStrike" noProof="0" smtClean="0">
                          <a:solidFill>
                            <a:srgbClr val="000000"/>
                          </a:solidFill>
                          <a:latin typeface="Arial" pitchFamily="34" charset="0"/>
                          <a:cs typeface="Arial" pitchFamily="34" charset="0"/>
                        </a:rPr>
                        <a:t>Hierarchical clustering </a:t>
                      </a:r>
                      <a:endParaRPr lang="en-US" sz="1600" b="0" i="0" u="none" strike="noStrike" noProof="0">
                        <a:solidFill>
                          <a:srgbClr val="000000"/>
                        </a:solidFill>
                        <a:latin typeface="Arial" pitchFamily="34" charset="0"/>
                        <a:cs typeface="Arial" pitchFamily="34" charset="0"/>
                      </a:endParaRPr>
                    </a:p>
                  </a:txBody>
                  <a:tcPr marL="9525" marR="9525" marT="9525" marB="0">
                    <a:lnL>
                      <a:noFill/>
                    </a:lnL>
                    <a:lnR>
                      <a:noFill/>
                    </a:lnR>
                    <a:lnT w="12700" cap="flat" cmpd="sng" algn="ctr">
                      <a:solidFill>
                        <a:schemeClr val="tx1"/>
                      </a:solidFill>
                      <a:prstDash val="solid"/>
                      <a:round/>
                      <a:headEnd type="none" w="med" len="med"/>
                      <a:tailEnd type="none" w="med" len="med"/>
                    </a:lnT>
                    <a:lnB>
                      <a:noFill/>
                    </a:lnB>
                  </a:tcPr>
                </a:tc>
                <a:tc>
                  <a:txBody>
                    <a:bodyPr/>
                    <a:lstStyle/>
                    <a:p>
                      <a:pPr algn="l" fontAlgn="b"/>
                      <a:r>
                        <a:rPr lang="en-US" sz="1600" b="0" i="0" u="none" strike="noStrike" noProof="0" smtClean="0">
                          <a:solidFill>
                            <a:srgbClr val="000000"/>
                          </a:solidFill>
                          <a:latin typeface="Arial" pitchFamily="34" charset="0"/>
                          <a:cs typeface="Arial" pitchFamily="34" charset="0"/>
                        </a:rPr>
                        <a:t>Local </a:t>
                      </a:r>
                      <a:endParaRPr lang="en-US" sz="1600" b="0" i="0" u="none" strike="noStrike" noProof="0">
                        <a:solidFill>
                          <a:srgbClr val="000000"/>
                        </a:solidFill>
                        <a:latin typeface="Arial" pitchFamily="34" charset="0"/>
                        <a:cs typeface="Arial" pitchFamily="34" charset="0"/>
                      </a:endParaRPr>
                    </a:p>
                  </a:txBody>
                  <a:tcPr marL="9525" marR="9525" marT="9525" marB="0">
                    <a:lnL>
                      <a:noFill/>
                    </a:lnL>
                    <a:lnR>
                      <a:noFill/>
                    </a:lnR>
                    <a:lnT w="12700" cap="flat" cmpd="sng" algn="ctr">
                      <a:solidFill>
                        <a:schemeClr val="tx1"/>
                      </a:solidFill>
                      <a:prstDash val="solid"/>
                      <a:round/>
                      <a:headEnd type="none" w="med" len="med"/>
                      <a:tailEnd type="none" w="med" len="med"/>
                    </a:lnT>
                    <a:lnB>
                      <a:noFill/>
                    </a:lnB>
                  </a:tcPr>
                </a:tc>
                <a:tc>
                  <a:txBody>
                    <a:bodyPr/>
                    <a:lstStyle/>
                    <a:p>
                      <a:pPr algn="ctr" fontAlgn="b"/>
                      <a:r>
                        <a:rPr lang="en-US" sz="1600" b="0" i="0" u="none" strike="noStrike" noProof="0" dirty="0" smtClean="0">
                          <a:solidFill>
                            <a:srgbClr val="000000"/>
                          </a:solidFill>
                          <a:latin typeface="Arial" pitchFamily="34" charset="0"/>
                          <a:cs typeface="Arial" pitchFamily="34" charset="0"/>
                        </a:rPr>
                        <a:t>Med </a:t>
                      </a:r>
                      <a:endParaRPr lang="en-US" sz="1600" b="0" i="0" u="none" strike="noStrike" noProof="0" dirty="0">
                        <a:solidFill>
                          <a:srgbClr val="000000"/>
                        </a:solidFill>
                        <a:latin typeface="Arial" pitchFamily="34" charset="0"/>
                        <a:cs typeface="Arial" pitchFamily="34" charset="0"/>
                      </a:endParaRPr>
                    </a:p>
                  </a:txBody>
                  <a:tcPr marL="9525" marR="9525" marT="9525" marB="0">
                    <a:lnL>
                      <a:noFill/>
                    </a:lnL>
                    <a:lnR>
                      <a:noFill/>
                    </a:lnR>
                    <a:lnT w="12700" cap="flat" cmpd="sng" algn="ctr">
                      <a:solidFill>
                        <a:schemeClr val="tx1"/>
                      </a:solidFill>
                      <a:prstDash val="solid"/>
                      <a:round/>
                      <a:headEnd type="none" w="med" len="med"/>
                      <a:tailEnd type="none" w="med" len="med"/>
                    </a:lnT>
                    <a:lnB>
                      <a:noFill/>
                    </a:lnB>
                  </a:tcPr>
                </a:tc>
                <a:tc>
                  <a:txBody>
                    <a:bodyPr/>
                    <a:lstStyle/>
                    <a:p>
                      <a:pPr algn="ctr" fontAlgn="b"/>
                      <a:r>
                        <a:rPr lang="en-US" sz="1600" b="0" i="0" u="none" strike="noStrike" noProof="0" dirty="0" smtClean="0">
                          <a:solidFill>
                            <a:srgbClr val="000000"/>
                          </a:solidFill>
                          <a:latin typeface="Arial" pitchFamily="34" charset="0"/>
                          <a:cs typeface="Arial" pitchFamily="34" charset="0"/>
                        </a:rPr>
                        <a:t> Low </a:t>
                      </a:r>
                      <a:endParaRPr lang="en-US" sz="1600" b="0" i="0" u="none" strike="noStrike" noProof="0" dirty="0">
                        <a:solidFill>
                          <a:srgbClr val="000000"/>
                        </a:solidFill>
                        <a:latin typeface="Arial" pitchFamily="34" charset="0"/>
                        <a:cs typeface="Arial" pitchFamily="34" charset="0"/>
                      </a:endParaRPr>
                    </a:p>
                  </a:txBody>
                  <a:tcPr marL="9525" marR="9525" marT="9525" marB="0">
                    <a:lnL>
                      <a:noFill/>
                    </a:lnL>
                    <a:lnR>
                      <a:noFill/>
                    </a:lnR>
                    <a:lnT w="12700" cap="flat" cmpd="sng" algn="ctr">
                      <a:solidFill>
                        <a:schemeClr val="tx1"/>
                      </a:solidFill>
                      <a:prstDash val="solid"/>
                      <a:round/>
                      <a:headEnd type="none" w="med" len="med"/>
                      <a:tailEnd type="none" w="med" len="med"/>
                    </a:lnT>
                    <a:lnB>
                      <a:noFill/>
                    </a:lnB>
                  </a:tcPr>
                </a:tc>
                <a:tc>
                  <a:txBody>
                    <a:bodyPr/>
                    <a:lstStyle/>
                    <a:p>
                      <a:pPr algn="ctr" fontAlgn="b"/>
                      <a:r>
                        <a:rPr lang="en-US" sz="1600" b="0" i="0" u="none" strike="noStrike" noProof="0" smtClean="0">
                          <a:solidFill>
                            <a:srgbClr val="000000"/>
                          </a:solidFill>
                          <a:latin typeface="Arial" pitchFamily="34" charset="0"/>
                          <a:cs typeface="Arial" pitchFamily="34" charset="0"/>
                        </a:rPr>
                        <a:t> Low </a:t>
                      </a:r>
                      <a:endParaRPr lang="en-US" sz="1600" b="0" i="0" u="none" strike="noStrike" noProof="0">
                        <a:solidFill>
                          <a:srgbClr val="000000"/>
                        </a:solidFill>
                        <a:latin typeface="Arial" pitchFamily="34" charset="0"/>
                        <a:cs typeface="Arial" pitchFamily="34" charset="0"/>
                      </a:endParaRPr>
                    </a:p>
                  </a:txBody>
                  <a:tcPr marL="9525" marR="9525" marT="9525" marB="0">
                    <a:lnL>
                      <a:noFill/>
                    </a:lnL>
                    <a:lnR>
                      <a:noFill/>
                    </a:lnR>
                    <a:lnT w="12700" cap="flat" cmpd="sng" algn="ctr">
                      <a:solidFill>
                        <a:schemeClr val="tx1"/>
                      </a:solidFill>
                      <a:prstDash val="solid"/>
                      <a:round/>
                      <a:headEnd type="none" w="med" len="med"/>
                      <a:tailEnd type="none" w="med" len="med"/>
                    </a:lnT>
                    <a:lnB>
                      <a:noFill/>
                    </a:lnB>
                  </a:tcPr>
                </a:tc>
                <a:tc>
                  <a:txBody>
                    <a:bodyPr/>
                    <a:lstStyle/>
                    <a:p>
                      <a:pPr algn="ctr" fontAlgn="b"/>
                      <a:r>
                        <a:rPr lang="en-US" sz="1600" b="0" i="0" u="none" strike="noStrike" noProof="0" smtClean="0">
                          <a:solidFill>
                            <a:srgbClr val="000000"/>
                          </a:solidFill>
                          <a:latin typeface="Arial" pitchFamily="34" charset="0"/>
                          <a:cs typeface="Arial" pitchFamily="34" charset="0"/>
                        </a:rPr>
                        <a:t> Low</a:t>
                      </a:r>
                      <a:endParaRPr lang="en-US" sz="1600" b="0" i="0" u="none" strike="noStrike" noProof="0">
                        <a:solidFill>
                          <a:srgbClr val="000000"/>
                        </a:solidFill>
                        <a:latin typeface="Arial" pitchFamily="34" charset="0"/>
                        <a:cs typeface="Arial" pitchFamily="34" charset="0"/>
                      </a:endParaRPr>
                    </a:p>
                  </a:txBody>
                  <a:tcPr marL="9525" marR="9525" marT="9525" marB="0">
                    <a:lnL>
                      <a:noFill/>
                    </a:lnL>
                    <a:lnR>
                      <a:noFill/>
                    </a:lnR>
                    <a:lnT w="12700" cap="flat" cmpd="sng" algn="ctr">
                      <a:solidFill>
                        <a:schemeClr val="tx1"/>
                      </a:solidFill>
                      <a:prstDash val="solid"/>
                      <a:round/>
                      <a:headEnd type="none" w="med" len="med"/>
                      <a:tailEnd type="none" w="med" len="med"/>
                    </a:lnT>
                    <a:lnB>
                      <a:noFill/>
                    </a:lnB>
                  </a:tcPr>
                </a:tc>
              </a:tr>
              <a:tr h="190500">
                <a:tc>
                  <a:txBody>
                    <a:bodyPr/>
                    <a:lstStyle/>
                    <a:p>
                      <a:pPr algn="l" fontAlgn="b"/>
                      <a:r>
                        <a:rPr lang="en-US" sz="1600" b="0" i="0" u="none" strike="noStrike" noProof="0" smtClean="0">
                          <a:solidFill>
                            <a:srgbClr val="000000"/>
                          </a:solidFill>
                          <a:latin typeface="Arial" pitchFamily="34" charset="0"/>
                          <a:cs typeface="Arial" pitchFamily="34" charset="0"/>
                        </a:rPr>
                        <a:t>Liu et al. (2008) </a:t>
                      </a:r>
                      <a:endParaRPr lang="en-US" sz="1600" b="0" i="0" u="none" strike="noStrike" noProof="0">
                        <a:solidFill>
                          <a:srgbClr val="000000"/>
                        </a:solidFill>
                        <a:latin typeface="Arial" pitchFamily="34" charset="0"/>
                        <a:cs typeface="Arial" pitchFamily="34" charset="0"/>
                      </a:endParaRPr>
                    </a:p>
                  </a:txBody>
                  <a:tcPr marL="9525" marR="9525" marT="9525" marB="0">
                    <a:lnL>
                      <a:noFill/>
                    </a:lnL>
                    <a:lnR>
                      <a:noFill/>
                    </a:lnR>
                    <a:lnT>
                      <a:noFill/>
                    </a:lnT>
                    <a:lnB>
                      <a:noFill/>
                    </a:lnB>
                  </a:tcPr>
                </a:tc>
                <a:tc>
                  <a:txBody>
                    <a:bodyPr/>
                    <a:lstStyle/>
                    <a:p>
                      <a:pPr algn="l" fontAlgn="b"/>
                      <a:r>
                        <a:rPr lang="en-US" sz="1600" b="0" i="0" u="none" strike="noStrike" noProof="0" smtClean="0">
                          <a:solidFill>
                            <a:srgbClr val="000000"/>
                          </a:solidFill>
                          <a:latin typeface="Arial" pitchFamily="34" charset="0"/>
                          <a:cs typeface="Arial" pitchFamily="34" charset="0"/>
                        </a:rPr>
                        <a:t>Graphs, clustering </a:t>
                      </a:r>
                      <a:endParaRPr lang="en-US" sz="1600" b="0" i="0" u="none" strike="noStrike" noProof="0">
                        <a:solidFill>
                          <a:srgbClr val="000000"/>
                        </a:solidFill>
                        <a:latin typeface="Arial" pitchFamily="34" charset="0"/>
                        <a:cs typeface="Arial" pitchFamily="34" charset="0"/>
                      </a:endParaRPr>
                    </a:p>
                  </a:txBody>
                  <a:tcPr marL="9525" marR="9525" marT="9525" marB="0">
                    <a:lnL>
                      <a:noFill/>
                    </a:lnL>
                    <a:lnR>
                      <a:noFill/>
                    </a:lnR>
                    <a:lnT>
                      <a:noFill/>
                    </a:lnT>
                    <a:lnB>
                      <a:noFill/>
                    </a:lnB>
                  </a:tcPr>
                </a:tc>
                <a:tc>
                  <a:txBody>
                    <a:bodyPr/>
                    <a:lstStyle/>
                    <a:p>
                      <a:pPr algn="l" fontAlgn="b"/>
                      <a:r>
                        <a:rPr lang="en-US" sz="1600" b="0" i="0" u="none" strike="noStrike" noProof="0" smtClean="0">
                          <a:solidFill>
                            <a:srgbClr val="000000"/>
                          </a:solidFill>
                          <a:latin typeface="Arial" pitchFamily="34" charset="0"/>
                          <a:cs typeface="Arial" pitchFamily="34" charset="0"/>
                        </a:rPr>
                        <a:t>News </a:t>
                      </a:r>
                      <a:endParaRPr lang="en-US" sz="1600" b="0" i="0" u="none" strike="noStrike" noProof="0">
                        <a:solidFill>
                          <a:srgbClr val="000000"/>
                        </a:solidFill>
                        <a:latin typeface="Arial" pitchFamily="34" charset="0"/>
                        <a:cs typeface="Arial" pitchFamily="34" charset="0"/>
                      </a:endParaRPr>
                    </a:p>
                  </a:txBody>
                  <a:tcPr marL="9525" marR="9525" marT="9525" marB="0">
                    <a:lnL>
                      <a:noFill/>
                    </a:lnL>
                    <a:lnR>
                      <a:noFill/>
                    </a:lnR>
                    <a:lnT>
                      <a:noFill/>
                    </a:lnT>
                    <a:lnB>
                      <a:noFill/>
                    </a:lnB>
                  </a:tcPr>
                </a:tc>
                <a:tc>
                  <a:txBody>
                    <a:bodyPr/>
                    <a:lstStyle/>
                    <a:p>
                      <a:pPr algn="ctr" fontAlgn="b"/>
                      <a:r>
                        <a:rPr lang="en-US" sz="1600" b="0" i="0" u="none" strike="noStrike" noProof="0" smtClean="0">
                          <a:solidFill>
                            <a:srgbClr val="000000"/>
                          </a:solidFill>
                          <a:latin typeface="Arial" pitchFamily="34" charset="0"/>
                          <a:cs typeface="Arial" pitchFamily="34" charset="0"/>
                        </a:rPr>
                        <a:t>High </a:t>
                      </a:r>
                      <a:endParaRPr lang="en-US" sz="1600" b="0" i="0" u="none" strike="noStrike" noProof="0">
                        <a:solidFill>
                          <a:srgbClr val="000000"/>
                        </a:solidFill>
                        <a:latin typeface="Arial" pitchFamily="34" charset="0"/>
                        <a:cs typeface="Arial" pitchFamily="34" charset="0"/>
                      </a:endParaRPr>
                    </a:p>
                  </a:txBody>
                  <a:tcPr marL="9525" marR="9525" marT="9525" marB="0">
                    <a:lnL>
                      <a:noFill/>
                    </a:lnL>
                    <a:lnR>
                      <a:noFill/>
                    </a:lnR>
                    <a:lnT>
                      <a:noFill/>
                    </a:lnT>
                    <a:lnB>
                      <a:noFill/>
                    </a:lnB>
                  </a:tcPr>
                </a:tc>
                <a:tc>
                  <a:txBody>
                    <a:bodyPr/>
                    <a:lstStyle/>
                    <a:p>
                      <a:pPr algn="ctr" fontAlgn="b"/>
                      <a:r>
                        <a:rPr lang="en-US" sz="1600" b="0" i="0" u="none" strike="noStrike" noProof="0" smtClean="0">
                          <a:solidFill>
                            <a:srgbClr val="000000"/>
                          </a:solidFill>
                          <a:latin typeface="Arial" pitchFamily="34" charset="0"/>
                          <a:cs typeface="Arial" pitchFamily="34" charset="0"/>
                        </a:rPr>
                        <a:t> Low </a:t>
                      </a:r>
                      <a:endParaRPr lang="en-US" sz="1600" b="0" i="0" u="none" strike="noStrike" noProof="0">
                        <a:solidFill>
                          <a:srgbClr val="000000"/>
                        </a:solidFill>
                        <a:latin typeface="Arial" pitchFamily="34" charset="0"/>
                        <a:cs typeface="Arial" pitchFamily="34" charset="0"/>
                      </a:endParaRPr>
                    </a:p>
                  </a:txBody>
                  <a:tcPr marL="9525" marR="9525" marT="9525" marB="0">
                    <a:lnL>
                      <a:noFill/>
                    </a:lnL>
                    <a:lnR>
                      <a:noFill/>
                    </a:lnR>
                    <a:lnT>
                      <a:noFill/>
                    </a:lnT>
                    <a:lnB>
                      <a:noFill/>
                    </a:lnB>
                  </a:tcPr>
                </a:tc>
                <a:tc>
                  <a:txBody>
                    <a:bodyPr/>
                    <a:lstStyle/>
                    <a:p>
                      <a:pPr algn="ctr" fontAlgn="b"/>
                      <a:r>
                        <a:rPr lang="en-US" sz="1600" b="0" i="0" u="none" strike="noStrike" noProof="0" smtClean="0">
                          <a:solidFill>
                            <a:srgbClr val="000000"/>
                          </a:solidFill>
                          <a:latin typeface="Arial" pitchFamily="34" charset="0"/>
                          <a:cs typeface="Arial" pitchFamily="34" charset="0"/>
                        </a:rPr>
                        <a:t> Low </a:t>
                      </a:r>
                      <a:endParaRPr lang="en-US" sz="1600" b="0" i="0" u="none" strike="noStrike" noProof="0">
                        <a:solidFill>
                          <a:srgbClr val="000000"/>
                        </a:solidFill>
                        <a:latin typeface="Arial" pitchFamily="34" charset="0"/>
                        <a:cs typeface="Arial" pitchFamily="34" charset="0"/>
                      </a:endParaRPr>
                    </a:p>
                  </a:txBody>
                  <a:tcPr marL="9525" marR="9525" marT="9525" marB="0">
                    <a:lnL>
                      <a:noFill/>
                    </a:lnL>
                    <a:lnR>
                      <a:noFill/>
                    </a:lnR>
                    <a:lnT>
                      <a:noFill/>
                    </a:lnT>
                    <a:lnB>
                      <a:noFill/>
                    </a:lnB>
                  </a:tcPr>
                </a:tc>
                <a:tc>
                  <a:txBody>
                    <a:bodyPr/>
                    <a:lstStyle/>
                    <a:p>
                      <a:pPr algn="ctr" fontAlgn="b"/>
                      <a:r>
                        <a:rPr lang="en-US" sz="1600" b="0" i="0" u="none" strike="noStrike" noProof="0" smtClean="0">
                          <a:solidFill>
                            <a:srgbClr val="000000"/>
                          </a:solidFill>
                          <a:latin typeface="Arial" pitchFamily="34" charset="0"/>
                          <a:cs typeface="Arial" pitchFamily="34" charset="0"/>
                        </a:rPr>
                        <a:t> Low</a:t>
                      </a:r>
                      <a:endParaRPr lang="en-US" sz="1600" b="0" i="0" u="none" strike="noStrike" noProof="0">
                        <a:solidFill>
                          <a:srgbClr val="000000"/>
                        </a:solidFill>
                        <a:latin typeface="Arial" pitchFamily="34" charset="0"/>
                        <a:cs typeface="Arial" pitchFamily="34" charset="0"/>
                      </a:endParaRPr>
                    </a:p>
                  </a:txBody>
                  <a:tcPr marL="9525" marR="9525" marT="9525" marB="0">
                    <a:lnL>
                      <a:noFill/>
                    </a:lnL>
                    <a:lnR>
                      <a:noFill/>
                    </a:lnR>
                    <a:lnT>
                      <a:noFill/>
                    </a:lnT>
                    <a:lnB>
                      <a:noFill/>
                    </a:lnB>
                  </a:tcPr>
                </a:tc>
              </a:tr>
              <a:tr h="190500">
                <a:tc>
                  <a:txBody>
                    <a:bodyPr/>
                    <a:lstStyle/>
                    <a:p>
                      <a:pPr algn="l" fontAlgn="b"/>
                      <a:r>
                        <a:rPr lang="en-US" sz="1600" b="0" i="0" u="none" strike="noStrike" noProof="0" smtClean="0">
                          <a:solidFill>
                            <a:srgbClr val="000000"/>
                          </a:solidFill>
                          <a:latin typeface="Arial" pitchFamily="34" charset="0"/>
                          <a:cs typeface="Arial" pitchFamily="34" charset="0"/>
                        </a:rPr>
                        <a:t>Tanev et al. (2008)  </a:t>
                      </a:r>
                      <a:endParaRPr lang="en-US" sz="1600" b="0" i="0" u="none" strike="noStrike" noProof="0">
                        <a:solidFill>
                          <a:srgbClr val="000000"/>
                        </a:solidFill>
                        <a:latin typeface="Arial" pitchFamily="34" charset="0"/>
                        <a:cs typeface="Arial" pitchFamily="34" charset="0"/>
                      </a:endParaRPr>
                    </a:p>
                  </a:txBody>
                  <a:tcPr marL="9525" marR="9525" marT="9525" marB="0">
                    <a:lnL>
                      <a:noFill/>
                    </a:lnL>
                    <a:lnR>
                      <a:noFill/>
                    </a:lnR>
                    <a:lnT>
                      <a:noFill/>
                    </a:lnT>
                    <a:lnB>
                      <a:noFill/>
                    </a:lnB>
                  </a:tcPr>
                </a:tc>
                <a:tc>
                  <a:txBody>
                    <a:bodyPr/>
                    <a:lstStyle/>
                    <a:p>
                      <a:pPr algn="l" fontAlgn="b"/>
                      <a:r>
                        <a:rPr lang="en-US" sz="1600" b="0" i="0" u="none" strike="noStrike" noProof="0" smtClean="0">
                          <a:solidFill>
                            <a:srgbClr val="000000"/>
                          </a:solidFill>
                          <a:latin typeface="Arial" pitchFamily="34" charset="0"/>
                          <a:cs typeface="Arial" pitchFamily="34" charset="0"/>
                        </a:rPr>
                        <a:t>Clustering </a:t>
                      </a:r>
                      <a:endParaRPr lang="en-US" sz="1600" b="0" i="0" u="none" strike="noStrike" noProof="0">
                        <a:solidFill>
                          <a:srgbClr val="000000"/>
                        </a:solidFill>
                        <a:latin typeface="Arial" pitchFamily="34" charset="0"/>
                        <a:cs typeface="Arial" pitchFamily="34" charset="0"/>
                      </a:endParaRPr>
                    </a:p>
                  </a:txBody>
                  <a:tcPr marL="9525" marR="9525" marT="9525" marB="0">
                    <a:lnL>
                      <a:noFill/>
                    </a:lnL>
                    <a:lnR>
                      <a:noFill/>
                    </a:lnR>
                    <a:lnT>
                      <a:noFill/>
                    </a:lnT>
                    <a:lnB>
                      <a:noFill/>
                    </a:lnB>
                  </a:tcPr>
                </a:tc>
                <a:tc>
                  <a:txBody>
                    <a:bodyPr/>
                    <a:lstStyle/>
                    <a:p>
                      <a:pPr algn="l" fontAlgn="b"/>
                      <a:r>
                        <a:rPr lang="en-US" sz="1600" b="0" i="0" u="none" strike="noStrike" noProof="0" smtClean="0">
                          <a:solidFill>
                            <a:srgbClr val="000000"/>
                          </a:solidFill>
                          <a:latin typeface="Arial" pitchFamily="34" charset="0"/>
                          <a:cs typeface="Arial" pitchFamily="34" charset="0"/>
                        </a:rPr>
                        <a:t>Violence &amp;</a:t>
                      </a:r>
                      <a:endParaRPr lang="en-US" sz="1600" b="0" i="0" u="none" strike="noStrike" baseline="0" noProof="0" smtClean="0">
                        <a:solidFill>
                          <a:srgbClr val="000000"/>
                        </a:solidFill>
                        <a:latin typeface="Arial" pitchFamily="34" charset="0"/>
                        <a:cs typeface="Arial" pitchFamily="34" charset="0"/>
                      </a:endParaRPr>
                    </a:p>
                    <a:p>
                      <a:pPr algn="l" fontAlgn="b"/>
                      <a:r>
                        <a:rPr lang="en-US" sz="1600" b="0" i="0" u="none" strike="noStrike" noProof="0" smtClean="0">
                          <a:solidFill>
                            <a:srgbClr val="000000"/>
                          </a:solidFill>
                          <a:latin typeface="Arial" pitchFamily="34" charset="0"/>
                          <a:cs typeface="Arial" pitchFamily="34" charset="0"/>
                        </a:rPr>
                        <a:t>disaster news </a:t>
                      </a:r>
                      <a:endParaRPr lang="en-US" sz="1600" b="0" i="0" u="none" strike="noStrike" noProof="0">
                        <a:solidFill>
                          <a:srgbClr val="000000"/>
                        </a:solidFill>
                        <a:latin typeface="Arial" pitchFamily="34" charset="0"/>
                        <a:cs typeface="Arial" pitchFamily="34" charset="0"/>
                      </a:endParaRPr>
                    </a:p>
                  </a:txBody>
                  <a:tcPr marL="9525" marR="9525" marT="9525" marB="0">
                    <a:lnL>
                      <a:noFill/>
                    </a:lnL>
                    <a:lnR>
                      <a:noFill/>
                    </a:lnR>
                    <a:lnT>
                      <a:noFill/>
                    </a:lnT>
                    <a:lnB>
                      <a:noFill/>
                    </a:lnB>
                  </a:tcPr>
                </a:tc>
                <a:tc>
                  <a:txBody>
                    <a:bodyPr/>
                    <a:lstStyle/>
                    <a:p>
                      <a:pPr algn="ctr" fontAlgn="b"/>
                      <a:r>
                        <a:rPr lang="en-US" sz="1600" b="0" i="0" u="none" strike="noStrike" noProof="0" smtClean="0">
                          <a:solidFill>
                            <a:srgbClr val="000000"/>
                          </a:solidFill>
                          <a:latin typeface="Arial" pitchFamily="34" charset="0"/>
                          <a:cs typeface="Arial" pitchFamily="34" charset="0"/>
                        </a:rPr>
                        <a:t>Med </a:t>
                      </a:r>
                      <a:endParaRPr lang="en-US" sz="1600" b="0" i="0" u="none" strike="noStrike" noProof="0">
                        <a:solidFill>
                          <a:srgbClr val="000000"/>
                        </a:solidFill>
                        <a:latin typeface="Arial" pitchFamily="34" charset="0"/>
                        <a:cs typeface="Arial" pitchFamily="34" charset="0"/>
                      </a:endParaRPr>
                    </a:p>
                  </a:txBody>
                  <a:tcPr marL="9525" marR="9525" marT="9525" marB="0">
                    <a:lnL>
                      <a:noFill/>
                    </a:lnL>
                    <a:lnR>
                      <a:noFill/>
                    </a:lnR>
                    <a:lnT>
                      <a:noFill/>
                    </a:lnT>
                    <a:lnB>
                      <a:noFill/>
                    </a:lnB>
                  </a:tcPr>
                </a:tc>
                <a:tc>
                  <a:txBody>
                    <a:bodyPr/>
                    <a:lstStyle/>
                    <a:p>
                      <a:pPr algn="ctr" fontAlgn="b"/>
                      <a:r>
                        <a:rPr lang="en-US" sz="1600" b="0" i="0" u="none" strike="noStrike" noProof="0" smtClean="0">
                          <a:solidFill>
                            <a:srgbClr val="000000"/>
                          </a:solidFill>
                          <a:latin typeface="Arial" pitchFamily="34" charset="0"/>
                          <a:cs typeface="Arial" pitchFamily="34" charset="0"/>
                        </a:rPr>
                        <a:t> Low </a:t>
                      </a:r>
                      <a:endParaRPr lang="en-US" sz="1600" b="0" i="0" u="none" strike="noStrike" noProof="0">
                        <a:solidFill>
                          <a:srgbClr val="000000"/>
                        </a:solidFill>
                        <a:latin typeface="Arial" pitchFamily="34" charset="0"/>
                        <a:cs typeface="Arial" pitchFamily="34" charset="0"/>
                      </a:endParaRPr>
                    </a:p>
                  </a:txBody>
                  <a:tcPr marL="9525" marR="9525" marT="9525" marB="0">
                    <a:lnL>
                      <a:noFill/>
                    </a:lnL>
                    <a:lnR>
                      <a:noFill/>
                    </a:lnR>
                    <a:lnT>
                      <a:noFill/>
                    </a:lnT>
                    <a:lnB>
                      <a:noFill/>
                    </a:lnB>
                  </a:tcPr>
                </a:tc>
                <a:tc>
                  <a:txBody>
                    <a:bodyPr/>
                    <a:lstStyle/>
                    <a:p>
                      <a:pPr algn="ctr" fontAlgn="b"/>
                      <a:r>
                        <a:rPr lang="en-US" sz="1600" b="0" i="0" u="none" strike="noStrike" noProof="0" smtClean="0">
                          <a:solidFill>
                            <a:srgbClr val="000000"/>
                          </a:solidFill>
                          <a:latin typeface="Arial" pitchFamily="34" charset="0"/>
                          <a:cs typeface="Arial" pitchFamily="34" charset="0"/>
                        </a:rPr>
                        <a:t> Low </a:t>
                      </a:r>
                      <a:endParaRPr lang="en-US" sz="1600" b="0" i="0" u="none" strike="noStrike" noProof="0">
                        <a:solidFill>
                          <a:srgbClr val="000000"/>
                        </a:solidFill>
                        <a:latin typeface="Arial" pitchFamily="34" charset="0"/>
                        <a:cs typeface="Arial" pitchFamily="34" charset="0"/>
                      </a:endParaRPr>
                    </a:p>
                  </a:txBody>
                  <a:tcPr marL="9525" marR="9525" marT="9525" marB="0">
                    <a:lnL>
                      <a:noFill/>
                    </a:lnL>
                    <a:lnR>
                      <a:noFill/>
                    </a:lnR>
                    <a:lnT>
                      <a:noFill/>
                    </a:lnT>
                    <a:lnB>
                      <a:noFill/>
                    </a:lnB>
                  </a:tcPr>
                </a:tc>
                <a:tc>
                  <a:txBody>
                    <a:bodyPr/>
                    <a:lstStyle/>
                    <a:p>
                      <a:pPr algn="ctr" fontAlgn="b"/>
                      <a:r>
                        <a:rPr lang="en-US" sz="1600" b="0" i="0" u="none" strike="noStrike" noProof="0" smtClean="0">
                          <a:solidFill>
                            <a:srgbClr val="000000"/>
                          </a:solidFill>
                          <a:latin typeface="Arial" pitchFamily="34" charset="0"/>
                          <a:cs typeface="Arial" pitchFamily="34" charset="0"/>
                        </a:rPr>
                        <a:t> Low</a:t>
                      </a:r>
                      <a:endParaRPr lang="en-US" sz="1600" b="0" i="0" u="none" strike="noStrike" noProof="0">
                        <a:solidFill>
                          <a:srgbClr val="000000"/>
                        </a:solidFill>
                        <a:latin typeface="Arial" pitchFamily="34" charset="0"/>
                        <a:cs typeface="Arial" pitchFamily="34" charset="0"/>
                      </a:endParaRPr>
                    </a:p>
                  </a:txBody>
                  <a:tcPr marL="9525" marR="9525" marT="9525" marB="0">
                    <a:lnL>
                      <a:noFill/>
                    </a:lnL>
                    <a:lnR>
                      <a:noFill/>
                    </a:lnR>
                    <a:lnT>
                      <a:noFill/>
                    </a:lnT>
                    <a:lnB>
                      <a:noFill/>
                    </a:lnB>
                  </a:tcPr>
                </a:tc>
              </a:tr>
              <a:tr h="190500">
                <a:tc>
                  <a:txBody>
                    <a:bodyPr/>
                    <a:lstStyle/>
                    <a:p>
                      <a:pPr algn="l" fontAlgn="b"/>
                      <a:r>
                        <a:rPr lang="en-US" sz="1600" b="0" i="0" u="none" strike="noStrike" noProof="0" smtClean="0">
                          <a:solidFill>
                            <a:srgbClr val="000000"/>
                          </a:solidFill>
                          <a:latin typeface="Arial" pitchFamily="34" charset="0"/>
                          <a:cs typeface="Arial" pitchFamily="34" charset="0"/>
                        </a:rPr>
                        <a:t>Lei et al. (2005) </a:t>
                      </a:r>
                      <a:endParaRPr lang="en-US" sz="1600" b="0" i="0" u="none" strike="noStrike" noProof="0">
                        <a:solidFill>
                          <a:srgbClr val="000000"/>
                        </a:solidFill>
                        <a:latin typeface="Arial" pitchFamily="34" charset="0"/>
                        <a:cs typeface="Arial" pitchFamily="34" charset="0"/>
                      </a:endParaRPr>
                    </a:p>
                  </a:txBody>
                  <a:tcPr marL="9525" marR="9525" marT="9525" marB="0">
                    <a:lnL>
                      <a:noFill/>
                    </a:lnL>
                    <a:lnR>
                      <a:noFill/>
                    </a:lnR>
                    <a:lnT>
                      <a:noFill/>
                    </a:lnT>
                    <a:lnB w="12700" cap="flat" cmpd="sng" algn="ctr">
                      <a:solidFill>
                        <a:schemeClr val="tx1"/>
                      </a:solidFill>
                      <a:prstDash val="solid"/>
                      <a:round/>
                      <a:headEnd type="none" w="med" len="med"/>
                      <a:tailEnd type="none" w="med" len="med"/>
                    </a:lnB>
                  </a:tcPr>
                </a:tc>
                <a:tc>
                  <a:txBody>
                    <a:bodyPr/>
                    <a:lstStyle/>
                    <a:p>
                      <a:pPr algn="l" fontAlgn="b"/>
                      <a:r>
                        <a:rPr lang="en-US" sz="1600" b="0" i="0" u="none" strike="noStrike" noProof="0" smtClean="0">
                          <a:solidFill>
                            <a:srgbClr val="000000"/>
                          </a:solidFill>
                          <a:latin typeface="Arial" pitchFamily="34" charset="0"/>
                          <a:cs typeface="Arial" pitchFamily="34" charset="0"/>
                        </a:rPr>
                        <a:t>Support Vector Machines </a:t>
                      </a:r>
                      <a:endParaRPr lang="en-US" sz="1600" b="0" i="0" u="none" strike="noStrike" noProof="0">
                        <a:solidFill>
                          <a:srgbClr val="000000"/>
                        </a:solidFill>
                        <a:latin typeface="Arial" pitchFamily="34" charset="0"/>
                        <a:cs typeface="Arial" pitchFamily="34" charset="0"/>
                      </a:endParaRPr>
                    </a:p>
                  </a:txBody>
                  <a:tcPr marL="9525" marR="9525" marT="9525" marB="0">
                    <a:lnL>
                      <a:noFill/>
                    </a:lnL>
                    <a:lnR>
                      <a:noFill/>
                    </a:lnR>
                    <a:lnT>
                      <a:noFill/>
                    </a:lnT>
                    <a:lnB w="12700" cap="flat" cmpd="sng" algn="ctr">
                      <a:solidFill>
                        <a:schemeClr val="tx1"/>
                      </a:solidFill>
                      <a:prstDash val="solid"/>
                      <a:round/>
                      <a:headEnd type="none" w="med" len="med"/>
                      <a:tailEnd type="none" w="med" len="med"/>
                    </a:lnB>
                  </a:tcPr>
                </a:tc>
                <a:tc>
                  <a:txBody>
                    <a:bodyPr/>
                    <a:lstStyle/>
                    <a:p>
                      <a:pPr algn="l" fontAlgn="b"/>
                      <a:r>
                        <a:rPr lang="en-US" sz="1600" b="0" i="0" u="none" strike="noStrike" noProof="0" smtClean="0">
                          <a:solidFill>
                            <a:srgbClr val="000000"/>
                          </a:solidFill>
                          <a:latin typeface="Arial" pitchFamily="34" charset="0"/>
                          <a:cs typeface="Arial" pitchFamily="34" charset="0"/>
                        </a:rPr>
                        <a:t>News </a:t>
                      </a:r>
                      <a:endParaRPr lang="en-US" sz="1600" b="0" i="0" u="none" strike="noStrike" noProof="0">
                        <a:solidFill>
                          <a:srgbClr val="000000"/>
                        </a:solidFill>
                        <a:latin typeface="Arial" pitchFamily="34" charset="0"/>
                        <a:cs typeface="Arial" pitchFamily="34" charset="0"/>
                      </a:endParaRPr>
                    </a:p>
                  </a:txBody>
                  <a:tcPr marL="9525" marR="9525" marT="9525" marB="0">
                    <a:lnL>
                      <a:noFill/>
                    </a:lnL>
                    <a:lnR>
                      <a:noFill/>
                    </a:lnR>
                    <a:lnT>
                      <a:noFill/>
                    </a:lnT>
                    <a:lnB w="12700" cap="flat" cmpd="sng" algn="ctr">
                      <a:solidFill>
                        <a:schemeClr val="tx1"/>
                      </a:solidFill>
                      <a:prstDash val="solid"/>
                      <a:round/>
                      <a:headEnd type="none" w="med" len="med"/>
                      <a:tailEnd type="none" w="med" len="med"/>
                    </a:lnB>
                  </a:tcPr>
                </a:tc>
                <a:tc>
                  <a:txBody>
                    <a:bodyPr/>
                    <a:lstStyle/>
                    <a:p>
                      <a:pPr algn="ctr" fontAlgn="b"/>
                      <a:r>
                        <a:rPr lang="en-US" sz="1600" b="0" i="0" u="none" strike="noStrike" noProof="0" smtClean="0">
                          <a:solidFill>
                            <a:srgbClr val="000000"/>
                          </a:solidFill>
                          <a:latin typeface="Arial" pitchFamily="34" charset="0"/>
                          <a:cs typeface="Arial" pitchFamily="34" charset="0"/>
                        </a:rPr>
                        <a:t>High </a:t>
                      </a:r>
                      <a:endParaRPr lang="en-US" sz="1600" b="0" i="0" u="none" strike="noStrike" noProof="0">
                        <a:solidFill>
                          <a:srgbClr val="000000"/>
                        </a:solidFill>
                        <a:latin typeface="Arial" pitchFamily="34" charset="0"/>
                        <a:cs typeface="Arial" pitchFamily="34" charset="0"/>
                      </a:endParaRPr>
                    </a:p>
                  </a:txBody>
                  <a:tcPr marL="9525" marR="9525" marT="9525" marB="0">
                    <a:lnL>
                      <a:noFill/>
                    </a:lnL>
                    <a:lnR>
                      <a:noFill/>
                    </a:lnR>
                    <a:lnT>
                      <a:noFill/>
                    </a:lnT>
                    <a:lnB w="12700" cap="flat" cmpd="sng" algn="ctr">
                      <a:solidFill>
                        <a:schemeClr val="tx1"/>
                      </a:solidFill>
                      <a:prstDash val="solid"/>
                      <a:round/>
                      <a:headEnd type="none" w="med" len="med"/>
                      <a:tailEnd type="none" w="med" len="med"/>
                    </a:lnB>
                  </a:tcPr>
                </a:tc>
                <a:tc>
                  <a:txBody>
                    <a:bodyPr/>
                    <a:lstStyle/>
                    <a:p>
                      <a:pPr algn="ctr" fontAlgn="b"/>
                      <a:r>
                        <a:rPr lang="en-US" sz="1600" b="0" i="0" u="none" strike="noStrike" noProof="0" smtClean="0">
                          <a:solidFill>
                            <a:srgbClr val="000000"/>
                          </a:solidFill>
                          <a:latin typeface="Arial" pitchFamily="34" charset="0"/>
                          <a:cs typeface="Arial" pitchFamily="34" charset="0"/>
                        </a:rPr>
                        <a:t> Low </a:t>
                      </a:r>
                      <a:endParaRPr lang="en-US" sz="1600" b="0" i="0" u="none" strike="noStrike" noProof="0">
                        <a:solidFill>
                          <a:srgbClr val="000000"/>
                        </a:solidFill>
                        <a:latin typeface="Arial" pitchFamily="34" charset="0"/>
                        <a:cs typeface="Arial" pitchFamily="34" charset="0"/>
                      </a:endParaRPr>
                    </a:p>
                  </a:txBody>
                  <a:tcPr marL="9525" marR="9525" marT="9525" marB="0">
                    <a:lnL>
                      <a:noFill/>
                    </a:lnL>
                    <a:lnR>
                      <a:noFill/>
                    </a:lnR>
                    <a:lnT>
                      <a:noFill/>
                    </a:lnT>
                    <a:lnB w="12700" cap="flat" cmpd="sng" algn="ctr">
                      <a:solidFill>
                        <a:schemeClr val="tx1"/>
                      </a:solidFill>
                      <a:prstDash val="solid"/>
                      <a:round/>
                      <a:headEnd type="none" w="med" len="med"/>
                      <a:tailEnd type="none" w="med" len="med"/>
                    </a:lnB>
                  </a:tcPr>
                </a:tc>
                <a:tc>
                  <a:txBody>
                    <a:bodyPr/>
                    <a:lstStyle/>
                    <a:p>
                      <a:pPr algn="ctr" fontAlgn="b"/>
                      <a:r>
                        <a:rPr lang="en-US" sz="1600" b="0" i="0" u="none" strike="noStrike" noProof="0" smtClean="0">
                          <a:solidFill>
                            <a:srgbClr val="000000"/>
                          </a:solidFill>
                          <a:latin typeface="Arial" pitchFamily="34" charset="0"/>
                          <a:cs typeface="Arial" pitchFamily="34" charset="0"/>
                        </a:rPr>
                        <a:t> Low </a:t>
                      </a:r>
                      <a:endParaRPr lang="en-US" sz="1600" b="0" i="0" u="none" strike="noStrike" noProof="0">
                        <a:solidFill>
                          <a:srgbClr val="000000"/>
                        </a:solidFill>
                        <a:latin typeface="Arial" pitchFamily="34" charset="0"/>
                        <a:cs typeface="Arial" pitchFamily="34" charset="0"/>
                      </a:endParaRPr>
                    </a:p>
                  </a:txBody>
                  <a:tcPr marL="9525" marR="9525" marT="9525" marB="0">
                    <a:lnL>
                      <a:noFill/>
                    </a:lnL>
                    <a:lnR>
                      <a:noFill/>
                    </a:lnR>
                    <a:lnT>
                      <a:noFill/>
                    </a:lnT>
                    <a:lnB w="12700" cap="flat" cmpd="sng" algn="ctr">
                      <a:solidFill>
                        <a:schemeClr val="tx1"/>
                      </a:solidFill>
                      <a:prstDash val="solid"/>
                      <a:round/>
                      <a:headEnd type="none" w="med" len="med"/>
                      <a:tailEnd type="none" w="med" len="med"/>
                    </a:lnB>
                  </a:tcPr>
                </a:tc>
                <a:tc>
                  <a:txBody>
                    <a:bodyPr/>
                    <a:lstStyle/>
                    <a:p>
                      <a:pPr algn="ctr" fontAlgn="b"/>
                      <a:r>
                        <a:rPr lang="en-US" sz="1600" b="0" i="0" u="none" strike="noStrike" noProof="0" dirty="0" smtClean="0">
                          <a:solidFill>
                            <a:srgbClr val="000000"/>
                          </a:solidFill>
                          <a:latin typeface="Arial" pitchFamily="34" charset="0"/>
                          <a:cs typeface="Arial" pitchFamily="34" charset="0"/>
                        </a:rPr>
                        <a:t> Low</a:t>
                      </a:r>
                      <a:endParaRPr lang="en-US" sz="1600" b="0" i="0" u="none" strike="noStrike" noProof="0" dirty="0">
                        <a:solidFill>
                          <a:srgbClr val="000000"/>
                        </a:solidFill>
                        <a:latin typeface="Arial" pitchFamily="34" charset="0"/>
                        <a:cs typeface="Arial" pitchFamily="34" charset="0"/>
                      </a:endParaRPr>
                    </a:p>
                  </a:txBody>
                  <a:tcPr marL="9525" marR="9525" marT="9525" marB="0">
                    <a:lnL>
                      <a:noFill/>
                    </a:lnL>
                    <a:lnR>
                      <a:noFill/>
                    </a:lnR>
                    <a:lnT>
                      <a:noFill/>
                    </a:lnT>
                    <a:lnB w="12700" cap="flat" cmpd="sng" algn="ctr">
                      <a:solidFill>
                        <a:schemeClr val="tx1"/>
                      </a:solidFill>
                      <a:prstDash val="solid"/>
                      <a:round/>
                      <a:headEnd type="none" w="med" len="med"/>
                      <a:tailEnd type="none" w="med" len="med"/>
                    </a:lnB>
                  </a:tcPr>
                </a:tc>
              </a:tr>
            </a:tbl>
          </a:graphicData>
        </a:graphic>
      </p:graphicFrame>
    </p:spTree>
  </p:cSld>
  <p:clrMapOvr>
    <a:masterClrMapping/>
  </p:clrMapOvr>
  <p:transition>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el 1"/>
          <p:cNvSpPr>
            <a:spLocks noGrp="1"/>
          </p:cNvSpPr>
          <p:nvPr>
            <p:ph type="title"/>
          </p:nvPr>
        </p:nvSpPr>
        <p:spPr/>
        <p:txBody>
          <a:bodyPr/>
          <a:lstStyle/>
          <a:p>
            <a:r>
              <a:rPr lang="en-US" dirty="0" smtClean="0"/>
              <a:t>Knowledge-Driven Event </a:t>
            </a:r>
            <a:r>
              <a:rPr lang="en-US" dirty="0" err="1" smtClean="0"/>
              <a:t>Extr</a:t>
            </a:r>
            <a:r>
              <a:rPr lang="en-US" dirty="0" smtClean="0"/>
              <a:t>. (1)</a:t>
            </a:r>
            <a:endParaRPr lang="en-US" dirty="0" smtClean="0"/>
          </a:p>
        </p:txBody>
      </p:sp>
      <p:sp>
        <p:nvSpPr>
          <p:cNvPr id="6147" name="Tijdelijke aanduiding voor inhoud 2"/>
          <p:cNvSpPr>
            <a:spLocks noGrp="1"/>
          </p:cNvSpPr>
          <p:nvPr>
            <p:ph idx="1"/>
          </p:nvPr>
        </p:nvSpPr>
        <p:spPr/>
        <p:txBody>
          <a:bodyPr/>
          <a:lstStyle/>
          <a:p>
            <a:r>
              <a:rPr lang="en-US" sz="2400" dirty="0" smtClean="0"/>
              <a:t>Facts:</a:t>
            </a:r>
          </a:p>
          <a:p>
            <a:pPr lvl="1"/>
            <a:r>
              <a:rPr lang="en-US" sz="2000" dirty="0" smtClean="0"/>
              <a:t>Often based on manually created / discovered patterns that express rules representing expert knowledge</a:t>
            </a:r>
          </a:p>
          <a:p>
            <a:pPr lvl="1"/>
            <a:r>
              <a:rPr lang="en-US" sz="2000" dirty="0" smtClean="0"/>
              <a:t>Based on linguistic, lexicographic, and human knowledge</a:t>
            </a:r>
          </a:p>
          <a:p>
            <a:pPr lvl="1"/>
            <a:r>
              <a:rPr lang="en-US" sz="2000" dirty="0" err="1" smtClean="0"/>
              <a:t>Lexico</a:t>
            </a:r>
            <a:r>
              <a:rPr lang="en-US" sz="2000" dirty="0" smtClean="0"/>
              <a:t>-syntactic (frequent) vs. </a:t>
            </a:r>
            <a:r>
              <a:rPr lang="en-US" sz="2000" dirty="0" err="1" smtClean="0"/>
              <a:t>lexico</a:t>
            </a:r>
            <a:r>
              <a:rPr lang="en-US" sz="2000" dirty="0" smtClean="0"/>
              <a:t>-semantic patterns (less frequent)</a:t>
            </a:r>
          </a:p>
        </p:txBody>
      </p:sp>
      <p:sp>
        <p:nvSpPr>
          <p:cNvPr id="6148" name="Tijdelijke aanduiding voor voettekst 3"/>
          <p:cNvSpPr>
            <a:spLocks noGrp="1"/>
          </p:cNvSpPr>
          <p:nvPr>
            <p:ph type="ftr" sz="quarter" idx="10"/>
          </p:nvPr>
        </p:nvSpPr>
        <p:spPr>
          <a:noFill/>
        </p:spPr>
        <p:txBody>
          <a:bodyPr/>
          <a:lstStyle/>
          <a:p>
            <a:r>
              <a:rPr lang="en-US" smtClean="0">
                <a:ea typeface="ＭＳ Ｐゴシック" pitchFamily="34" charset="-128"/>
              </a:rPr>
              <a:t>Workhop on Detection, Representation, and Exploitation of Events in the Semantic Web (DeRiVE'11)</a:t>
            </a:r>
            <a:endParaRPr lang="en-US">
              <a:ea typeface="ＭＳ Ｐゴシック" pitchFamily="34" charset="-128"/>
            </a:endParaRPr>
          </a:p>
        </p:txBody>
      </p:sp>
    </p:spTree>
  </p:cSld>
  <p:clrMapOvr>
    <a:masterClrMapping/>
  </p:clrMapOvr>
  <p:transition>
    <p:fad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el 1"/>
          <p:cNvSpPr>
            <a:spLocks noGrp="1"/>
          </p:cNvSpPr>
          <p:nvPr>
            <p:ph type="title"/>
          </p:nvPr>
        </p:nvSpPr>
        <p:spPr/>
        <p:txBody>
          <a:bodyPr/>
          <a:lstStyle/>
          <a:p>
            <a:r>
              <a:rPr lang="en-US" dirty="0" smtClean="0"/>
              <a:t>Knowledge-Driven </a:t>
            </a:r>
            <a:r>
              <a:rPr lang="en-US" dirty="0" smtClean="0"/>
              <a:t>Event </a:t>
            </a:r>
            <a:r>
              <a:rPr lang="en-US" dirty="0" err="1" smtClean="0"/>
              <a:t>Extr</a:t>
            </a:r>
            <a:r>
              <a:rPr lang="en-US" dirty="0" smtClean="0"/>
              <a:t>. (2)</a:t>
            </a:r>
            <a:endParaRPr lang="en-US" dirty="0" smtClean="0"/>
          </a:p>
        </p:txBody>
      </p:sp>
      <p:sp>
        <p:nvSpPr>
          <p:cNvPr id="6147" name="Tijdelijke aanduiding voor inhoud 2"/>
          <p:cNvSpPr>
            <a:spLocks noGrp="1"/>
          </p:cNvSpPr>
          <p:nvPr>
            <p:ph idx="1"/>
          </p:nvPr>
        </p:nvSpPr>
        <p:spPr/>
        <p:txBody>
          <a:bodyPr/>
          <a:lstStyle/>
          <a:p>
            <a:r>
              <a:rPr lang="en-US" sz="2400" dirty="0" smtClean="0"/>
              <a:t>Examples:</a:t>
            </a:r>
          </a:p>
          <a:p>
            <a:endParaRPr lang="en-US" sz="2400" dirty="0" smtClean="0"/>
          </a:p>
          <a:p>
            <a:endParaRPr lang="en-US" sz="2400" dirty="0" smtClean="0"/>
          </a:p>
          <a:p>
            <a:endParaRPr lang="en-US" sz="2400" dirty="0" smtClean="0"/>
          </a:p>
          <a:p>
            <a:endParaRPr lang="en-US" sz="2400" dirty="0" smtClean="0"/>
          </a:p>
          <a:p>
            <a:endParaRPr lang="en-US" sz="800" dirty="0" smtClean="0"/>
          </a:p>
        </p:txBody>
      </p:sp>
      <p:sp>
        <p:nvSpPr>
          <p:cNvPr id="6148" name="Tijdelijke aanduiding voor voettekst 3"/>
          <p:cNvSpPr>
            <a:spLocks noGrp="1"/>
          </p:cNvSpPr>
          <p:nvPr>
            <p:ph type="ftr" sz="quarter" idx="10"/>
          </p:nvPr>
        </p:nvSpPr>
        <p:spPr>
          <a:noFill/>
        </p:spPr>
        <p:txBody>
          <a:bodyPr/>
          <a:lstStyle/>
          <a:p>
            <a:r>
              <a:rPr lang="en-US" smtClean="0">
                <a:ea typeface="ＭＳ Ｐゴシック" pitchFamily="34" charset="-128"/>
              </a:rPr>
              <a:t>Workhop on Detection, Representation, and Exploitation of Events in the Semantic Web (DeRiVE'11)</a:t>
            </a:r>
            <a:endParaRPr lang="en-US">
              <a:ea typeface="ＭＳ Ｐゴシック" pitchFamily="34" charset="-128"/>
            </a:endParaRPr>
          </a:p>
        </p:txBody>
      </p:sp>
      <p:graphicFrame>
        <p:nvGraphicFramePr>
          <p:cNvPr id="5" name="Tabel 4"/>
          <p:cNvGraphicFramePr>
            <a:graphicFrameLocks noGrp="1"/>
          </p:cNvGraphicFramePr>
          <p:nvPr/>
        </p:nvGraphicFramePr>
        <p:xfrm>
          <a:off x="1115616" y="2071876"/>
          <a:ext cx="7652689" cy="2758440"/>
        </p:xfrm>
        <a:graphic>
          <a:graphicData uri="http://schemas.openxmlformats.org/drawingml/2006/table">
            <a:tbl>
              <a:tblPr/>
              <a:tblGrid>
                <a:gridCol w="2448272"/>
                <a:gridCol w="1656184"/>
                <a:gridCol w="1440160"/>
                <a:gridCol w="485775"/>
                <a:gridCol w="609473"/>
                <a:gridCol w="520700"/>
                <a:gridCol w="492125"/>
              </a:tblGrid>
              <a:tr h="144016">
                <a:tc>
                  <a:txBody>
                    <a:bodyPr/>
                    <a:lstStyle/>
                    <a:p>
                      <a:pPr algn="l" fontAlgn="b"/>
                      <a:r>
                        <a:rPr lang="en-US" sz="1600" b="0" i="0" u="none" strike="noStrike" noProof="0" smtClean="0">
                          <a:solidFill>
                            <a:srgbClr val="000000"/>
                          </a:solidFill>
                          <a:latin typeface="Arial" pitchFamily="34" charset="0"/>
                          <a:cs typeface="Arial" pitchFamily="34" charset="0"/>
                        </a:rPr>
                        <a:t>Approach</a:t>
                      </a:r>
                      <a:endParaRPr lang="en-US" sz="1600" b="0" i="0" u="none" strike="noStrike" noProof="0">
                        <a:solidFill>
                          <a:srgbClr val="000000"/>
                        </a:solidFill>
                        <a:latin typeface="Arial" pitchFamily="34" charset="0"/>
                        <a:cs typeface="Arial" pitchFamily="34" charset="0"/>
                      </a:endParaRPr>
                    </a:p>
                  </a:txBody>
                  <a:tcPr marL="0" marR="0" marT="0" marB="0">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US" sz="1600" b="0" i="0" u="none" strike="noStrike" noProof="0" smtClean="0">
                          <a:solidFill>
                            <a:srgbClr val="000000"/>
                          </a:solidFill>
                          <a:latin typeface="Arial" pitchFamily="34" charset="0"/>
                          <a:cs typeface="Arial" pitchFamily="34" charset="0"/>
                        </a:rPr>
                        <a:t>Method</a:t>
                      </a:r>
                      <a:endParaRPr lang="en-US" sz="1600" b="0" i="0" u="none" strike="noStrike" noProof="0">
                        <a:solidFill>
                          <a:srgbClr val="000000"/>
                        </a:solidFill>
                        <a:latin typeface="Arial" pitchFamily="34" charset="0"/>
                        <a:cs typeface="Arial" pitchFamily="34" charset="0"/>
                      </a:endParaRPr>
                    </a:p>
                  </a:txBody>
                  <a:tcPr marL="0" marR="0" marT="0" marB="0">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US" sz="1600" b="0" i="0" u="none" strike="noStrike" noProof="0" smtClean="0">
                          <a:solidFill>
                            <a:srgbClr val="000000"/>
                          </a:solidFill>
                          <a:latin typeface="Arial" pitchFamily="34" charset="0"/>
                          <a:cs typeface="Arial" pitchFamily="34" charset="0"/>
                        </a:rPr>
                        <a:t>Events</a:t>
                      </a:r>
                      <a:endParaRPr lang="en-US" sz="1600" b="0" i="0" u="none" strike="noStrike" noProof="0">
                        <a:solidFill>
                          <a:srgbClr val="000000"/>
                        </a:solidFill>
                        <a:latin typeface="Arial" pitchFamily="34" charset="0"/>
                        <a:cs typeface="Arial" pitchFamily="34" charset="0"/>
                      </a:endParaRPr>
                    </a:p>
                  </a:txBody>
                  <a:tcPr marL="0" marR="0" marT="0" marB="0">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600" b="0" i="0" u="none" strike="noStrike" noProof="0" smtClean="0">
                          <a:solidFill>
                            <a:srgbClr val="000000"/>
                          </a:solidFill>
                          <a:latin typeface="Arial" pitchFamily="34" charset="0"/>
                          <a:cs typeface="Arial" pitchFamily="34" charset="0"/>
                        </a:rPr>
                        <a:t>Data</a:t>
                      </a:r>
                      <a:endParaRPr lang="en-US" sz="1600" b="0" i="0" u="none" strike="noStrike" noProof="0">
                        <a:solidFill>
                          <a:srgbClr val="000000"/>
                        </a:solidFill>
                        <a:latin typeface="Arial" pitchFamily="34" charset="0"/>
                        <a:cs typeface="Arial" pitchFamily="34" charset="0"/>
                      </a:endParaRPr>
                    </a:p>
                  </a:txBody>
                  <a:tcPr marL="0" marR="0" marT="0" marB="0">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600" b="0" i="0" u="none" strike="noStrike" noProof="0" smtClean="0">
                          <a:solidFill>
                            <a:srgbClr val="000000"/>
                          </a:solidFill>
                          <a:latin typeface="Arial" pitchFamily="34" charset="0"/>
                          <a:cs typeface="Arial" pitchFamily="34" charset="0"/>
                        </a:rPr>
                        <a:t>Know.</a:t>
                      </a:r>
                      <a:endParaRPr lang="en-US" sz="1600" b="0" i="0" u="none" strike="noStrike" noProof="0">
                        <a:solidFill>
                          <a:srgbClr val="000000"/>
                        </a:solidFill>
                        <a:latin typeface="Arial" pitchFamily="34" charset="0"/>
                        <a:cs typeface="Arial" pitchFamily="34" charset="0"/>
                      </a:endParaRPr>
                    </a:p>
                  </a:txBody>
                  <a:tcPr marL="0" marR="0" marT="0" marB="0">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600" b="0" i="0" u="none" strike="noStrike" noProof="0" smtClean="0">
                          <a:solidFill>
                            <a:srgbClr val="000000"/>
                          </a:solidFill>
                          <a:latin typeface="Arial" pitchFamily="34" charset="0"/>
                          <a:cs typeface="Arial" pitchFamily="34" charset="0"/>
                        </a:rPr>
                        <a:t> Exp.</a:t>
                      </a:r>
                      <a:endParaRPr lang="en-US" sz="1600" b="0" i="0" u="none" strike="noStrike" noProof="0">
                        <a:solidFill>
                          <a:srgbClr val="000000"/>
                        </a:solidFill>
                        <a:latin typeface="Arial" pitchFamily="34" charset="0"/>
                        <a:cs typeface="Arial" pitchFamily="34" charset="0"/>
                      </a:endParaRPr>
                    </a:p>
                  </a:txBody>
                  <a:tcPr marL="0" marR="0" marT="0" marB="0">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600" b="0" i="0" u="none" strike="noStrike" noProof="0" smtClean="0">
                          <a:solidFill>
                            <a:srgbClr val="000000"/>
                          </a:solidFill>
                          <a:latin typeface="Arial" pitchFamily="34" charset="0"/>
                          <a:cs typeface="Arial" pitchFamily="34" charset="0"/>
                        </a:rPr>
                        <a:t> Int.</a:t>
                      </a:r>
                      <a:endParaRPr lang="en-US" sz="1600" b="0" i="0" u="none" strike="noStrike" noProof="0">
                        <a:solidFill>
                          <a:srgbClr val="000000"/>
                        </a:solidFill>
                        <a:latin typeface="Arial" pitchFamily="34" charset="0"/>
                        <a:cs typeface="Arial" pitchFamily="34" charset="0"/>
                      </a:endParaRPr>
                    </a:p>
                  </a:txBody>
                  <a:tcPr marL="0" marR="0" marT="0" marB="0">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88384">
                <a:tc>
                  <a:txBody>
                    <a:bodyPr/>
                    <a:lstStyle/>
                    <a:p>
                      <a:pPr algn="l" fontAlgn="b"/>
                      <a:r>
                        <a:rPr lang="en-US" sz="1600" b="0" i="0" u="none" strike="noStrike" noProof="0" smtClean="0">
                          <a:solidFill>
                            <a:srgbClr val="000000"/>
                          </a:solidFill>
                          <a:latin typeface="Arial" pitchFamily="34" charset="0"/>
                          <a:cs typeface="Arial" pitchFamily="34" charset="0"/>
                        </a:rPr>
                        <a:t>Nishihara et al. (2009)</a:t>
                      </a:r>
                      <a:endParaRPr lang="en-US" sz="1600" b="0" i="0" u="none" strike="noStrike" noProof="0">
                        <a:solidFill>
                          <a:srgbClr val="000000"/>
                        </a:solidFill>
                        <a:latin typeface="Arial" pitchFamily="34" charset="0"/>
                        <a:cs typeface="Arial" pitchFamily="34" charset="0"/>
                      </a:endParaRPr>
                    </a:p>
                  </a:txBody>
                  <a:tcPr marL="9525" marR="9525" marT="9525" marB="0">
                    <a:lnL>
                      <a:noFill/>
                    </a:lnL>
                    <a:lnR>
                      <a:noFill/>
                    </a:lnR>
                    <a:lnT w="12700" cap="flat" cmpd="sng" algn="ctr">
                      <a:solidFill>
                        <a:schemeClr val="tx1"/>
                      </a:solidFill>
                      <a:prstDash val="solid"/>
                      <a:round/>
                      <a:headEnd type="none" w="med" len="med"/>
                      <a:tailEnd type="none" w="med" len="med"/>
                    </a:lnT>
                    <a:lnB>
                      <a:noFill/>
                    </a:lnB>
                  </a:tcPr>
                </a:tc>
                <a:tc>
                  <a:txBody>
                    <a:bodyPr/>
                    <a:lstStyle/>
                    <a:p>
                      <a:pPr algn="l" fontAlgn="b"/>
                      <a:r>
                        <a:rPr lang="en-US" sz="1600" b="0" i="0" u="none" strike="noStrike" noProof="0" smtClean="0">
                          <a:solidFill>
                            <a:srgbClr val="000000"/>
                          </a:solidFill>
                          <a:latin typeface="Arial" pitchFamily="34" charset="0"/>
                          <a:cs typeface="Arial" pitchFamily="34" charset="0"/>
                        </a:rPr>
                        <a:t>Lexico-Syntactic</a:t>
                      </a:r>
                      <a:endParaRPr lang="en-US" sz="1600" b="0" i="0" u="none" strike="noStrike" noProof="0">
                        <a:solidFill>
                          <a:srgbClr val="000000"/>
                        </a:solidFill>
                        <a:latin typeface="Arial" pitchFamily="34" charset="0"/>
                        <a:cs typeface="Arial" pitchFamily="34" charset="0"/>
                      </a:endParaRPr>
                    </a:p>
                  </a:txBody>
                  <a:tcPr marL="9525" marR="9525" marT="9525" marB="0">
                    <a:lnL>
                      <a:noFill/>
                    </a:lnL>
                    <a:lnR>
                      <a:noFill/>
                    </a:lnR>
                    <a:lnT w="12700" cap="flat" cmpd="sng" algn="ctr">
                      <a:solidFill>
                        <a:schemeClr val="tx1"/>
                      </a:solidFill>
                      <a:prstDash val="solid"/>
                      <a:round/>
                      <a:headEnd type="none" w="med" len="med"/>
                      <a:tailEnd type="none" w="med" len="med"/>
                    </a:lnT>
                    <a:lnB>
                      <a:noFill/>
                    </a:lnB>
                  </a:tcPr>
                </a:tc>
                <a:tc>
                  <a:txBody>
                    <a:bodyPr/>
                    <a:lstStyle/>
                    <a:p>
                      <a:pPr algn="l" fontAlgn="b"/>
                      <a:r>
                        <a:rPr lang="en-US" sz="1600" b="0" i="0" u="none" strike="noStrike" noProof="0" smtClean="0">
                          <a:solidFill>
                            <a:srgbClr val="000000"/>
                          </a:solidFill>
                          <a:latin typeface="Arial" pitchFamily="34" charset="0"/>
                          <a:cs typeface="Arial" pitchFamily="34" charset="0"/>
                        </a:rPr>
                        <a:t>Personal experiences</a:t>
                      </a:r>
                      <a:endParaRPr lang="en-US" sz="1600" b="0" i="0" u="none" strike="noStrike" noProof="0">
                        <a:solidFill>
                          <a:srgbClr val="000000"/>
                        </a:solidFill>
                        <a:latin typeface="Arial" pitchFamily="34" charset="0"/>
                        <a:cs typeface="Arial" pitchFamily="34" charset="0"/>
                      </a:endParaRPr>
                    </a:p>
                  </a:txBody>
                  <a:tcPr marL="9525" marR="9525" marT="9525" marB="0">
                    <a:lnL>
                      <a:noFill/>
                    </a:lnL>
                    <a:lnR>
                      <a:noFill/>
                    </a:lnR>
                    <a:lnT w="12700" cap="flat" cmpd="sng" algn="ctr">
                      <a:solidFill>
                        <a:schemeClr val="tx1"/>
                      </a:solidFill>
                      <a:prstDash val="solid"/>
                      <a:round/>
                      <a:headEnd type="none" w="med" len="med"/>
                      <a:tailEnd type="none" w="med" len="med"/>
                    </a:lnT>
                    <a:lnB>
                      <a:noFill/>
                    </a:lnB>
                  </a:tcPr>
                </a:tc>
                <a:tc>
                  <a:txBody>
                    <a:bodyPr/>
                    <a:lstStyle/>
                    <a:p>
                      <a:pPr algn="ctr" fontAlgn="b"/>
                      <a:r>
                        <a:rPr lang="en-US" sz="1600" b="0" i="0" u="none" strike="noStrike" noProof="0" smtClean="0">
                          <a:solidFill>
                            <a:srgbClr val="000000"/>
                          </a:solidFill>
                          <a:latin typeface="Arial" pitchFamily="34" charset="0"/>
                          <a:cs typeface="Arial" pitchFamily="34" charset="0"/>
                        </a:rPr>
                        <a:t>Low</a:t>
                      </a:r>
                      <a:endParaRPr lang="en-US" sz="1600" b="0" i="0" u="none" strike="noStrike" noProof="0">
                        <a:solidFill>
                          <a:srgbClr val="000000"/>
                        </a:solidFill>
                        <a:latin typeface="Arial" pitchFamily="34" charset="0"/>
                        <a:cs typeface="Arial" pitchFamily="34" charset="0"/>
                      </a:endParaRPr>
                    </a:p>
                  </a:txBody>
                  <a:tcPr marL="9525" marR="9525" marT="9525" marB="0">
                    <a:lnL>
                      <a:noFill/>
                    </a:lnL>
                    <a:lnR>
                      <a:noFill/>
                    </a:lnR>
                    <a:lnT w="12700" cap="flat" cmpd="sng" algn="ctr">
                      <a:solidFill>
                        <a:schemeClr val="tx1"/>
                      </a:solidFill>
                      <a:prstDash val="solid"/>
                      <a:round/>
                      <a:headEnd type="none" w="med" len="med"/>
                      <a:tailEnd type="none" w="med" len="med"/>
                    </a:lnT>
                    <a:lnB>
                      <a:noFill/>
                    </a:lnB>
                  </a:tcPr>
                </a:tc>
                <a:tc>
                  <a:txBody>
                    <a:bodyPr/>
                    <a:lstStyle/>
                    <a:p>
                      <a:pPr algn="ctr" fontAlgn="b"/>
                      <a:r>
                        <a:rPr lang="en-US" sz="1600" b="0" i="0" u="none" strike="noStrike" noProof="0" smtClean="0">
                          <a:solidFill>
                            <a:srgbClr val="000000"/>
                          </a:solidFill>
                          <a:latin typeface="Arial" pitchFamily="34" charset="0"/>
                          <a:cs typeface="Arial" pitchFamily="34" charset="0"/>
                        </a:rPr>
                        <a:t>Med</a:t>
                      </a:r>
                      <a:endParaRPr lang="en-US" sz="1600" b="0" i="0" u="none" strike="noStrike" noProof="0">
                        <a:solidFill>
                          <a:srgbClr val="000000"/>
                        </a:solidFill>
                        <a:latin typeface="Arial" pitchFamily="34" charset="0"/>
                        <a:cs typeface="Arial" pitchFamily="34" charset="0"/>
                      </a:endParaRPr>
                    </a:p>
                  </a:txBody>
                  <a:tcPr marL="9525" marR="9525" marT="9525" marB="0">
                    <a:lnL>
                      <a:noFill/>
                    </a:lnL>
                    <a:lnR>
                      <a:noFill/>
                    </a:lnR>
                    <a:lnT w="12700" cap="flat" cmpd="sng" algn="ctr">
                      <a:solidFill>
                        <a:schemeClr val="tx1"/>
                      </a:solidFill>
                      <a:prstDash val="solid"/>
                      <a:round/>
                      <a:headEnd type="none" w="med" len="med"/>
                      <a:tailEnd type="none" w="med" len="med"/>
                    </a:lnT>
                    <a:lnB>
                      <a:noFill/>
                    </a:lnB>
                  </a:tcPr>
                </a:tc>
                <a:tc>
                  <a:txBody>
                    <a:bodyPr/>
                    <a:lstStyle/>
                    <a:p>
                      <a:pPr algn="ctr" fontAlgn="b"/>
                      <a:r>
                        <a:rPr lang="en-US" sz="1600" b="0" i="0" u="none" strike="noStrike" noProof="0" smtClean="0">
                          <a:solidFill>
                            <a:srgbClr val="000000"/>
                          </a:solidFill>
                          <a:latin typeface="Arial" pitchFamily="34" charset="0"/>
                          <a:cs typeface="Arial" pitchFamily="34" charset="0"/>
                        </a:rPr>
                        <a:t>High</a:t>
                      </a:r>
                      <a:endParaRPr lang="en-US" sz="1600" b="0" i="0" u="none" strike="noStrike" noProof="0">
                        <a:solidFill>
                          <a:srgbClr val="000000"/>
                        </a:solidFill>
                        <a:latin typeface="Arial" pitchFamily="34" charset="0"/>
                        <a:cs typeface="Arial" pitchFamily="34" charset="0"/>
                      </a:endParaRPr>
                    </a:p>
                  </a:txBody>
                  <a:tcPr marL="9525" marR="9525" marT="9525" marB="0">
                    <a:lnL>
                      <a:noFill/>
                    </a:lnL>
                    <a:lnR>
                      <a:noFill/>
                    </a:lnR>
                    <a:lnT w="12700" cap="flat" cmpd="sng" algn="ctr">
                      <a:solidFill>
                        <a:schemeClr val="tx1"/>
                      </a:solidFill>
                      <a:prstDash val="solid"/>
                      <a:round/>
                      <a:headEnd type="none" w="med" len="med"/>
                      <a:tailEnd type="none" w="med" len="med"/>
                    </a:lnT>
                    <a:lnB>
                      <a:noFill/>
                    </a:lnB>
                  </a:tcPr>
                </a:tc>
                <a:tc>
                  <a:txBody>
                    <a:bodyPr/>
                    <a:lstStyle/>
                    <a:p>
                      <a:pPr algn="ctr" fontAlgn="b"/>
                      <a:r>
                        <a:rPr lang="en-US" sz="1600" b="0" i="0" u="none" strike="noStrike" noProof="0" smtClean="0">
                          <a:solidFill>
                            <a:srgbClr val="000000"/>
                          </a:solidFill>
                          <a:latin typeface="Arial" pitchFamily="34" charset="0"/>
                          <a:cs typeface="Arial" pitchFamily="34" charset="0"/>
                        </a:rPr>
                        <a:t>Med</a:t>
                      </a:r>
                      <a:endParaRPr lang="en-US" sz="1600" b="0" i="0" u="none" strike="noStrike" noProof="0">
                        <a:solidFill>
                          <a:srgbClr val="000000"/>
                        </a:solidFill>
                        <a:latin typeface="Arial" pitchFamily="34" charset="0"/>
                        <a:cs typeface="Arial" pitchFamily="34" charset="0"/>
                      </a:endParaRPr>
                    </a:p>
                  </a:txBody>
                  <a:tcPr marL="9525" marR="9525" marT="9525" marB="0">
                    <a:lnL>
                      <a:noFill/>
                    </a:lnL>
                    <a:lnR>
                      <a:noFill/>
                    </a:lnR>
                    <a:lnT w="12700" cap="flat" cmpd="sng" algn="ctr">
                      <a:solidFill>
                        <a:schemeClr val="tx1"/>
                      </a:solidFill>
                      <a:prstDash val="solid"/>
                      <a:round/>
                      <a:headEnd type="none" w="med" len="med"/>
                      <a:tailEnd type="none" w="med" len="med"/>
                    </a:lnT>
                    <a:lnB>
                      <a:noFill/>
                    </a:lnB>
                  </a:tcPr>
                </a:tc>
              </a:tr>
              <a:tr h="190500">
                <a:tc>
                  <a:txBody>
                    <a:bodyPr/>
                    <a:lstStyle/>
                    <a:p>
                      <a:pPr algn="l" fontAlgn="b"/>
                      <a:r>
                        <a:rPr lang="en-US" sz="1600" b="0" i="0" u="none" strike="noStrike" noProof="0" smtClean="0">
                          <a:solidFill>
                            <a:srgbClr val="000000"/>
                          </a:solidFill>
                          <a:latin typeface="Arial" pitchFamily="34" charset="0"/>
                          <a:cs typeface="Arial" pitchFamily="34" charset="0"/>
                        </a:rPr>
                        <a:t>Aone et al. (2000)</a:t>
                      </a:r>
                      <a:endParaRPr lang="en-US" sz="1600" b="0" i="0" u="none" strike="noStrike" noProof="0">
                        <a:solidFill>
                          <a:srgbClr val="000000"/>
                        </a:solidFill>
                        <a:latin typeface="Arial" pitchFamily="34" charset="0"/>
                        <a:cs typeface="Arial" pitchFamily="34" charset="0"/>
                      </a:endParaRPr>
                    </a:p>
                  </a:txBody>
                  <a:tcPr marL="9525" marR="9525" marT="9525" marB="0">
                    <a:lnL>
                      <a:noFill/>
                    </a:lnL>
                    <a:lnR>
                      <a:noFill/>
                    </a:lnR>
                    <a:lnT>
                      <a:noFill/>
                    </a:lnT>
                    <a:lnB>
                      <a:noFill/>
                    </a:lnB>
                  </a:tcPr>
                </a:tc>
                <a:tc>
                  <a:txBody>
                    <a:bodyPr/>
                    <a:lstStyle/>
                    <a:p>
                      <a:pPr algn="l" fontAlgn="b"/>
                      <a:r>
                        <a:rPr lang="en-US" sz="1600" b="0" i="0" u="none" strike="noStrike" noProof="0" smtClean="0">
                          <a:solidFill>
                            <a:srgbClr val="000000"/>
                          </a:solidFill>
                          <a:latin typeface="Arial" pitchFamily="34" charset="0"/>
                          <a:cs typeface="Arial" pitchFamily="34" charset="0"/>
                        </a:rPr>
                        <a:t>Lexico-Syntactic</a:t>
                      </a:r>
                      <a:endParaRPr lang="en-US" sz="1600" b="0" i="0" u="none" strike="noStrike" noProof="0">
                        <a:solidFill>
                          <a:srgbClr val="000000"/>
                        </a:solidFill>
                        <a:latin typeface="Arial" pitchFamily="34" charset="0"/>
                        <a:cs typeface="Arial" pitchFamily="34" charset="0"/>
                      </a:endParaRPr>
                    </a:p>
                  </a:txBody>
                  <a:tcPr marL="9525" marR="9525" marT="9525" marB="0">
                    <a:lnL>
                      <a:noFill/>
                    </a:lnL>
                    <a:lnR>
                      <a:noFill/>
                    </a:lnR>
                    <a:lnT>
                      <a:noFill/>
                    </a:lnT>
                    <a:lnB>
                      <a:noFill/>
                    </a:lnB>
                  </a:tcPr>
                </a:tc>
                <a:tc>
                  <a:txBody>
                    <a:bodyPr/>
                    <a:lstStyle/>
                    <a:p>
                      <a:pPr algn="l" fontAlgn="b"/>
                      <a:r>
                        <a:rPr lang="en-US" sz="1600" b="0" i="0" u="none" strike="noStrike" noProof="0" smtClean="0">
                          <a:solidFill>
                            <a:srgbClr val="000000"/>
                          </a:solidFill>
                          <a:latin typeface="Arial" pitchFamily="34" charset="0"/>
                          <a:cs typeface="Arial" pitchFamily="34" charset="0"/>
                        </a:rPr>
                        <a:t>General</a:t>
                      </a:r>
                      <a:endParaRPr lang="en-US" sz="1600" b="0" i="0" u="none" strike="noStrike" noProof="0">
                        <a:solidFill>
                          <a:srgbClr val="000000"/>
                        </a:solidFill>
                        <a:latin typeface="Arial" pitchFamily="34" charset="0"/>
                        <a:cs typeface="Arial" pitchFamily="34" charset="0"/>
                      </a:endParaRPr>
                    </a:p>
                  </a:txBody>
                  <a:tcPr marL="9525" marR="9525" marT="9525" marB="0">
                    <a:lnL>
                      <a:noFill/>
                    </a:lnL>
                    <a:lnR>
                      <a:noFill/>
                    </a:lnR>
                    <a:lnT>
                      <a:noFill/>
                    </a:lnT>
                    <a:lnB>
                      <a:noFill/>
                    </a:lnB>
                  </a:tcPr>
                </a:tc>
                <a:tc>
                  <a:txBody>
                    <a:bodyPr/>
                    <a:lstStyle/>
                    <a:p>
                      <a:pPr algn="ctr" fontAlgn="b"/>
                      <a:r>
                        <a:rPr lang="en-US" sz="1600" b="0" i="0" u="none" strike="noStrike" noProof="0" smtClean="0">
                          <a:solidFill>
                            <a:srgbClr val="000000"/>
                          </a:solidFill>
                          <a:latin typeface="Arial" pitchFamily="34" charset="0"/>
                          <a:cs typeface="Arial" pitchFamily="34" charset="0"/>
                        </a:rPr>
                        <a:t>Low</a:t>
                      </a:r>
                      <a:endParaRPr lang="en-US" sz="1600" b="0" i="0" u="none" strike="noStrike" noProof="0">
                        <a:solidFill>
                          <a:srgbClr val="000000"/>
                        </a:solidFill>
                        <a:latin typeface="Arial" pitchFamily="34" charset="0"/>
                        <a:cs typeface="Arial" pitchFamily="34" charset="0"/>
                      </a:endParaRPr>
                    </a:p>
                  </a:txBody>
                  <a:tcPr marL="9525" marR="9525" marT="9525" marB="0">
                    <a:lnL>
                      <a:noFill/>
                    </a:lnL>
                    <a:lnR>
                      <a:noFill/>
                    </a:lnR>
                    <a:lnT>
                      <a:noFill/>
                    </a:lnT>
                    <a:lnB>
                      <a:noFill/>
                    </a:lnB>
                  </a:tcPr>
                </a:tc>
                <a:tc>
                  <a:txBody>
                    <a:bodyPr/>
                    <a:lstStyle/>
                    <a:p>
                      <a:pPr algn="ctr" fontAlgn="b"/>
                      <a:r>
                        <a:rPr lang="en-US" sz="1600" b="0" i="0" u="none" strike="noStrike" noProof="0" smtClean="0">
                          <a:solidFill>
                            <a:srgbClr val="000000"/>
                          </a:solidFill>
                          <a:latin typeface="Arial" pitchFamily="34" charset="0"/>
                          <a:cs typeface="Arial" pitchFamily="34" charset="0"/>
                        </a:rPr>
                        <a:t>High</a:t>
                      </a:r>
                      <a:endParaRPr lang="en-US" sz="1600" b="0" i="0" u="none" strike="noStrike" noProof="0">
                        <a:solidFill>
                          <a:srgbClr val="000000"/>
                        </a:solidFill>
                        <a:latin typeface="Arial" pitchFamily="34" charset="0"/>
                        <a:cs typeface="Arial" pitchFamily="34" charset="0"/>
                      </a:endParaRPr>
                    </a:p>
                  </a:txBody>
                  <a:tcPr marL="9525" marR="9525" marT="9525" marB="0">
                    <a:lnL>
                      <a:noFill/>
                    </a:lnL>
                    <a:lnR>
                      <a:noFill/>
                    </a:lnR>
                    <a:lnT>
                      <a:noFill/>
                    </a:lnT>
                    <a:lnB>
                      <a:noFill/>
                    </a:lnB>
                  </a:tcPr>
                </a:tc>
                <a:tc>
                  <a:txBody>
                    <a:bodyPr/>
                    <a:lstStyle/>
                    <a:p>
                      <a:pPr algn="ctr" fontAlgn="b"/>
                      <a:r>
                        <a:rPr lang="en-US" sz="1600" b="0" i="0" u="none" strike="noStrike" noProof="0" smtClean="0">
                          <a:solidFill>
                            <a:srgbClr val="000000"/>
                          </a:solidFill>
                          <a:latin typeface="Arial" pitchFamily="34" charset="0"/>
                          <a:cs typeface="Arial" pitchFamily="34" charset="0"/>
                        </a:rPr>
                        <a:t>High</a:t>
                      </a:r>
                      <a:endParaRPr lang="en-US" sz="1600" b="0" i="0" u="none" strike="noStrike" noProof="0">
                        <a:solidFill>
                          <a:srgbClr val="000000"/>
                        </a:solidFill>
                        <a:latin typeface="Arial" pitchFamily="34" charset="0"/>
                        <a:cs typeface="Arial" pitchFamily="34" charset="0"/>
                      </a:endParaRPr>
                    </a:p>
                  </a:txBody>
                  <a:tcPr marL="9525" marR="9525" marT="9525" marB="0">
                    <a:lnL>
                      <a:noFill/>
                    </a:lnL>
                    <a:lnR>
                      <a:noFill/>
                    </a:lnR>
                    <a:lnT>
                      <a:noFill/>
                    </a:lnT>
                    <a:lnB>
                      <a:noFill/>
                    </a:lnB>
                  </a:tcPr>
                </a:tc>
                <a:tc>
                  <a:txBody>
                    <a:bodyPr/>
                    <a:lstStyle/>
                    <a:p>
                      <a:pPr algn="ctr" fontAlgn="b"/>
                      <a:r>
                        <a:rPr lang="en-US" sz="1600" b="0" i="0" u="none" strike="noStrike" noProof="0" smtClean="0">
                          <a:solidFill>
                            <a:srgbClr val="000000"/>
                          </a:solidFill>
                          <a:latin typeface="Arial" pitchFamily="34" charset="0"/>
                          <a:cs typeface="Arial" pitchFamily="34" charset="0"/>
                        </a:rPr>
                        <a:t>Med</a:t>
                      </a:r>
                      <a:endParaRPr lang="en-US" sz="1600" b="0" i="0" u="none" strike="noStrike" noProof="0">
                        <a:solidFill>
                          <a:srgbClr val="000000"/>
                        </a:solidFill>
                        <a:latin typeface="Arial" pitchFamily="34" charset="0"/>
                        <a:cs typeface="Arial" pitchFamily="34" charset="0"/>
                      </a:endParaRPr>
                    </a:p>
                  </a:txBody>
                  <a:tcPr marL="9525" marR="9525" marT="9525" marB="0">
                    <a:lnL>
                      <a:noFill/>
                    </a:lnL>
                    <a:lnR>
                      <a:noFill/>
                    </a:lnR>
                    <a:lnT>
                      <a:noFill/>
                    </a:lnT>
                    <a:lnB>
                      <a:noFill/>
                    </a:lnB>
                  </a:tcPr>
                </a:tc>
              </a:tr>
              <a:tr h="190500">
                <a:tc>
                  <a:txBody>
                    <a:bodyPr/>
                    <a:lstStyle/>
                    <a:p>
                      <a:pPr algn="l" fontAlgn="b"/>
                      <a:r>
                        <a:rPr lang="en-US" sz="1600" b="0" i="0" u="none" strike="noStrike" noProof="0" smtClean="0">
                          <a:solidFill>
                            <a:srgbClr val="000000"/>
                          </a:solidFill>
                          <a:latin typeface="Arial" pitchFamily="34" charset="0"/>
                          <a:cs typeface="Arial" pitchFamily="34" charset="0"/>
                        </a:rPr>
                        <a:t>Yakushiji et al. (2001)</a:t>
                      </a:r>
                      <a:endParaRPr lang="en-US" sz="1600" b="0" i="0" u="none" strike="noStrike" noProof="0">
                        <a:solidFill>
                          <a:srgbClr val="000000"/>
                        </a:solidFill>
                        <a:latin typeface="Arial" pitchFamily="34" charset="0"/>
                        <a:cs typeface="Arial" pitchFamily="34" charset="0"/>
                      </a:endParaRPr>
                    </a:p>
                  </a:txBody>
                  <a:tcPr marL="9525" marR="9525" marT="9525" marB="0">
                    <a:lnL>
                      <a:noFill/>
                    </a:lnL>
                    <a:lnR>
                      <a:noFill/>
                    </a:lnR>
                    <a:lnT>
                      <a:noFill/>
                    </a:lnT>
                    <a:lnB>
                      <a:noFill/>
                    </a:lnB>
                  </a:tcPr>
                </a:tc>
                <a:tc>
                  <a:txBody>
                    <a:bodyPr/>
                    <a:lstStyle/>
                    <a:p>
                      <a:pPr algn="l" fontAlgn="b"/>
                      <a:r>
                        <a:rPr lang="en-US" sz="1600" b="0" i="0" u="none" strike="noStrike" noProof="0" smtClean="0">
                          <a:solidFill>
                            <a:srgbClr val="000000"/>
                          </a:solidFill>
                          <a:latin typeface="Arial" pitchFamily="34" charset="0"/>
                          <a:cs typeface="Arial" pitchFamily="34" charset="0"/>
                        </a:rPr>
                        <a:t>Lexico-Syntactic</a:t>
                      </a:r>
                      <a:endParaRPr lang="en-US" sz="1600" b="0" i="0" u="none" strike="noStrike" noProof="0">
                        <a:solidFill>
                          <a:srgbClr val="000000"/>
                        </a:solidFill>
                        <a:latin typeface="Arial" pitchFamily="34" charset="0"/>
                        <a:cs typeface="Arial" pitchFamily="34" charset="0"/>
                      </a:endParaRPr>
                    </a:p>
                  </a:txBody>
                  <a:tcPr marL="9525" marR="9525" marT="9525" marB="0">
                    <a:lnL>
                      <a:noFill/>
                    </a:lnL>
                    <a:lnR>
                      <a:noFill/>
                    </a:lnR>
                    <a:lnT>
                      <a:noFill/>
                    </a:lnT>
                    <a:lnB>
                      <a:noFill/>
                    </a:lnB>
                  </a:tcPr>
                </a:tc>
                <a:tc>
                  <a:txBody>
                    <a:bodyPr/>
                    <a:lstStyle/>
                    <a:p>
                      <a:pPr algn="l" fontAlgn="b"/>
                      <a:r>
                        <a:rPr lang="en-US" sz="1600" b="0" i="0" u="none" strike="noStrike" noProof="0" smtClean="0">
                          <a:solidFill>
                            <a:srgbClr val="000000"/>
                          </a:solidFill>
                          <a:latin typeface="Arial" pitchFamily="34" charset="0"/>
                          <a:cs typeface="Arial" pitchFamily="34" charset="0"/>
                        </a:rPr>
                        <a:t>Biomedical</a:t>
                      </a:r>
                      <a:endParaRPr lang="en-US" sz="1600" b="0" i="0" u="none" strike="noStrike" noProof="0">
                        <a:solidFill>
                          <a:srgbClr val="000000"/>
                        </a:solidFill>
                        <a:latin typeface="Arial" pitchFamily="34" charset="0"/>
                        <a:cs typeface="Arial" pitchFamily="34" charset="0"/>
                      </a:endParaRPr>
                    </a:p>
                  </a:txBody>
                  <a:tcPr marL="9525" marR="9525" marT="9525" marB="0">
                    <a:lnL>
                      <a:noFill/>
                    </a:lnL>
                    <a:lnR>
                      <a:noFill/>
                    </a:lnR>
                    <a:lnT>
                      <a:noFill/>
                    </a:lnT>
                    <a:lnB>
                      <a:noFill/>
                    </a:lnB>
                  </a:tcPr>
                </a:tc>
                <a:tc>
                  <a:txBody>
                    <a:bodyPr/>
                    <a:lstStyle/>
                    <a:p>
                      <a:pPr algn="ctr" fontAlgn="b"/>
                      <a:r>
                        <a:rPr lang="en-US" sz="1600" b="0" i="0" u="none" strike="noStrike" noProof="0" smtClean="0">
                          <a:solidFill>
                            <a:srgbClr val="000000"/>
                          </a:solidFill>
                          <a:latin typeface="Arial" pitchFamily="34" charset="0"/>
                          <a:cs typeface="Arial" pitchFamily="34" charset="0"/>
                        </a:rPr>
                        <a:t>Low</a:t>
                      </a:r>
                      <a:endParaRPr lang="en-US" sz="1600" b="0" i="0" u="none" strike="noStrike" noProof="0">
                        <a:solidFill>
                          <a:srgbClr val="000000"/>
                        </a:solidFill>
                        <a:latin typeface="Arial" pitchFamily="34" charset="0"/>
                        <a:cs typeface="Arial" pitchFamily="34" charset="0"/>
                      </a:endParaRPr>
                    </a:p>
                  </a:txBody>
                  <a:tcPr marL="9525" marR="9525" marT="9525" marB="0">
                    <a:lnL>
                      <a:noFill/>
                    </a:lnL>
                    <a:lnR>
                      <a:noFill/>
                    </a:lnR>
                    <a:lnT>
                      <a:noFill/>
                    </a:lnT>
                    <a:lnB>
                      <a:noFill/>
                    </a:lnB>
                  </a:tcPr>
                </a:tc>
                <a:tc>
                  <a:txBody>
                    <a:bodyPr/>
                    <a:lstStyle/>
                    <a:p>
                      <a:pPr algn="ctr" fontAlgn="b"/>
                      <a:r>
                        <a:rPr lang="en-US" sz="1600" b="0" i="0" u="none" strike="noStrike" noProof="0" smtClean="0">
                          <a:solidFill>
                            <a:srgbClr val="000000"/>
                          </a:solidFill>
                          <a:latin typeface="Arial" pitchFamily="34" charset="0"/>
                          <a:cs typeface="Arial" pitchFamily="34" charset="0"/>
                        </a:rPr>
                        <a:t>Med</a:t>
                      </a:r>
                      <a:endParaRPr lang="en-US" sz="1600" b="0" i="0" u="none" strike="noStrike" noProof="0">
                        <a:solidFill>
                          <a:srgbClr val="000000"/>
                        </a:solidFill>
                        <a:latin typeface="Arial" pitchFamily="34" charset="0"/>
                        <a:cs typeface="Arial" pitchFamily="34" charset="0"/>
                      </a:endParaRPr>
                    </a:p>
                  </a:txBody>
                  <a:tcPr marL="9525" marR="9525" marT="9525" marB="0">
                    <a:lnL>
                      <a:noFill/>
                    </a:lnL>
                    <a:lnR>
                      <a:noFill/>
                    </a:lnR>
                    <a:lnT>
                      <a:noFill/>
                    </a:lnT>
                    <a:lnB>
                      <a:noFill/>
                    </a:lnB>
                  </a:tcPr>
                </a:tc>
                <a:tc>
                  <a:txBody>
                    <a:bodyPr/>
                    <a:lstStyle/>
                    <a:p>
                      <a:pPr algn="ctr" fontAlgn="b"/>
                      <a:r>
                        <a:rPr lang="en-US" sz="1600" b="0" i="0" u="none" strike="noStrike" noProof="0" smtClean="0">
                          <a:solidFill>
                            <a:srgbClr val="000000"/>
                          </a:solidFill>
                          <a:latin typeface="Arial" pitchFamily="34" charset="0"/>
                          <a:cs typeface="Arial" pitchFamily="34" charset="0"/>
                        </a:rPr>
                        <a:t>High</a:t>
                      </a:r>
                      <a:endParaRPr lang="en-US" sz="1600" b="0" i="0" u="none" strike="noStrike" noProof="0">
                        <a:solidFill>
                          <a:srgbClr val="000000"/>
                        </a:solidFill>
                        <a:latin typeface="Arial" pitchFamily="34" charset="0"/>
                        <a:cs typeface="Arial" pitchFamily="34" charset="0"/>
                      </a:endParaRPr>
                    </a:p>
                  </a:txBody>
                  <a:tcPr marL="9525" marR="9525" marT="9525" marB="0">
                    <a:lnL>
                      <a:noFill/>
                    </a:lnL>
                    <a:lnR>
                      <a:noFill/>
                    </a:lnR>
                    <a:lnT>
                      <a:noFill/>
                    </a:lnT>
                    <a:lnB>
                      <a:noFill/>
                    </a:lnB>
                  </a:tcPr>
                </a:tc>
                <a:tc>
                  <a:txBody>
                    <a:bodyPr/>
                    <a:lstStyle/>
                    <a:p>
                      <a:pPr algn="ctr" fontAlgn="b"/>
                      <a:r>
                        <a:rPr lang="en-US" sz="1600" b="0" i="0" u="none" strike="noStrike" noProof="0" smtClean="0">
                          <a:solidFill>
                            <a:srgbClr val="000000"/>
                          </a:solidFill>
                          <a:latin typeface="Arial" pitchFamily="34" charset="0"/>
                          <a:cs typeface="Arial" pitchFamily="34" charset="0"/>
                        </a:rPr>
                        <a:t>Med</a:t>
                      </a:r>
                      <a:endParaRPr lang="en-US" sz="1600" b="0" i="0" u="none" strike="noStrike" noProof="0">
                        <a:solidFill>
                          <a:srgbClr val="000000"/>
                        </a:solidFill>
                        <a:latin typeface="Arial" pitchFamily="34" charset="0"/>
                        <a:cs typeface="Arial" pitchFamily="34" charset="0"/>
                      </a:endParaRPr>
                    </a:p>
                  </a:txBody>
                  <a:tcPr marL="9525" marR="9525" marT="9525" marB="0">
                    <a:lnL>
                      <a:noFill/>
                    </a:lnL>
                    <a:lnR>
                      <a:noFill/>
                    </a:lnR>
                    <a:lnT>
                      <a:noFill/>
                    </a:lnT>
                    <a:lnB>
                      <a:noFill/>
                    </a:lnB>
                  </a:tcPr>
                </a:tc>
              </a:tr>
              <a:tr h="190500">
                <a:tc>
                  <a:txBody>
                    <a:bodyPr/>
                    <a:lstStyle/>
                    <a:p>
                      <a:pPr algn="l" fontAlgn="b"/>
                      <a:r>
                        <a:rPr lang="en-US" sz="1600" b="0" i="0" u="none" strike="noStrike" noProof="0" smtClean="0">
                          <a:solidFill>
                            <a:srgbClr val="000000"/>
                          </a:solidFill>
                          <a:latin typeface="Arial" pitchFamily="34" charset="0"/>
                          <a:cs typeface="Arial" pitchFamily="34" charset="0"/>
                        </a:rPr>
                        <a:t>Hung et al. (2010)</a:t>
                      </a:r>
                      <a:endParaRPr lang="en-US" sz="1600" b="0" i="0" u="none" strike="noStrike" noProof="0">
                        <a:solidFill>
                          <a:srgbClr val="000000"/>
                        </a:solidFill>
                        <a:latin typeface="Arial" pitchFamily="34" charset="0"/>
                        <a:cs typeface="Arial" pitchFamily="34" charset="0"/>
                      </a:endParaRPr>
                    </a:p>
                  </a:txBody>
                  <a:tcPr marL="9525" marR="9525" marT="9525" marB="0">
                    <a:lnL>
                      <a:noFill/>
                    </a:lnL>
                    <a:lnR>
                      <a:noFill/>
                    </a:lnR>
                    <a:lnT>
                      <a:noFill/>
                    </a:lnT>
                    <a:lnB>
                      <a:noFill/>
                    </a:lnB>
                  </a:tcPr>
                </a:tc>
                <a:tc>
                  <a:txBody>
                    <a:bodyPr/>
                    <a:lstStyle/>
                    <a:p>
                      <a:pPr algn="l" fontAlgn="b"/>
                      <a:r>
                        <a:rPr lang="en-US" sz="1600" b="0" i="0" u="none" strike="noStrike" noProof="0" smtClean="0">
                          <a:solidFill>
                            <a:srgbClr val="000000"/>
                          </a:solidFill>
                          <a:latin typeface="Arial" pitchFamily="34" charset="0"/>
                          <a:cs typeface="Arial" pitchFamily="34" charset="0"/>
                        </a:rPr>
                        <a:t>Lexico-Syntactic</a:t>
                      </a:r>
                      <a:endParaRPr lang="en-US" sz="1600" b="0" i="0" u="none" strike="noStrike" noProof="0">
                        <a:solidFill>
                          <a:srgbClr val="000000"/>
                        </a:solidFill>
                        <a:latin typeface="Arial" pitchFamily="34" charset="0"/>
                        <a:cs typeface="Arial" pitchFamily="34" charset="0"/>
                      </a:endParaRPr>
                    </a:p>
                  </a:txBody>
                  <a:tcPr marL="9525" marR="9525" marT="9525" marB="0">
                    <a:lnL>
                      <a:noFill/>
                    </a:lnL>
                    <a:lnR>
                      <a:noFill/>
                    </a:lnR>
                    <a:lnT>
                      <a:noFill/>
                    </a:lnT>
                    <a:lnB>
                      <a:noFill/>
                    </a:lnB>
                  </a:tcPr>
                </a:tc>
                <a:tc>
                  <a:txBody>
                    <a:bodyPr/>
                    <a:lstStyle/>
                    <a:p>
                      <a:pPr algn="l" fontAlgn="b"/>
                      <a:r>
                        <a:rPr lang="en-US" sz="1600" b="0" i="0" u="none" strike="noStrike" noProof="0" smtClean="0">
                          <a:solidFill>
                            <a:srgbClr val="000000"/>
                          </a:solidFill>
                          <a:latin typeface="Arial" pitchFamily="34" charset="0"/>
                          <a:cs typeface="Arial" pitchFamily="34" charset="0"/>
                        </a:rPr>
                        <a:t>Commonsense knowledge</a:t>
                      </a:r>
                      <a:endParaRPr lang="en-US" sz="1600" b="0" i="0" u="none" strike="noStrike" noProof="0">
                        <a:solidFill>
                          <a:srgbClr val="000000"/>
                        </a:solidFill>
                        <a:latin typeface="Arial" pitchFamily="34" charset="0"/>
                        <a:cs typeface="Arial" pitchFamily="34" charset="0"/>
                      </a:endParaRPr>
                    </a:p>
                  </a:txBody>
                  <a:tcPr marL="9525" marR="9525" marT="9525" marB="0">
                    <a:lnL>
                      <a:noFill/>
                    </a:lnL>
                    <a:lnR>
                      <a:noFill/>
                    </a:lnR>
                    <a:lnT>
                      <a:noFill/>
                    </a:lnT>
                    <a:lnB>
                      <a:noFill/>
                    </a:lnB>
                  </a:tcPr>
                </a:tc>
                <a:tc>
                  <a:txBody>
                    <a:bodyPr/>
                    <a:lstStyle/>
                    <a:p>
                      <a:pPr algn="ctr" fontAlgn="b"/>
                      <a:r>
                        <a:rPr lang="en-US" sz="1600" b="0" i="0" u="none" strike="noStrike" noProof="0" smtClean="0">
                          <a:solidFill>
                            <a:srgbClr val="000000"/>
                          </a:solidFill>
                          <a:latin typeface="Arial" pitchFamily="34" charset="0"/>
                          <a:cs typeface="Arial" pitchFamily="34" charset="0"/>
                        </a:rPr>
                        <a:t>Low</a:t>
                      </a:r>
                      <a:endParaRPr lang="en-US" sz="1600" b="0" i="0" u="none" strike="noStrike" noProof="0">
                        <a:solidFill>
                          <a:srgbClr val="000000"/>
                        </a:solidFill>
                        <a:latin typeface="Arial" pitchFamily="34" charset="0"/>
                        <a:cs typeface="Arial" pitchFamily="34" charset="0"/>
                      </a:endParaRPr>
                    </a:p>
                  </a:txBody>
                  <a:tcPr marL="9525" marR="9525" marT="9525" marB="0">
                    <a:lnL>
                      <a:noFill/>
                    </a:lnL>
                    <a:lnR>
                      <a:noFill/>
                    </a:lnR>
                    <a:lnT>
                      <a:noFill/>
                    </a:lnT>
                    <a:lnB>
                      <a:noFill/>
                    </a:lnB>
                  </a:tcPr>
                </a:tc>
                <a:tc>
                  <a:txBody>
                    <a:bodyPr/>
                    <a:lstStyle/>
                    <a:p>
                      <a:pPr algn="ctr" fontAlgn="b"/>
                      <a:r>
                        <a:rPr lang="en-US" sz="1600" b="0" i="0" u="none" strike="noStrike" noProof="0" smtClean="0">
                          <a:solidFill>
                            <a:srgbClr val="000000"/>
                          </a:solidFill>
                          <a:latin typeface="Arial" pitchFamily="34" charset="0"/>
                          <a:cs typeface="Arial" pitchFamily="34" charset="0"/>
                        </a:rPr>
                        <a:t>Med</a:t>
                      </a:r>
                      <a:endParaRPr lang="en-US" sz="1600" b="0" i="0" u="none" strike="noStrike" noProof="0">
                        <a:solidFill>
                          <a:srgbClr val="000000"/>
                        </a:solidFill>
                        <a:latin typeface="Arial" pitchFamily="34" charset="0"/>
                        <a:cs typeface="Arial" pitchFamily="34" charset="0"/>
                      </a:endParaRPr>
                    </a:p>
                  </a:txBody>
                  <a:tcPr marL="9525" marR="9525" marT="9525" marB="0">
                    <a:lnL>
                      <a:noFill/>
                    </a:lnL>
                    <a:lnR>
                      <a:noFill/>
                    </a:lnR>
                    <a:lnT>
                      <a:noFill/>
                    </a:lnT>
                    <a:lnB>
                      <a:noFill/>
                    </a:lnB>
                  </a:tcPr>
                </a:tc>
                <a:tc>
                  <a:txBody>
                    <a:bodyPr/>
                    <a:lstStyle/>
                    <a:p>
                      <a:pPr algn="ctr" fontAlgn="b"/>
                      <a:r>
                        <a:rPr lang="en-US" sz="1600" b="0" i="0" u="none" strike="noStrike" noProof="0" smtClean="0">
                          <a:solidFill>
                            <a:srgbClr val="000000"/>
                          </a:solidFill>
                          <a:latin typeface="Arial" pitchFamily="34" charset="0"/>
                          <a:cs typeface="Arial" pitchFamily="34" charset="0"/>
                        </a:rPr>
                        <a:t>High</a:t>
                      </a:r>
                      <a:endParaRPr lang="en-US" sz="1600" b="0" i="0" u="none" strike="noStrike" noProof="0">
                        <a:solidFill>
                          <a:srgbClr val="000000"/>
                        </a:solidFill>
                        <a:latin typeface="Arial" pitchFamily="34" charset="0"/>
                        <a:cs typeface="Arial" pitchFamily="34" charset="0"/>
                      </a:endParaRPr>
                    </a:p>
                  </a:txBody>
                  <a:tcPr marL="9525" marR="9525" marT="9525" marB="0">
                    <a:lnL>
                      <a:noFill/>
                    </a:lnL>
                    <a:lnR>
                      <a:noFill/>
                    </a:lnR>
                    <a:lnT>
                      <a:noFill/>
                    </a:lnT>
                    <a:lnB>
                      <a:noFill/>
                    </a:lnB>
                  </a:tcPr>
                </a:tc>
                <a:tc>
                  <a:txBody>
                    <a:bodyPr/>
                    <a:lstStyle/>
                    <a:p>
                      <a:pPr algn="ctr" fontAlgn="b"/>
                      <a:r>
                        <a:rPr lang="en-US" sz="1600" b="0" i="0" u="none" strike="noStrike" noProof="0" smtClean="0">
                          <a:solidFill>
                            <a:srgbClr val="000000"/>
                          </a:solidFill>
                          <a:latin typeface="Arial" pitchFamily="34" charset="0"/>
                          <a:cs typeface="Arial" pitchFamily="34" charset="0"/>
                        </a:rPr>
                        <a:t>Med</a:t>
                      </a:r>
                      <a:endParaRPr lang="en-US" sz="1600" b="0" i="0" u="none" strike="noStrike" noProof="0">
                        <a:solidFill>
                          <a:srgbClr val="000000"/>
                        </a:solidFill>
                        <a:latin typeface="Arial" pitchFamily="34" charset="0"/>
                        <a:cs typeface="Arial" pitchFamily="34" charset="0"/>
                      </a:endParaRPr>
                    </a:p>
                  </a:txBody>
                  <a:tcPr marL="9525" marR="9525" marT="9525" marB="0">
                    <a:lnL>
                      <a:noFill/>
                    </a:lnL>
                    <a:lnR>
                      <a:noFill/>
                    </a:lnR>
                    <a:lnT>
                      <a:noFill/>
                    </a:lnT>
                    <a:lnB>
                      <a:noFill/>
                    </a:lnB>
                  </a:tcPr>
                </a:tc>
              </a:tr>
              <a:tr h="190500">
                <a:tc>
                  <a:txBody>
                    <a:bodyPr/>
                    <a:lstStyle/>
                    <a:p>
                      <a:pPr algn="l" fontAlgn="b"/>
                      <a:r>
                        <a:rPr lang="en-US" sz="1600" b="0" i="0" u="none" strike="noStrike" noProof="0" smtClean="0">
                          <a:solidFill>
                            <a:srgbClr val="000000"/>
                          </a:solidFill>
                          <a:latin typeface="Arial" pitchFamily="34" charset="0"/>
                          <a:cs typeface="Arial" pitchFamily="34" charset="0"/>
                        </a:rPr>
                        <a:t>Xu et al. (2006)</a:t>
                      </a:r>
                      <a:endParaRPr lang="en-US" sz="1600" b="0" i="0" u="none" strike="noStrike" noProof="0">
                        <a:solidFill>
                          <a:srgbClr val="000000"/>
                        </a:solidFill>
                        <a:latin typeface="Arial" pitchFamily="34" charset="0"/>
                        <a:cs typeface="Arial" pitchFamily="34" charset="0"/>
                      </a:endParaRPr>
                    </a:p>
                  </a:txBody>
                  <a:tcPr marL="9525" marR="9525" marT="9525" marB="0">
                    <a:lnL>
                      <a:noFill/>
                    </a:lnL>
                    <a:lnR>
                      <a:noFill/>
                    </a:lnR>
                    <a:lnT>
                      <a:noFill/>
                    </a:lnT>
                    <a:lnB>
                      <a:noFill/>
                    </a:lnB>
                  </a:tcPr>
                </a:tc>
                <a:tc>
                  <a:txBody>
                    <a:bodyPr/>
                    <a:lstStyle/>
                    <a:p>
                      <a:pPr algn="l" fontAlgn="b"/>
                      <a:r>
                        <a:rPr lang="en-US" sz="1600" b="0" i="0" u="none" strike="noStrike" noProof="0" smtClean="0">
                          <a:solidFill>
                            <a:srgbClr val="000000"/>
                          </a:solidFill>
                          <a:latin typeface="Arial" pitchFamily="34" charset="0"/>
                          <a:cs typeface="Arial" pitchFamily="34" charset="0"/>
                        </a:rPr>
                        <a:t>Lexico-Syntactic</a:t>
                      </a:r>
                      <a:endParaRPr lang="en-US" sz="1600" b="0" i="0" u="none" strike="noStrike" noProof="0">
                        <a:solidFill>
                          <a:srgbClr val="000000"/>
                        </a:solidFill>
                        <a:latin typeface="Arial" pitchFamily="34" charset="0"/>
                        <a:cs typeface="Arial" pitchFamily="34" charset="0"/>
                      </a:endParaRPr>
                    </a:p>
                  </a:txBody>
                  <a:tcPr marL="9525" marR="9525" marT="9525" marB="0">
                    <a:lnL>
                      <a:noFill/>
                    </a:lnL>
                    <a:lnR>
                      <a:noFill/>
                    </a:lnR>
                    <a:lnT>
                      <a:noFill/>
                    </a:lnT>
                    <a:lnB>
                      <a:noFill/>
                    </a:lnB>
                  </a:tcPr>
                </a:tc>
                <a:tc>
                  <a:txBody>
                    <a:bodyPr/>
                    <a:lstStyle/>
                    <a:p>
                      <a:pPr algn="l" fontAlgn="b"/>
                      <a:r>
                        <a:rPr lang="en-US" sz="1600" b="0" i="0" u="none" strike="noStrike" noProof="0" smtClean="0">
                          <a:solidFill>
                            <a:srgbClr val="000000"/>
                          </a:solidFill>
                          <a:latin typeface="Arial" pitchFamily="34" charset="0"/>
                          <a:cs typeface="Arial" pitchFamily="34" charset="0"/>
                        </a:rPr>
                        <a:t>Prize award</a:t>
                      </a:r>
                      <a:endParaRPr lang="en-US" sz="1600" b="0" i="0" u="none" strike="noStrike" noProof="0">
                        <a:solidFill>
                          <a:srgbClr val="000000"/>
                        </a:solidFill>
                        <a:latin typeface="Arial" pitchFamily="34" charset="0"/>
                        <a:cs typeface="Arial" pitchFamily="34" charset="0"/>
                      </a:endParaRPr>
                    </a:p>
                  </a:txBody>
                  <a:tcPr marL="9525" marR="9525" marT="9525" marB="0">
                    <a:lnL>
                      <a:noFill/>
                    </a:lnL>
                    <a:lnR>
                      <a:noFill/>
                    </a:lnR>
                    <a:lnT>
                      <a:noFill/>
                    </a:lnT>
                    <a:lnB>
                      <a:noFill/>
                    </a:lnB>
                  </a:tcPr>
                </a:tc>
                <a:tc>
                  <a:txBody>
                    <a:bodyPr/>
                    <a:lstStyle/>
                    <a:p>
                      <a:pPr algn="ctr" fontAlgn="b"/>
                      <a:r>
                        <a:rPr lang="en-US" sz="1600" b="0" i="0" u="none" strike="noStrike" noProof="0" smtClean="0">
                          <a:solidFill>
                            <a:srgbClr val="000000"/>
                          </a:solidFill>
                          <a:latin typeface="Arial" pitchFamily="34" charset="0"/>
                          <a:cs typeface="Arial" pitchFamily="34" charset="0"/>
                        </a:rPr>
                        <a:t>Low</a:t>
                      </a:r>
                      <a:endParaRPr lang="en-US" sz="1600" b="0" i="0" u="none" strike="noStrike" noProof="0">
                        <a:solidFill>
                          <a:srgbClr val="000000"/>
                        </a:solidFill>
                        <a:latin typeface="Arial" pitchFamily="34" charset="0"/>
                        <a:cs typeface="Arial" pitchFamily="34" charset="0"/>
                      </a:endParaRPr>
                    </a:p>
                  </a:txBody>
                  <a:tcPr marL="9525" marR="9525" marT="9525" marB="0">
                    <a:lnL>
                      <a:noFill/>
                    </a:lnL>
                    <a:lnR>
                      <a:noFill/>
                    </a:lnR>
                    <a:lnT>
                      <a:noFill/>
                    </a:lnT>
                    <a:lnB>
                      <a:noFill/>
                    </a:lnB>
                  </a:tcPr>
                </a:tc>
                <a:tc>
                  <a:txBody>
                    <a:bodyPr/>
                    <a:lstStyle/>
                    <a:p>
                      <a:pPr algn="ctr" fontAlgn="b"/>
                      <a:r>
                        <a:rPr lang="en-US" sz="1600" b="0" i="0" u="none" strike="noStrike" noProof="0" smtClean="0">
                          <a:solidFill>
                            <a:srgbClr val="000000"/>
                          </a:solidFill>
                          <a:latin typeface="Arial" pitchFamily="34" charset="0"/>
                          <a:cs typeface="Arial" pitchFamily="34" charset="0"/>
                        </a:rPr>
                        <a:t>Med</a:t>
                      </a:r>
                      <a:endParaRPr lang="en-US" sz="1600" b="0" i="0" u="none" strike="noStrike" noProof="0">
                        <a:solidFill>
                          <a:srgbClr val="000000"/>
                        </a:solidFill>
                        <a:latin typeface="Arial" pitchFamily="34" charset="0"/>
                        <a:cs typeface="Arial" pitchFamily="34" charset="0"/>
                      </a:endParaRPr>
                    </a:p>
                  </a:txBody>
                  <a:tcPr marL="9525" marR="9525" marT="9525" marB="0">
                    <a:lnL>
                      <a:noFill/>
                    </a:lnL>
                    <a:lnR>
                      <a:noFill/>
                    </a:lnR>
                    <a:lnT>
                      <a:noFill/>
                    </a:lnT>
                    <a:lnB>
                      <a:noFill/>
                    </a:lnB>
                  </a:tcPr>
                </a:tc>
                <a:tc>
                  <a:txBody>
                    <a:bodyPr/>
                    <a:lstStyle/>
                    <a:p>
                      <a:pPr algn="ctr" fontAlgn="b"/>
                      <a:r>
                        <a:rPr lang="en-US" sz="1600" b="0" i="0" u="none" strike="noStrike" noProof="0" smtClean="0">
                          <a:solidFill>
                            <a:srgbClr val="000000"/>
                          </a:solidFill>
                          <a:latin typeface="Arial" pitchFamily="34" charset="0"/>
                          <a:cs typeface="Arial" pitchFamily="34" charset="0"/>
                        </a:rPr>
                        <a:t>High</a:t>
                      </a:r>
                      <a:endParaRPr lang="en-US" sz="1600" b="0" i="0" u="none" strike="noStrike" noProof="0">
                        <a:solidFill>
                          <a:srgbClr val="000000"/>
                        </a:solidFill>
                        <a:latin typeface="Arial" pitchFamily="34" charset="0"/>
                        <a:cs typeface="Arial" pitchFamily="34" charset="0"/>
                      </a:endParaRPr>
                    </a:p>
                  </a:txBody>
                  <a:tcPr marL="9525" marR="9525" marT="9525" marB="0">
                    <a:lnL>
                      <a:noFill/>
                    </a:lnL>
                    <a:lnR>
                      <a:noFill/>
                    </a:lnR>
                    <a:lnT>
                      <a:noFill/>
                    </a:lnT>
                    <a:lnB>
                      <a:noFill/>
                    </a:lnB>
                  </a:tcPr>
                </a:tc>
                <a:tc>
                  <a:txBody>
                    <a:bodyPr/>
                    <a:lstStyle/>
                    <a:p>
                      <a:pPr algn="ctr" fontAlgn="b"/>
                      <a:r>
                        <a:rPr lang="en-US" sz="1600" b="0" i="0" u="none" strike="noStrike" noProof="0" smtClean="0">
                          <a:solidFill>
                            <a:srgbClr val="000000"/>
                          </a:solidFill>
                          <a:latin typeface="Arial" pitchFamily="34" charset="0"/>
                          <a:cs typeface="Arial" pitchFamily="34" charset="0"/>
                        </a:rPr>
                        <a:t>High</a:t>
                      </a:r>
                      <a:endParaRPr lang="en-US" sz="1600" b="0" i="0" u="none" strike="noStrike" noProof="0">
                        <a:solidFill>
                          <a:srgbClr val="000000"/>
                        </a:solidFill>
                        <a:latin typeface="Arial" pitchFamily="34" charset="0"/>
                        <a:cs typeface="Arial" pitchFamily="34" charset="0"/>
                      </a:endParaRPr>
                    </a:p>
                  </a:txBody>
                  <a:tcPr marL="9525" marR="9525" marT="9525" marB="0">
                    <a:lnL>
                      <a:noFill/>
                    </a:lnL>
                    <a:lnR>
                      <a:noFill/>
                    </a:lnR>
                    <a:lnT>
                      <a:noFill/>
                    </a:lnT>
                    <a:lnB>
                      <a:noFill/>
                    </a:lnB>
                  </a:tcPr>
                </a:tc>
              </a:tr>
              <a:tr h="190500">
                <a:tc>
                  <a:txBody>
                    <a:bodyPr/>
                    <a:lstStyle/>
                    <a:p>
                      <a:pPr algn="l" fontAlgn="b"/>
                      <a:r>
                        <a:rPr lang="en-US" sz="1600" b="0" i="0" u="none" strike="noStrike" noProof="0" smtClean="0">
                          <a:solidFill>
                            <a:srgbClr val="000000"/>
                          </a:solidFill>
                          <a:latin typeface="Arial" pitchFamily="34" charset="0"/>
                          <a:cs typeface="Arial" pitchFamily="34" charset="0"/>
                        </a:rPr>
                        <a:t>Li et al. (2002)</a:t>
                      </a:r>
                      <a:endParaRPr lang="en-US" sz="1600" b="0" i="0" u="none" strike="noStrike" noProof="0">
                        <a:solidFill>
                          <a:srgbClr val="000000"/>
                        </a:solidFill>
                        <a:latin typeface="Arial" pitchFamily="34" charset="0"/>
                        <a:cs typeface="Arial" pitchFamily="34" charset="0"/>
                      </a:endParaRPr>
                    </a:p>
                  </a:txBody>
                  <a:tcPr marL="9525" marR="9525" marT="9525" marB="0">
                    <a:lnL>
                      <a:noFill/>
                    </a:lnL>
                    <a:lnR>
                      <a:noFill/>
                    </a:lnR>
                    <a:lnT>
                      <a:noFill/>
                    </a:lnT>
                    <a:lnB>
                      <a:noFill/>
                    </a:lnB>
                  </a:tcPr>
                </a:tc>
                <a:tc>
                  <a:txBody>
                    <a:bodyPr/>
                    <a:lstStyle/>
                    <a:p>
                      <a:pPr algn="l" fontAlgn="b"/>
                      <a:r>
                        <a:rPr lang="en-US" sz="1600" b="0" i="0" u="none" strike="noStrike" noProof="0" smtClean="0">
                          <a:solidFill>
                            <a:srgbClr val="000000"/>
                          </a:solidFill>
                          <a:latin typeface="Arial" pitchFamily="34" charset="0"/>
                          <a:cs typeface="Arial" pitchFamily="34" charset="0"/>
                        </a:rPr>
                        <a:t>Lexico-Semantic</a:t>
                      </a:r>
                      <a:endParaRPr lang="en-US" sz="1600" b="0" i="0" u="none" strike="noStrike" noProof="0">
                        <a:solidFill>
                          <a:srgbClr val="000000"/>
                        </a:solidFill>
                        <a:latin typeface="Arial" pitchFamily="34" charset="0"/>
                        <a:cs typeface="Arial" pitchFamily="34" charset="0"/>
                      </a:endParaRPr>
                    </a:p>
                  </a:txBody>
                  <a:tcPr marL="9525" marR="9525" marT="9525" marB="0">
                    <a:lnL>
                      <a:noFill/>
                    </a:lnL>
                    <a:lnR>
                      <a:noFill/>
                    </a:lnR>
                    <a:lnT>
                      <a:noFill/>
                    </a:lnT>
                    <a:lnB>
                      <a:noFill/>
                    </a:lnB>
                  </a:tcPr>
                </a:tc>
                <a:tc>
                  <a:txBody>
                    <a:bodyPr/>
                    <a:lstStyle/>
                    <a:p>
                      <a:pPr algn="l" fontAlgn="b"/>
                      <a:r>
                        <a:rPr lang="en-US" sz="1600" b="0" i="0" u="none" strike="noStrike" noProof="0" smtClean="0">
                          <a:solidFill>
                            <a:srgbClr val="000000"/>
                          </a:solidFill>
                          <a:latin typeface="Arial" pitchFamily="34" charset="0"/>
                          <a:cs typeface="Arial" pitchFamily="34" charset="0"/>
                        </a:rPr>
                        <a:t>Financial</a:t>
                      </a:r>
                      <a:endParaRPr lang="en-US" sz="1600" b="0" i="0" u="none" strike="noStrike" noProof="0">
                        <a:solidFill>
                          <a:srgbClr val="000000"/>
                        </a:solidFill>
                        <a:latin typeface="Arial" pitchFamily="34" charset="0"/>
                        <a:cs typeface="Arial" pitchFamily="34" charset="0"/>
                      </a:endParaRPr>
                    </a:p>
                  </a:txBody>
                  <a:tcPr marL="9525" marR="9525" marT="9525" marB="0">
                    <a:lnL>
                      <a:noFill/>
                    </a:lnL>
                    <a:lnR>
                      <a:noFill/>
                    </a:lnR>
                    <a:lnT>
                      <a:noFill/>
                    </a:lnT>
                    <a:lnB>
                      <a:noFill/>
                    </a:lnB>
                  </a:tcPr>
                </a:tc>
                <a:tc>
                  <a:txBody>
                    <a:bodyPr/>
                    <a:lstStyle/>
                    <a:p>
                      <a:pPr algn="ctr" fontAlgn="b"/>
                      <a:r>
                        <a:rPr lang="en-US" sz="1600" b="0" i="0" u="none" strike="noStrike" noProof="0" smtClean="0">
                          <a:solidFill>
                            <a:srgbClr val="000000"/>
                          </a:solidFill>
                          <a:latin typeface="Arial" pitchFamily="34" charset="0"/>
                          <a:cs typeface="Arial" pitchFamily="34" charset="0"/>
                        </a:rPr>
                        <a:t>Low</a:t>
                      </a:r>
                      <a:endParaRPr lang="en-US" sz="1600" b="0" i="0" u="none" strike="noStrike" noProof="0">
                        <a:solidFill>
                          <a:srgbClr val="000000"/>
                        </a:solidFill>
                        <a:latin typeface="Arial" pitchFamily="34" charset="0"/>
                        <a:cs typeface="Arial" pitchFamily="34" charset="0"/>
                      </a:endParaRPr>
                    </a:p>
                  </a:txBody>
                  <a:tcPr marL="9525" marR="9525" marT="9525" marB="0">
                    <a:lnL>
                      <a:noFill/>
                    </a:lnL>
                    <a:lnR>
                      <a:noFill/>
                    </a:lnR>
                    <a:lnT>
                      <a:noFill/>
                    </a:lnT>
                    <a:lnB>
                      <a:noFill/>
                    </a:lnB>
                  </a:tcPr>
                </a:tc>
                <a:tc>
                  <a:txBody>
                    <a:bodyPr/>
                    <a:lstStyle/>
                    <a:p>
                      <a:pPr algn="ctr" fontAlgn="b"/>
                      <a:r>
                        <a:rPr lang="en-US" sz="1600" b="0" i="0" u="none" strike="noStrike" noProof="0" smtClean="0">
                          <a:solidFill>
                            <a:srgbClr val="000000"/>
                          </a:solidFill>
                          <a:latin typeface="Arial" pitchFamily="34" charset="0"/>
                          <a:cs typeface="Arial" pitchFamily="34" charset="0"/>
                        </a:rPr>
                        <a:t>High</a:t>
                      </a:r>
                      <a:endParaRPr lang="en-US" sz="1600" b="0" i="0" u="none" strike="noStrike" noProof="0">
                        <a:solidFill>
                          <a:srgbClr val="000000"/>
                        </a:solidFill>
                        <a:latin typeface="Arial" pitchFamily="34" charset="0"/>
                        <a:cs typeface="Arial" pitchFamily="34" charset="0"/>
                      </a:endParaRPr>
                    </a:p>
                  </a:txBody>
                  <a:tcPr marL="9525" marR="9525" marT="9525" marB="0">
                    <a:lnL>
                      <a:noFill/>
                    </a:lnL>
                    <a:lnR>
                      <a:noFill/>
                    </a:lnR>
                    <a:lnT>
                      <a:noFill/>
                    </a:lnT>
                    <a:lnB>
                      <a:noFill/>
                    </a:lnB>
                  </a:tcPr>
                </a:tc>
                <a:tc>
                  <a:txBody>
                    <a:bodyPr/>
                    <a:lstStyle/>
                    <a:p>
                      <a:pPr algn="ctr" fontAlgn="b"/>
                      <a:r>
                        <a:rPr lang="en-US" sz="1600" b="0" i="0" u="none" strike="noStrike" noProof="0" smtClean="0">
                          <a:solidFill>
                            <a:srgbClr val="000000"/>
                          </a:solidFill>
                          <a:latin typeface="Arial" pitchFamily="34" charset="0"/>
                          <a:cs typeface="Arial" pitchFamily="34" charset="0"/>
                        </a:rPr>
                        <a:t>High</a:t>
                      </a:r>
                      <a:endParaRPr lang="en-US" sz="1600" b="0" i="0" u="none" strike="noStrike" noProof="0">
                        <a:solidFill>
                          <a:srgbClr val="000000"/>
                        </a:solidFill>
                        <a:latin typeface="Arial" pitchFamily="34" charset="0"/>
                        <a:cs typeface="Arial" pitchFamily="34" charset="0"/>
                      </a:endParaRPr>
                    </a:p>
                  </a:txBody>
                  <a:tcPr marL="9525" marR="9525" marT="9525" marB="0">
                    <a:lnL>
                      <a:noFill/>
                    </a:lnL>
                    <a:lnR>
                      <a:noFill/>
                    </a:lnR>
                    <a:lnT>
                      <a:noFill/>
                    </a:lnT>
                    <a:lnB>
                      <a:noFill/>
                    </a:lnB>
                  </a:tcPr>
                </a:tc>
                <a:tc>
                  <a:txBody>
                    <a:bodyPr/>
                    <a:lstStyle/>
                    <a:p>
                      <a:pPr algn="ctr" fontAlgn="b"/>
                      <a:r>
                        <a:rPr lang="en-US" sz="1600" b="0" i="0" u="none" strike="noStrike" noProof="0" smtClean="0">
                          <a:solidFill>
                            <a:srgbClr val="000000"/>
                          </a:solidFill>
                          <a:latin typeface="Arial" pitchFamily="34" charset="0"/>
                          <a:cs typeface="Arial" pitchFamily="34" charset="0"/>
                        </a:rPr>
                        <a:t>Med</a:t>
                      </a:r>
                      <a:endParaRPr lang="en-US" sz="1600" b="0" i="0" u="none" strike="noStrike" noProof="0">
                        <a:solidFill>
                          <a:srgbClr val="000000"/>
                        </a:solidFill>
                        <a:latin typeface="Arial" pitchFamily="34" charset="0"/>
                        <a:cs typeface="Arial" pitchFamily="34" charset="0"/>
                      </a:endParaRPr>
                    </a:p>
                  </a:txBody>
                  <a:tcPr marL="9525" marR="9525" marT="9525" marB="0">
                    <a:lnL>
                      <a:noFill/>
                    </a:lnL>
                    <a:lnR>
                      <a:noFill/>
                    </a:lnR>
                    <a:lnT>
                      <a:noFill/>
                    </a:lnT>
                    <a:lnB>
                      <a:noFill/>
                    </a:lnB>
                  </a:tcPr>
                </a:tc>
              </a:tr>
              <a:tr h="190500">
                <a:tc>
                  <a:txBody>
                    <a:bodyPr/>
                    <a:lstStyle/>
                    <a:p>
                      <a:pPr algn="l" fontAlgn="b"/>
                      <a:r>
                        <a:rPr lang="en-US" sz="1600" b="0" i="0" u="none" strike="noStrike" noProof="0" smtClean="0">
                          <a:solidFill>
                            <a:srgbClr val="000000"/>
                          </a:solidFill>
                          <a:latin typeface="Arial" pitchFamily="34" charset="0"/>
                          <a:cs typeface="Arial" pitchFamily="34" charset="0"/>
                        </a:rPr>
                        <a:t>Cohen et al. (2009)</a:t>
                      </a:r>
                      <a:endParaRPr lang="en-US" sz="1600" b="0" i="0" u="none" strike="noStrike" noProof="0">
                        <a:solidFill>
                          <a:srgbClr val="000000"/>
                        </a:solidFill>
                        <a:latin typeface="Arial" pitchFamily="34" charset="0"/>
                        <a:cs typeface="Arial" pitchFamily="34" charset="0"/>
                      </a:endParaRPr>
                    </a:p>
                  </a:txBody>
                  <a:tcPr marL="9525" marR="9525" marT="9525" marB="0">
                    <a:lnL>
                      <a:noFill/>
                    </a:lnL>
                    <a:lnR>
                      <a:noFill/>
                    </a:lnR>
                    <a:lnT>
                      <a:noFill/>
                    </a:lnT>
                    <a:lnB>
                      <a:noFill/>
                    </a:lnB>
                  </a:tcPr>
                </a:tc>
                <a:tc>
                  <a:txBody>
                    <a:bodyPr/>
                    <a:lstStyle/>
                    <a:p>
                      <a:pPr algn="l" fontAlgn="b"/>
                      <a:r>
                        <a:rPr lang="en-US" sz="1600" b="0" i="0" u="none" strike="noStrike" noProof="0" smtClean="0">
                          <a:solidFill>
                            <a:srgbClr val="000000"/>
                          </a:solidFill>
                          <a:latin typeface="Arial" pitchFamily="34" charset="0"/>
                          <a:cs typeface="Arial" pitchFamily="34" charset="0"/>
                        </a:rPr>
                        <a:t>Lexico-Semantic</a:t>
                      </a:r>
                      <a:endParaRPr lang="en-US" sz="1600" b="0" i="0" u="none" strike="noStrike" noProof="0">
                        <a:solidFill>
                          <a:srgbClr val="000000"/>
                        </a:solidFill>
                        <a:latin typeface="Arial" pitchFamily="34" charset="0"/>
                        <a:cs typeface="Arial" pitchFamily="34" charset="0"/>
                      </a:endParaRPr>
                    </a:p>
                  </a:txBody>
                  <a:tcPr marL="9525" marR="9525" marT="9525" marB="0">
                    <a:lnL>
                      <a:noFill/>
                    </a:lnL>
                    <a:lnR>
                      <a:noFill/>
                    </a:lnR>
                    <a:lnT>
                      <a:noFill/>
                    </a:lnT>
                    <a:lnB>
                      <a:noFill/>
                    </a:lnB>
                  </a:tcPr>
                </a:tc>
                <a:tc>
                  <a:txBody>
                    <a:bodyPr/>
                    <a:lstStyle/>
                    <a:p>
                      <a:pPr algn="l" fontAlgn="b"/>
                      <a:r>
                        <a:rPr lang="en-US" sz="1600" b="0" i="0" u="none" strike="noStrike" noProof="0" smtClean="0">
                          <a:solidFill>
                            <a:srgbClr val="000000"/>
                          </a:solidFill>
                          <a:latin typeface="Arial" pitchFamily="34" charset="0"/>
                          <a:cs typeface="Arial" pitchFamily="34" charset="0"/>
                        </a:rPr>
                        <a:t>Biomedical</a:t>
                      </a:r>
                      <a:endParaRPr lang="en-US" sz="1600" b="0" i="0" u="none" strike="noStrike" noProof="0">
                        <a:solidFill>
                          <a:srgbClr val="000000"/>
                        </a:solidFill>
                        <a:latin typeface="Arial" pitchFamily="34" charset="0"/>
                        <a:cs typeface="Arial" pitchFamily="34" charset="0"/>
                      </a:endParaRPr>
                    </a:p>
                  </a:txBody>
                  <a:tcPr marL="9525" marR="9525" marT="9525" marB="0">
                    <a:lnL>
                      <a:noFill/>
                    </a:lnL>
                    <a:lnR>
                      <a:noFill/>
                    </a:lnR>
                    <a:lnT>
                      <a:noFill/>
                    </a:lnT>
                    <a:lnB>
                      <a:noFill/>
                    </a:lnB>
                  </a:tcPr>
                </a:tc>
                <a:tc>
                  <a:txBody>
                    <a:bodyPr/>
                    <a:lstStyle/>
                    <a:p>
                      <a:pPr algn="ctr" fontAlgn="b"/>
                      <a:r>
                        <a:rPr lang="en-US" sz="1600" b="0" i="0" u="none" strike="noStrike" noProof="0" smtClean="0">
                          <a:solidFill>
                            <a:srgbClr val="000000"/>
                          </a:solidFill>
                          <a:latin typeface="Arial" pitchFamily="34" charset="0"/>
                          <a:cs typeface="Arial" pitchFamily="34" charset="0"/>
                        </a:rPr>
                        <a:t>Med</a:t>
                      </a:r>
                      <a:endParaRPr lang="en-US" sz="1600" b="0" i="0" u="none" strike="noStrike" noProof="0">
                        <a:solidFill>
                          <a:srgbClr val="000000"/>
                        </a:solidFill>
                        <a:latin typeface="Arial" pitchFamily="34" charset="0"/>
                        <a:cs typeface="Arial" pitchFamily="34" charset="0"/>
                      </a:endParaRPr>
                    </a:p>
                  </a:txBody>
                  <a:tcPr marL="9525" marR="9525" marT="9525" marB="0">
                    <a:lnL>
                      <a:noFill/>
                    </a:lnL>
                    <a:lnR>
                      <a:noFill/>
                    </a:lnR>
                    <a:lnT>
                      <a:noFill/>
                    </a:lnT>
                    <a:lnB>
                      <a:noFill/>
                    </a:lnB>
                  </a:tcPr>
                </a:tc>
                <a:tc>
                  <a:txBody>
                    <a:bodyPr/>
                    <a:lstStyle/>
                    <a:p>
                      <a:pPr algn="ctr" fontAlgn="b"/>
                      <a:r>
                        <a:rPr lang="en-US" sz="1600" b="0" i="0" u="none" strike="noStrike" noProof="0" smtClean="0">
                          <a:solidFill>
                            <a:srgbClr val="000000"/>
                          </a:solidFill>
                          <a:latin typeface="Arial" pitchFamily="34" charset="0"/>
                          <a:cs typeface="Arial" pitchFamily="34" charset="0"/>
                        </a:rPr>
                        <a:t>High</a:t>
                      </a:r>
                      <a:endParaRPr lang="en-US" sz="1600" b="0" i="0" u="none" strike="noStrike" noProof="0">
                        <a:solidFill>
                          <a:srgbClr val="000000"/>
                        </a:solidFill>
                        <a:latin typeface="Arial" pitchFamily="34" charset="0"/>
                        <a:cs typeface="Arial" pitchFamily="34" charset="0"/>
                      </a:endParaRPr>
                    </a:p>
                  </a:txBody>
                  <a:tcPr marL="9525" marR="9525" marT="9525" marB="0">
                    <a:lnL>
                      <a:noFill/>
                    </a:lnL>
                    <a:lnR>
                      <a:noFill/>
                    </a:lnR>
                    <a:lnT>
                      <a:noFill/>
                    </a:lnT>
                    <a:lnB>
                      <a:noFill/>
                    </a:lnB>
                  </a:tcPr>
                </a:tc>
                <a:tc>
                  <a:txBody>
                    <a:bodyPr/>
                    <a:lstStyle/>
                    <a:p>
                      <a:pPr algn="ctr" fontAlgn="b"/>
                      <a:r>
                        <a:rPr lang="en-US" sz="1600" b="0" i="0" u="none" strike="noStrike" noProof="0" smtClean="0">
                          <a:solidFill>
                            <a:srgbClr val="000000"/>
                          </a:solidFill>
                          <a:latin typeface="Arial" pitchFamily="34" charset="0"/>
                          <a:cs typeface="Arial" pitchFamily="34" charset="0"/>
                        </a:rPr>
                        <a:t>High</a:t>
                      </a:r>
                      <a:endParaRPr lang="en-US" sz="1600" b="0" i="0" u="none" strike="noStrike" noProof="0">
                        <a:solidFill>
                          <a:srgbClr val="000000"/>
                        </a:solidFill>
                        <a:latin typeface="Arial" pitchFamily="34" charset="0"/>
                        <a:cs typeface="Arial" pitchFamily="34" charset="0"/>
                      </a:endParaRPr>
                    </a:p>
                  </a:txBody>
                  <a:tcPr marL="9525" marR="9525" marT="9525" marB="0">
                    <a:lnL>
                      <a:noFill/>
                    </a:lnL>
                    <a:lnR>
                      <a:noFill/>
                    </a:lnR>
                    <a:lnT>
                      <a:noFill/>
                    </a:lnT>
                    <a:lnB>
                      <a:noFill/>
                    </a:lnB>
                  </a:tcPr>
                </a:tc>
                <a:tc>
                  <a:txBody>
                    <a:bodyPr/>
                    <a:lstStyle/>
                    <a:p>
                      <a:pPr algn="ctr" fontAlgn="b"/>
                      <a:r>
                        <a:rPr lang="en-US" sz="1600" b="0" i="0" u="none" strike="noStrike" noProof="0" smtClean="0">
                          <a:solidFill>
                            <a:srgbClr val="000000"/>
                          </a:solidFill>
                          <a:latin typeface="Arial" pitchFamily="34" charset="0"/>
                          <a:cs typeface="Arial" pitchFamily="34" charset="0"/>
                        </a:rPr>
                        <a:t>High</a:t>
                      </a:r>
                      <a:endParaRPr lang="en-US" sz="1600" b="0" i="0" u="none" strike="noStrike" noProof="0">
                        <a:solidFill>
                          <a:srgbClr val="000000"/>
                        </a:solidFill>
                        <a:latin typeface="Arial" pitchFamily="34" charset="0"/>
                        <a:cs typeface="Arial" pitchFamily="34" charset="0"/>
                      </a:endParaRPr>
                    </a:p>
                  </a:txBody>
                  <a:tcPr marL="9525" marR="9525" marT="9525" marB="0">
                    <a:lnL>
                      <a:noFill/>
                    </a:lnL>
                    <a:lnR>
                      <a:noFill/>
                    </a:lnR>
                    <a:lnT>
                      <a:noFill/>
                    </a:lnT>
                    <a:lnB>
                      <a:noFill/>
                    </a:lnB>
                  </a:tcPr>
                </a:tc>
              </a:tr>
              <a:tr h="190500">
                <a:tc>
                  <a:txBody>
                    <a:bodyPr/>
                    <a:lstStyle/>
                    <a:p>
                      <a:pPr algn="l" fontAlgn="b"/>
                      <a:r>
                        <a:rPr lang="en-US" sz="1600" b="0" i="0" u="none" strike="noStrike" noProof="0" smtClean="0">
                          <a:solidFill>
                            <a:srgbClr val="000000"/>
                          </a:solidFill>
                          <a:latin typeface="Arial" pitchFamily="34" charset="0"/>
                          <a:cs typeface="Arial" pitchFamily="34" charset="0"/>
                        </a:rPr>
                        <a:t>Vargas-Vera et al. (2004)</a:t>
                      </a:r>
                      <a:endParaRPr lang="en-US" sz="1600" b="0" i="0" u="none" strike="noStrike" noProof="0">
                        <a:solidFill>
                          <a:srgbClr val="000000"/>
                        </a:solidFill>
                        <a:latin typeface="Arial" pitchFamily="34" charset="0"/>
                        <a:cs typeface="Arial" pitchFamily="34" charset="0"/>
                      </a:endParaRPr>
                    </a:p>
                  </a:txBody>
                  <a:tcPr marL="9525" marR="9525" marT="9525" marB="0">
                    <a:lnL>
                      <a:noFill/>
                    </a:lnL>
                    <a:lnR>
                      <a:noFill/>
                    </a:lnR>
                    <a:lnT>
                      <a:noFill/>
                    </a:lnT>
                    <a:lnB w="12700" cap="flat" cmpd="sng" algn="ctr">
                      <a:solidFill>
                        <a:schemeClr val="tx1"/>
                      </a:solidFill>
                      <a:prstDash val="solid"/>
                      <a:round/>
                      <a:headEnd type="none" w="med" len="med"/>
                      <a:tailEnd type="none" w="med" len="med"/>
                    </a:lnB>
                  </a:tcPr>
                </a:tc>
                <a:tc>
                  <a:txBody>
                    <a:bodyPr/>
                    <a:lstStyle/>
                    <a:p>
                      <a:pPr algn="l" fontAlgn="b"/>
                      <a:r>
                        <a:rPr lang="en-US" sz="1600" b="0" i="0" u="none" strike="noStrike" noProof="0" smtClean="0">
                          <a:solidFill>
                            <a:srgbClr val="000000"/>
                          </a:solidFill>
                          <a:latin typeface="Arial" pitchFamily="34" charset="0"/>
                          <a:cs typeface="Arial" pitchFamily="34" charset="0"/>
                        </a:rPr>
                        <a:t>Lexico-Semantic</a:t>
                      </a:r>
                      <a:endParaRPr lang="en-US" sz="1600" b="0" i="0" u="none" strike="noStrike" noProof="0">
                        <a:solidFill>
                          <a:srgbClr val="000000"/>
                        </a:solidFill>
                        <a:latin typeface="Arial" pitchFamily="34" charset="0"/>
                        <a:cs typeface="Arial" pitchFamily="34" charset="0"/>
                      </a:endParaRPr>
                    </a:p>
                  </a:txBody>
                  <a:tcPr marL="9525" marR="9525" marT="9525" marB="0">
                    <a:lnL>
                      <a:noFill/>
                    </a:lnL>
                    <a:lnR>
                      <a:noFill/>
                    </a:lnR>
                    <a:lnT>
                      <a:noFill/>
                    </a:lnT>
                    <a:lnB w="12700" cap="flat" cmpd="sng" algn="ctr">
                      <a:solidFill>
                        <a:schemeClr val="tx1"/>
                      </a:solidFill>
                      <a:prstDash val="solid"/>
                      <a:round/>
                      <a:headEnd type="none" w="med" len="med"/>
                      <a:tailEnd type="none" w="med" len="med"/>
                    </a:lnB>
                  </a:tcPr>
                </a:tc>
                <a:tc>
                  <a:txBody>
                    <a:bodyPr/>
                    <a:lstStyle/>
                    <a:p>
                      <a:pPr algn="l" fontAlgn="b"/>
                      <a:r>
                        <a:rPr lang="en-US" sz="1600" b="0" i="0" u="none" strike="noStrike" noProof="0" smtClean="0">
                          <a:solidFill>
                            <a:srgbClr val="000000"/>
                          </a:solidFill>
                          <a:latin typeface="Arial" pitchFamily="34" charset="0"/>
                          <a:cs typeface="Arial" pitchFamily="34" charset="0"/>
                        </a:rPr>
                        <a:t>KMi news</a:t>
                      </a:r>
                      <a:endParaRPr lang="en-US" sz="1600" b="0" i="0" u="none" strike="noStrike" noProof="0">
                        <a:solidFill>
                          <a:srgbClr val="000000"/>
                        </a:solidFill>
                        <a:latin typeface="Arial" pitchFamily="34" charset="0"/>
                        <a:cs typeface="Arial" pitchFamily="34" charset="0"/>
                      </a:endParaRPr>
                    </a:p>
                  </a:txBody>
                  <a:tcPr marL="9525" marR="9525" marT="9525" marB="0">
                    <a:lnL>
                      <a:noFill/>
                    </a:lnL>
                    <a:lnR>
                      <a:noFill/>
                    </a:lnR>
                    <a:lnT>
                      <a:noFill/>
                    </a:lnT>
                    <a:lnB w="12700" cap="flat" cmpd="sng" algn="ctr">
                      <a:solidFill>
                        <a:schemeClr val="tx1"/>
                      </a:solidFill>
                      <a:prstDash val="solid"/>
                      <a:round/>
                      <a:headEnd type="none" w="med" len="med"/>
                      <a:tailEnd type="none" w="med" len="med"/>
                    </a:lnB>
                  </a:tcPr>
                </a:tc>
                <a:tc>
                  <a:txBody>
                    <a:bodyPr/>
                    <a:lstStyle/>
                    <a:p>
                      <a:pPr algn="ctr" fontAlgn="b"/>
                      <a:r>
                        <a:rPr lang="en-US" sz="1600" b="0" i="0" u="none" strike="noStrike" noProof="0" smtClean="0">
                          <a:solidFill>
                            <a:srgbClr val="000000"/>
                          </a:solidFill>
                          <a:latin typeface="Arial" pitchFamily="34" charset="0"/>
                          <a:cs typeface="Arial" pitchFamily="34" charset="0"/>
                        </a:rPr>
                        <a:t>Low</a:t>
                      </a:r>
                      <a:endParaRPr lang="en-US" sz="1600" b="0" i="0" u="none" strike="noStrike" noProof="0">
                        <a:solidFill>
                          <a:srgbClr val="000000"/>
                        </a:solidFill>
                        <a:latin typeface="Arial" pitchFamily="34" charset="0"/>
                        <a:cs typeface="Arial" pitchFamily="34" charset="0"/>
                      </a:endParaRPr>
                    </a:p>
                  </a:txBody>
                  <a:tcPr marL="9525" marR="9525" marT="9525" marB="0">
                    <a:lnL>
                      <a:noFill/>
                    </a:lnL>
                    <a:lnR>
                      <a:noFill/>
                    </a:lnR>
                    <a:lnT>
                      <a:noFill/>
                    </a:lnT>
                    <a:lnB w="12700" cap="flat" cmpd="sng" algn="ctr">
                      <a:solidFill>
                        <a:schemeClr val="tx1"/>
                      </a:solidFill>
                      <a:prstDash val="solid"/>
                      <a:round/>
                      <a:headEnd type="none" w="med" len="med"/>
                      <a:tailEnd type="none" w="med" len="med"/>
                    </a:lnB>
                  </a:tcPr>
                </a:tc>
                <a:tc>
                  <a:txBody>
                    <a:bodyPr/>
                    <a:lstStyle/>
                    <a:p>
                      <a:pPr algn="ctr" fontAlgn="b"/>
                      <a:r>
                        <a:rPr lang="en-US" sz="1600" b="0" i="0" u="none" strike="noStrike" noProof="0" smtClean="0">
                          <a:solidFill>
                            <a:srgbClr val="000000"/>
                          </a:solidFill>
                          <a:latin typeface="Arial" pitchFamily="34" charset="0"/>
                          <a:cs typeface="Arial" pitchFamily="34" charset="0"/>
                        </a:rPr>
                        <a:t>High</a:t>
                      </a:r>
                      <a:endParaRPr lang="en-US" sz="1600" b="0" i="0" u="none" strike="noStrike" noProof="0">
                        <a:solidFill>
                          <a:srgbClr val="000000"/>
                        </a:solidFill>
                        <a:latin typeface="Arial" pitchFamily="34" charset="0"/>
                        <a:cs typeface="Arial" pitchFamily="34" charset="0"/>
                      </a:endParaRPr>
                    </a:p>
                  </a:txBody>
                  <a:tcPr marL="9525" marR="9525" marT="9525" marB="0">
                    <a:lnL>
                      <a:noFill/>
                    </a:lnL>
                    <a:lnR>
                      <a:noFill/>
                    </a:lnR>
                    <a:lnT>
                      <a:noFill/>
                    </a:lnT>
                    <a:lnB w="12700" cap="flat" cmpd="sng" algn="ctr">
                      <a:solidFill>
                        <a:schemeClr val="tx1"/>
                      </a:solidFill>
                      <a:prstDash val="solid"/>
                      <a:round/>
                      <a:headEnd type="none" w="med" len="med"/>
                      <a:tailEnd type="none" w="med" len="med"/>
                    </a:lnB>
                  </a:tcPr>
                </a:tc>
                <a:tc>
                  <a:txBody>
                    <a:bodyPr/>
                    <a:lstStyle/>
                    <a:p>
                      <a:pPr algn="ctr" fontAlgn="b"/>
                      <a:r>
                        <a:rPr lang="en-US" sz="1600" b="0" i="0" u="none" strike="noStrike" noProof="0" smtClean="0">
                          <a:solidFill>
                            <a:srgbClr val="000000"/>
                          </a:solidFill>
                          <a:latin typeface="Arial" pitchFamily="34" charset="0"/>
                          <a:cs typeface="Arial" pitchFamily="34" charset="0"/>
                        </a:rPr>
                        <a:t>High</a:t>
                      </a:r>
                      <a:endParaRPr lang="en-US" sz="1600" b="0" i="0" u="none" strike="noStrike" noProof="0">
                        <a:solidFill>
                          <a:srgbClr val="000000"/>
                        </a:solidFill>
                        <a:latin typeface="Arial" pitchFamily="34" charset="0"/>
                        <a:cs typeface="Arial" pitchFamily="34" charset="0"/>
                      </a:endParaRPr>
                    </a:p>
                  </a:txBody>
                  <a:tcPr marL="9525" marR="9525" marT="9525" marB="0">
                    <a:lnL>
                      <a:noFill/>
                    </a:lnL>
                    <a:lnR>
                      <a:noFill/>
                    </a:lnR>
                    <a:lnT>
                      <a:noFill/>
                    </a:lnT>
                    <a:lnB w="12700" cap="flat" cmpd="sng" algn="ctr">
                      <a:solidFill>
                        <a:schemeClr val="tx1"/>
                      </a:solidFill>
                      <a:prstDash val="solid"/>
                      <a:round/>
                      <a:headEnd type="none" w="med" len="med"/>
                      <a:tailEnd type="none" w="med" len="med"/>
                    </a:lnB>
                  </a:tcPr>
                </a:tc>
                <a:tc>
                  <a:txBody>
                    <a:bodyPr/>
                    <a:lstStyle/>
                    <a:p>
                      <a:pPr algn="ctr" fontAlgn="b"/>
                      <a:r>
                        <a:rPr lang="en-US" sz="1600" b="0" i="0" u="none" strike="noStrike" noProof="0" dirty="0" smtClean="0">
                          <a:solidFill>
                            <a:srgbClr val="000000"/>
                          </a:solidFill>
                          <a:latin typeface="Arial" pitchFamily="34" charset="0"/>
                          <a:cs typeface="Arial" pitchFamily="34" charset="0"/>
                        </a:rPr>
                        <a:t>High</a:t>
                      </a:r>
                      <a:endParaRPr lang="en-US" sz="1600" b="0" i="0" u="none" strike="noStrike" noProof="0" dirty="0">
                        <a:solidFill>
                          <a:srgbClr val="000000"/>
                        </a:solidFill>
                        <a:latin typeface="Arial" pitchFamily="34" charset="0"/>
                        <a:cs typeface="Arial" pitchFamily="34" charset="0"/>
                      </a:endParaRPr>
                    </a:p>
                  </a:txBody>
                  <a:tcPr marL="9525" marR="9525" marT="9525" marB="0">
                    <a:lnL>
                      <a:noFill/>
                    </a:lnL>
                    <a:lnR>
                      <a:noFill/>
                    </a:lnR>
                    <a:lnT>
                      <a:noFill/>
                    </a:lnT>
                    <a:lnB w="12700" cap="flat" cmpd="sng" algn="ctr">
                      <a:solidFill>
                        <a:schemeClr val="tx1"/>
                      </a:solidFill>
                      <a:prstDash val="solid"/>
                      <a:round/>
                      <a:headEnd type="none" w="med" len="med"/>
                      <a:tailEnd type="none" w="med" len="med"/>
                    </a:lnB>
                  </a:tcPr>
                </a:tc>
              </a:tr>
            </a:tbl>
          </a:graphicData>
        </a:graphic>
      </p:graphicFrame>
    </p:spTree>
  </p:cSld>
  <p:clrMapOvr>
    <a:masterClrMapping/>
  </p:clrMapOvr>
  <p:transition>
    <p:fad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el 1"/>
          <p:cNvSpPr>
            <a:spLocks noGrp="1"/>
          </p:cNvSpPr>
          <p:nvPr>
            <p:ph type="title"/>
          </p:nvPr>
        </p:nvSpPr>
        <p:spPr/>
        <p:txBody>
          <a:bodyPr/>
          <a:lstStyle/>
          <a:p>
            <a:r>
              <a:rPr lang="en-US" dirty="0" smtClean="0"/>
              <a:t>Knowledge-Driven Event </a:t>
            </a:r>
            <a:r>
              <a:rPr lang="en-US" dirty="0" err="1" smtClean="0"/>
              <a:t>Extr</a:t>
            </a:r>
            <a:r>
              <a:rPr lang="en-US" dirty="0" smtClean="0"/>
              <a:t>. (3)</a:t>
            </a:r>
            <a:endParaRPr lang="en-US" dirty="0" smtClean="0"/>
          </a:p>
        </p:txBody>
      </p:sp>
      <p:sp>
        <p:nvSpPr>
          <p:cNvPr id="6147" name="Tijdelijke aanduiding voor inhoud 2"/>
          <p:cNvSpPr>
            <a:spLocks noGrp="1"/>
          </p:cNvSpPr>
          <p:nvPr>
            <p:ph idx="1"/>
          </p:nvPr>
        </p:nvSpPr>
        <p:spPr/>
        <p:txBody>
          <a:bodyPr/>
          <a:lstStyle/>
          <a:p>
            <a:r>
              <a:rPr lang="en-US" sz="2400" dirty="0" smtClean="0"/>
              <a:t>Considerations:</a:t>
            </a:r>
          </a:p>
          <a:p>
            <a:pPr lvl="1"/>
            <a:r>
              <a:rPr lang="en-US" sz="2000" dirty="0" smtClean="0"/>
              <a:t>Lexical knowledge and/or prior domain knowledge required</a:t>
            </a:r>
          </a:p>
          <a:p>
            <a:pPr lvl="1"/>
            <a:r>
              <a:rPr lang="en-US" sz="2000" dirty="0" smtClean="0"/>
              <a:t>Definition and maintenance of patterns is more difficult (consistency and costs)</a:t>
            </a:r>
          </a:p>
          <a:p>
            <a:pPr lvl="1">
              <a:buFont typeface="Arial" pitchFamily="34" charset="0"/>
              <a:buChar char="+"/>
            </a:pPr>
            <a:r>
              <a:rPr lang="en-US" sz="2000" dirty="0" smtClean="0"/>
              <a:t>Less training data required than for data-driven approaches</a:t>
            </a:r>
          </a:p>
          <a:p>
            <a:pPr lvl="1">
              <a:buFont typeface="Arial" pitchFamily="34" charset="0"/>
              <a:buChar char="+"/>
            </a:pPr>
            <a:r>
              <a:rPr lang="en-US" sz="2000" dirty="0" smtClean="0"/>
              <a:t>Powerful expressions with lexical, syntactical, and semantic elements make results easily interpretable and traceable</a:t>
            </a:r>
          </a:p>
          <a:p>
            <a:pPr lvl="1">
              <a:buFont typeface="Arial" pitchFamily="34" charset="0"/>
              <a:buChar char="+"/>
            </a:pPr>
            <a:r>
              <a:rPr lang="en-US" sz="2000" dirty="0" smtClean="0"/>
              <a:t>Patterns are useful when one needs to extract very specific information</a:t>
            </a:r>
          </a:p>
        </p:txBody>
      </p:sp>
      <p:sp>
        <p:nvSpPr>
          <p:cNvPr id="6148" name="Tijdelijke aanduiding voor voettekst 3"/>
          <p:cNvSpPr>
            <a:spLocks noGrp="1"/>
          </p:cNvSpPr>
          <p:nvPr>
            <p:ph type="ftr" sz="quarter" idx="10"/>
          </p:nvPr>
        </p:nvSpPr>
        <p:spPr>
          <a:noFill/>
        </p:spPr>
        <p:txBody>
          <a:bodyPr/>
          <a:lstStyle/>
          <a:p>
            <a:r>
              <a:rPr lang="en-US" smtClean="0">
                <a:ea typeface="ＭＳ Ｐゴシック" pitchFamily="34" charset="-128"/>
              </a:rPr>
              <a:t>Workhop on Detection, Representation, and Exploitation of Events in the Semantic Web (DeRiVE'11)</a:t>
            </a:r>
            <a:endParaRPr lang="en-US">
              <a:ea typeface="ＭＳ Ｐゴシック" pitchFamily="34" charset="-128"/>
            </a:endParaRPr>
          </a:p>
        </p:txBody>
      </p:sp>
    </p:spTree>
  </p:cSld>
  <p:clrMapOvr>
    <a:masterClrMapping/>
  </p:clrMapOvr>
  <p:transition>
    <p:fad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el 1"/>
          <p:cNvSpPr>
            <a:spLocks noGrp="1"/>
          </p:cNvSpPr>
          <p:nvPr>
            <p:ph type="title"/>
          </p:nvPr>
        </p:nvSpPr>
        <p:spPr/>
        <p:txBody>
          <a:bodyPr/>
          <a:lstStyle/>
          <a:p>
            <a:r>
              <a:rPr lang="en-US" dirty="0" smtClean="0"/>
              <a:t>Hybrid Event </a:t>
            </a:r>
            <a:r>
              <a:rPr lang="en-US" dirty="0" err="1" smtClean="0"/>
              <a:t>Extr</a:t>
            </a:r>
            <a:r>
              <a:rPr lang="en-US" dirty="0" smtClean="0"/>
              <a:t>. (1)</a:t>
            </a:r>
            <a:endParaRPr lang="en-US" dirty="0" smtClean="0"/>
          </a:p>
        </p:txBody>
      </p:sp>
      <p:sp>
        <p:nvSpPr>
          <p:cNvPr id="6147" name="Tijdelijke aanduiding voor inhoud 2"/>
          <p:cNvSpPr>
            <a:spLocks noGrp="1"/>
          </p:cNvSpPr>
          <p:nvPr>
            <p:ph idx="1"/>
          </p:nvPr>
        </p:nvSpPr>
        <p:spPr>
          <a:xfrm>
            <a:off x="827088" y="1412875"/>
            <a:ext cx="7993384" cy="4968875"/>
          </a:xfrm>
        </p:spPr>
        <p:txBody>
          <a:bodyPr/>
          <a:lstStyle/>
          <a:p>
            <a:r>
              <a:rPr lang="en-US" sz="2400" dirty="0" smtClean="0"/>
              <a:t>Facts:</a:t>
            </a:r>
          </a:p>
          <a:p>
            <a:pPr lvl="1"/>
            <a:r>
              <a:rPr lang="en-US" sz="2000" dirty="0" smtClean="0"/>
              <a:t>Difficult to stay within boundaries of event extraction approach</a:t>
            </a:r>
          </a:p>
          <a:p>
            <a:pPr lvl="1"/>
            <a:r>
              <a:rPr lang="en-US" sz="2000" dirty="0" smtClean="0"/>
              <a:t>Usually, an approach can be considered as mainly data-driven or mainly knowledge-driven</a:t>
            </a:r>
          </a:p>
          <a:p>
            <a:pPr lvl="1"/>
            <a:r>
              <a:rPr lang="en-US" sz="2000" dirty="0" smtClean="0"/>
              <a:t>However, an increasing number of researchers equally combine both approaches</a:t>
            </a:r>
          </a:p>
          <a:p>
            <a:pPr lvl="1"/>
            <a:r>
              <a:rPr lang="en-US" sz="2000" dirty="0" smtClean="0"/>
              <a:t>Most systems are knowledge-driven, aided by data-driven methods:</a:t>
            </a:r>
          </a:p>
          <a:p>
            <a:pPr lvl="2"/>
            <a:r>
              <a:rPr lang="en-US" sz="1600" dirty="0" smtClean="0"/>
              <a:t>Solve the lack of expert knowledge</a:t>
            </a:r>
          </a:p>
          <a:p>
            <a:pPr lvl="2"/>
            <a:r>
              <a:rPr lang="en-US" sz="1600" dirty="0" smtClean="0"/>
              <a:t>Apply bootstrapping</a:t>
            </a:r>
          </a:p>
        </p:txBody>
      </p:sp>
      <p:sp>
        <p:nvSpPr>
          <p:cNvPr id="6148" name="Tijdelijke aanduiding voor voettekst 3"/>
          <p:cNvSpPr>
            <a:spLocks noGrp="1"/>
          </p:cNvSpPr>
          <p:nvPr>
            <p:ph type="ftr" sz="quarter" idx="10"/>
          </p:nvPr>
        </p:nvSpPr>
        <p:spPr>
          <a:noFill/>
        </p:spPr>
        <p:txBody>
          <a:bodyPr/>
          <a:lstStyle/>
          <a:p>
            <a:r>
              <a:rPr lang="en-US" smtClean="0">
                <a:ea typeface="ＭＳ Ｐゴシック" pitchFamily="34" charset="-128"/>
              </a:rPr>
              <a:t>Workhop on Detection, Representation, and Exploitation of Events in the Semantic Web (DeRiVE'11)</a:t>
            </a:r>
            <a:endParaRPr lang="en-US">
              <a:ea typeface="ＭＳ Ｐゴシック" pitchFamily="34" charset="-128"/>
            </a:endParaRPr>
          </a:p>
        </p:txBody>
      </p:sp>
    </p:spTree>
  </p:cSld>
  <p:clrMapOvr>
    <a:masterClrMapping/>
  </p:clrMapOvr>
  <p:transition>
    <p:fad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el 1"/>
          <p:cNvSpPr>
            <a:spLocks noGrp="1"/>
          </p:cNvSpPr>
          <p:nvPr>
            <p:ph type="title"/>
          </p:nvPr>
        </p:nvSpPr>
        <p:spPr/>
        <p:txBody>
          <a:bodyPr/>
          <a:lstStyle/>
          <a:p>
            <a:r>
              <a:rPr lang="en-US" dirty="0" smtClean="0"/>
              <a:t>Hybrid </a:t>
            </a:r>
            <a:r>
              <a:rPr lang="en-US" dirty="0" smtClean="0"/>
              <a:t>Event </a:t>
            </a:r>
            <a:r>
              <a:rPr lang="en-US" dirty="0" err="1" smtClean="0"/>
              <a:t>Extr</a:t>
            </a:r>
            <a:r>
              <a:rPr lang="en-US" dirty="0" smtClean="0"/>
              <a:t>. (2)</a:t>
            </a:r>
            <a:endParaRPr lang="en-US" dirty="0" smtClean="0"/>
          </a:p>
        </p:txBody>
      </p:sp>
      <p:sp>
        <p:nvSpPr>
          <p:cNvPr id="6147" name="Tijdelijke aanduiding voor inhoud 2"/>
          <p:cNvSpPr>
            <a:spLocks noGrp="1"/>
          </p:cNvSpPr>
          <p:nvPr>
            <p:ph idx="1"/>
          </p:nvPr>
        </p:nvSpPr>
        <p:spPr/>
        <p:txBody>
          <a:bodyPr/>
          <a:lstStyle/>
          <a:p>
            <a:r>
              <a:rPr lang="en-US" sz="2400" dirty="0" smtClean="0"/>
              <a:t>Examples:</a:t>
            </a:r>
          </a:p>
          <a:p>
            <a:endParaRPr lang="en-US" sz="2400" dirty="0" smtClean="0"/>
          </a:p>
          <a:p>
            <a:endParaRPr lang="en-US" sz="2400" dirty="0" smtClean="0"/>
          </a:p>
          <a:p>
            <a:endParaRPr lang="en-US" sz="2400" dirty="0" smtClean="0"/>
          </a:p>
          <a:p>
            <a:endParaRPr lang="en-US" sz="2400" dirty="0" smtClean="0"/>
          </a:p>
          <a:p>
            <a:endParaRPr lang="en-US" sz="2400" dirty="0" smtClean="0"/>
          </a:p>
          <a:p>
            <a:endParaRPr lang="en-US" sz="2400" dirty="0" smtClean="0"/>
          </a:p>
          <a:p>
            <a:r>
              <a:rPr lang="en-US" sz="2400" dirty="0" smtClean="0"/>
              <a:t>Considerations:</a:t>
            </a:r>
          </a:p>
          <a:p>
            <a:pPr lvl="1"/>
            <a:r>
              <a:rPr lang="en-US" sz="2000" dirty="0" smtClean="0"/>
              <a:t>Large amount of data required</a:t>
            </a:r>
          </a:p>
          <a:p>
            <a:pPr lvl="1"/>
            <a:r>
              <a:rPr lang="en-US" sz="2000" dirty="0" smtClean="0"/>
              <a:t>Increased complexity requires expertise</a:t>
            </a:r>
            <a:endParaRPr lang="en-US" sz="2400" dirty="0" smtClean="0"/>
          </a:p>
          <a:p>
            <a:pPr lvl="1">
              <a:buFont typeface="Arial" pitchFamily="34" charset="0"/>
              <a:buChar char="+"/>
            </a:pPr>
            <a:r>
              <a:rPr lang="en-US" sz="2000" dirty="0" smtClean="0"/>
              <a:t>Less domain knowledge needed</a:t>
            </a:r>
          </a:p>
          <a:p>
            <a:pPr lvl="1">
              <a:buFont typeface="Arial" pitchFamily="34" charset="0"/>
              <a:buChar char="+"/>
            </a:pPr>
            <a:r>
              <a:rPr lang="en-US" sz="2000" dirty="0" smtClean="0"/>
              <a:t>Interpretability of results</a:t>
            </a:r>
          </a:p>
        </p:txBody>
      </p:sp>
      <p:sp>
        <p:nvSpPr>
          <p:cNvPr id="6148" name="Tijdelijke aanduiding voor voettekst 3"/>
          <p:cNvSpPr>
            <a:spLocks noGrp="1"/>
          </p:cNvSpPr>
          <p:nvPr>
            <p:ph type="ftr" sz="quarter" idx="10"/>
          </p:nvPr>
        </p:nvSpPr>
        <p:spPr>
          <a:noFill/>
        </p:spPr>
        <p:txBody>
          <a:bodyPr/>
          <a:lstStyle/>
          <a:p>
            <a:r>
              <a:rPr lang="en-US" smtClean="0">
                <a:ea typeface="ＭＳ Ｐゴシック" pitchFamily="34" charset="-128"/>
              </a:rPr>
              <a:t>Workhop on Detection, Representation, and Exploitation of Events in the Semantic Web (DeRiVE'11)</a:t>
            </a:r>
            <a:endParaRPr lang="en-US">
              <a:ea typeface="ＭＳ Ｐゴシック" pitchFamily="34" charset="-128"/>
            </a:endParaRPr>
          </a:p>
        </p:txBody>
      </p:sp>
      <p:graphicFrame>
        <p:nvGraphicFramePr>
          <p:cNvPr id="5" name="Tabel 4"/>
          <p:cNvGraphicFramePr>
            <a:graphicFrameLocks noGrp="1"/>
          </p:cNvGraphicFramePr>
          <p:nvPr/>
        </p:nvGraphicFramePr>
        <p:xfrm>
          <a:off x="1187624" y="2071876"/>
          <a:ext cx="7350369" cy="2232660"/>
        </p:xfrm>
        <a:graphic>
          <a:graphicData uri="http://schemas.openxmlformats.org/drawingml/2006/table">
            <a:tbl>
              <a:tblPr/>
              <a:tblGrid>
                <a:gridCol w="2347913"/>
                <a:gridCol w="1612527"/>
                <a:gridCol w="1296144"/>
                <a:gridCol w="492125"/>
                <a:gridCol w="609473"/>
                <a:gridCol w="520700"/>
                <a:gridCol w="471487"/>
              </a:tblGrid>
              <a:tr h="144016">
                <a:tc>
                  <a:txBody>
                    <a:bodyPr/>
                    <a:lstStyle/>
                    <a:p>
                      <a:pPr algn="l" fontAlgn="b"/>
                      <a:r>
                        <a:rPr lang="en-US" sz="1600" b="0" i="0" u="none" strike="noStrike" noProof="0" dirty="0" smtClean="0">
                          <a:solidFill>
                            <a:srgbClr val="000000"/>
                          </a:solidFill>
                          <a:latin typeface="Arial" pitchFamily="34" charset="0"/>
                          <a:cs typeface="Arial" pitchFamily="34" charset="0"/>
                        </a:rPr>
                        <a:t>Approach</a:t>
                      </a:r>
                      <a:endParaRPr lang="en-US" sz="1600" b="0" i="0" u="none" strike="noStrike" noProof="0" dirty="0">
                        <a:solidFill>
                          <a:srgbClr val="000000"/>
                        </a:solidFill>
                        <a:latin typeface="Arial" pitchFamily="34" charset="0"/>
                        <a:cs typeface="Arial" pitchFamily="34" charset="0"/>
                      </a:endParaRPr>
                    </a:p>
                  </a:txBody>
                  <a:tcPr marL="0" marR="0" marT="0" marB="0">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US" sz="1600" b="0" i="0" u="none" strike="noStrike" noProof="0" smtClean="0">
                          <a:solidFill>
                            <a:srgbClr val="000000"/>
                          </a:solidFill>
                          <a:latin typeface="Arial" pitchFamily="34" charset="0"/>
                          <a:cs typeface="Arial" pitchFamily="34" charset="0"/>
                        </a:rPr>
                        <a:t>Method</a:t>
                      </a:r>
                      <a:endParaRPr lang="en-US" sz="1600" b="0" i="0" u="none" strike="noStrike" noProof="0">
                        <a:solidFill>
                          <a:srgbClr val="000000"/>
                        </a:solidFill>
                        <a:latin typeface="Arial" pitchFamily="34" charset="0"/>
                        <a:cs typeface="Arial" pitchFamily="34" charset="0"/>
                      </a:endParaRPr>
                    </a:p>
                  </a:txBody>
                  <a:tcPr marL="0" marR="0" marT="0" marB="0">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US" sz="1600" b="0" i="0" u="none" strike="noStrike" noProof="0" smtClean="0">
                          <a:solidFill>
                            <a:srgbClr val="000000"/>
                          </a:solidFill>
                          <a:latin typeface="Arial" pitchFamily="34" charset="0"/>
                          <a:cs typeface="Arial" pitchFamily="34" charset="0"/>
                        </a:rPr>
                        <a:t>Events</a:t>
                      </a:r>
                      <a:endParaRPr lang="en-US" sz="1600" b="0" i="0" u="none" strike="noStrike" noProof="0">
                        <a:solidFill>
                          <a:srgbClr val="000000"/>
                        </a:solidFill>
                        <a:latin typeface="Arial" pitchFamily="34" charset="0"/>
                        <a:cs typeface="Arial" pitchFamily="34" charset="0"/>
                      </a:endParaRPr>
                    </a:p>
                  </a:txBody>
                  <a:tcPr marL="0" marR="0" marT="0" marB="0">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600" b="0" i="0" u="none" strike="noStrike" noProof="0" smtClean="0">
                          <a:solidFill>
                            <a:srgbClr val="000000"/>
                          </a:solidFill>
                          <a:latin typeface="Arial" pitchFamily="34" charset="0"/>
                          <a:cs typeface="Arial" pitchFamily="34" charset="0"/>
                        </a:rPr>
                        <a:t>Data</a:t>
                      </a:r>
                      <a:endParaRPr lang="en-US" sz="1600" b="0" i="0" u="none" strike="noStrike" noProof="0">
                        <a:solidFill>
                          <a:srgbClr val="000000"/>
                        </a:solidFill>
                        <a:latin typeface="Arial" pitchFamily="34" charset="0"/>
                        <a:cs typeface="Arial" pitchFamily="34" charset="0"/>
                      </a:endParaRPr>
                    </a:p>
                  </a:txBody>
                  <a:tcPr marL="0" marR="0" marT="0" marB="0">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600" b="0" i="0" u="none" strike="noStrike" noProof="0" dirty="0" smtClean="0">
                          <a:solidFill>
                            <a:srgbClr val="000000"/>
                          </a:solidFill>
                          <a:latin typeface="Arial" pitchFamily="34" charset="0"/>
                          <a:cs typeface="Arial" pitchFamily="34" charset="0"/>
                        </a:rPr>
                        <a:t>Know.</a:t>
                      </a:r>
                      <a:endParaRPr lang="en-US" sz="1600" b="0" i="0" u="none" strike="noStrike" noProof="0" dirty="0">
                        <a:solidFill>
                          <a:srgbClr val="000000"/>
                        </a:solidFill>
                        <a:latin typeface="Arial" pitchFamily="34" charset="0"/>
                        <a:cs typeface="Arial" pitchFamily="34" charset="0"/>
                      </a:endParaRPr>
                    </a:p>
                  </a:txBody>
                  <a:tcPr marL="0" marR="0" marT="0" marB="0">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600" b="0" i="0" u="none" strike="noStrike" noProof="0" smtClean="0">
                          <a:solidFill>
                            <a:srgbClr val="000000"/>
                          </a:solidFill>
                          <a:latin typeface="Arial" pitchFamily="34" charset="0"/>
                          <a:cs typeface="Arial" pitchFamily="34" charset="0"/>
                        </a:rPr>
                        <a:t> Exp.</a:t>
                      </a:r>
                      <a:endParaRPr lang="en-US" sz="1600" b="0" i="0" u="none" strike="noStrike" noProof="0">
                        <a:solidFill>
                          <a:srgbClr val="000000"/>
                        </a:solidFill>
                        <a:latin typeface="Arial" pitchFamily="34" charset="0"/>
                        <a:cs typeface="Arial" pitchFamily="34" charset="0"/>
                      </a:endParaRPr>
                    </a:p>
                  </a:txBody>
                  <a:tcPr marL="0" marR="0" marT="0" marB="0">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600" b="0" i="0" u="none" strike="noStrike" noProof="0" smtClean="0">
                          <a:solidFill>
                            <a:srgbClr val="000000"/>
                          </a:solidFill>
                          <a:latin typeface="Arial" pitchFamily="34" charset="0"/>
                          <a:cs typeface="Arial" pitchFamily="34" charset="0"/>
                        </a:rPr>
                        <a:t> Int.</a:t>
                      </a:r>
                      <a:endParaRPr lang="en-US" sz="1600" b="0" i="0" u="none" strike="noStrike" noProof="0">
                        <a:solidFill>
                          <a:srgbClr val="000000"/>
                        </a:solidFill>
                        <a:latin typeface="Arial" pitchFamily="34" charset="0"/>
                        <a:cs typeface="Arial" pitchFamily="34" charset="0"/>
                      </a:endParaRPr>
                    </a:p>
                  </a:txBody>
                  <a:tcPr marL="0" marR="0" marT="0" marB="0">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88384">
                <a:tc>
                  <a:txBody>
                    <a:bodyPr/>
                    <a:lstStyle/>
                    <a:p>
                      <a:pPr algn="l" fontAlgn="b"/>
                      <a:r>
                        <a:rPr lang="en-US" sz="1600" b="0" i="0" u="none" strike="noStrike" noProof="0" smtClean="0">
                          <a:solidFill>
                            <a:srgbClr val="000000"/>
                          </a:solidFill>
                          <a:latin typeface="Arial" pitchFamily="34" charset="0"/>
                          <a:cs typeface="Arial" pitchFamily="34" charset="0"/>
                        </a:rPr>
                        <a:t>Jungermann et al. (2008)</a:t>
                      </a:r>
                      <a:endParaRPr lang="en-US" sz="1600" b="0" i="0" u="none" strike="noStrike" noProof="0">
                        <a:solidFill>
                          <a:srgbClr val="000000"/>
                        </a:solidFill>
                        <a:latin typeface="Arial" pitchFamily="34" charset="0"/>
                        <a:cs typeface="Arial" pitchFamily="34" charset="0"/>
                      </a:endParaRPr>
                    </a:p>
                  </a:txBody>
                  <a:tcPr marL="9525" marR="9525" marT="9525" marB="0">
                    <a:lnL>
                      <a:noFill/>
                    </a:lnL>
                    <a:lnR>
                      <a:noFill/>
                    </a:lnR>
                    <a:lnT w="12700" cap="flat" cmpd="sng" algn="ctr">
                      <a:solidFill>
                        <a:schemeClr val="tx1"/>
                      </a:solidFill>
                      <a:prstDash val="solid"/>
                      <a:round/>
                      <a:headEnd type="none" w="med" len="med"/>
                      <a:tailEnd type="none" w="med" len="med"/>
                    </a:lnT>
                    <a:lnB>
                      <a:noFill/>
                    </a:lnB>
                  </a:tcPr>
                </a:tc>
                <a:tc>
                  <a:txBody>
                    <a:bodyPr/>
                    <a:lstStyle/>
                    <a:p>
                      <a:pPr algn="l" fontAlgn="b"/>
                      <a:r>
                        <a:rPr lang="en-US" sz="1600" b="0" i="0" u="none" strike="noStrike" noProof="0" smtClean="0">
                          <a:solidFill>
                            <a:srgbClr val="000000"/>
                          </a:solidFill>
                          <a:latin typeface="Arial" pitchFamily="34" charset="0"/>
                          <a:cs typeface="Arial" pitchFamily="34" charset="0"/>
                        </a:rPr>
                        <a:t>Lexico-Syntactic, graphs</a:t>
                      </a:r>
                      <a:endParaRPr lang="en-US" sz="1600" b="0" i="0" u="none" strike="noStrike" noProof="0">
                        <a:solidFill>
                          <a:srgbClr val="000000"/>
                        </a:solidFill>
                        <a:latin typeface="Arial" pitchFamily="34" charset="0"/>
                        <a:cs typeface="Arial" pitchFamily="34" charset="0"/>
                      </a:endParaRPr>
                    </a:p>
                  </a:txBody>
                  <a:tcPr marL="9525" marR="9525" marT="9525" marB="0">
                    <a:lnL>
                      <a:noFill/>
                    </a:lnL>
                    <a:lnR>
                      <a:noFill/>
                    </a:lnR>
                    <a:lnT w="12700" cap="flat" cmpd="sng" algn="ctr">
                      <a:solidFill>
                        <a:schemeClr val="tx1"/>
                      </a:solidFill>
                      <a:prstDash val="solid"/>
                      <a:round/>
                      <a:headEnd type="none" w="med" len="med"/>
                      <a:tailEnd type="none" w="med" len="med"/>
                    </a:lnT>
                    <a:lnB>
                      <a:noFill/>
                    </a:lnB>
                  </a:tcPr>
                </a:tc>
                <a:tc>
                  <a:txBody>
                    <a:bodyPr/>
                    <a:lstStyle/>
                    <a:p>
                      <a:pPr algn="l" fontAlgn="b"/>
                      <a:r>
                        <a:rPr lang="en-US" sz="1600" b="0" i="0" u="none" strike="noStrike" noProof="0" smtClean="0">
                          <a:solidFill>
                            <a:srgbClr val="000000"/>
                          </a:solidFill>
                          <a:latin typeface="Arial" pitchFamily="34" charset="0"/>
                          <a:cs typeface="Arial" pitchFamily="34" charset="0"/>
                        </a:rPr>
                        <a:t>German parliament</a:t>
                      </a:r>
                      <a:endParaRPr lang="en-US" sz="1600" b="0" i="0" u="none" strike="noStrike" noProof="0">
                        <a:solidFill>
                          <a:srgbClr val="000000"/>
                        </a:solidFill>
                        <a:latin typeface="Arial" pitchFamily="34" charset="0"/>
                        <a:cs typeface="Arial" pitchFamily="34" charset="0"/>
                      </a:endParaRPr>
                    </a:p>
                  </a:txBody>
                  <a:tcPr marL="9525" marR="9525" marT="9525" marB="0">
                    <a:lnL>
                      <a:noFill/>
                    </a:lnL>
                    <a:lnR>
                      <a:noFill/>
                    </a:lnR>
                    <a:lnT w="12700" cap="flat" cmpd="sng" algn="ctr">
                      <a:solidFill>
                        <a:schemeClr val="tx1"/>
                      </a:solidFill>
                      <a:prstDash val="solid"/>
                      <a:round/>
                      <a:headEnd type="none" w="med" len="med"/>
                      <a:tailEnd type="none" w="med" len="med"/>
                    </a:lnT>
                    <a:lnB>
                      <a:noFill/>
                    </a:lnB>
                  </a:tcPr>
                </a:tc>
                <a:tc>
                  <a:txBody>
                    <a:bodyPr/>
                    <a:lstStyle/>
                    <a:p>
                      <a:pPr algn="ctr" fontAlgn="b"/>
                      <a:r>
                        <a:rPr lang="en-US" sz="1600" b="0" i="0" u="none" strike="noStrike" noProof="0" smtClean="0">
                          <a:solidFill>
                            <a:srgbClr val="000000"/>
                          </a:solidFill>
                          <a:latin typeface="Arial" pitchFamily="34" charset="0"/>
                          <a:cs typeface="Arial" pitchFamily="34" charset="0"/>
                        </a:rPr>
                        <a:t>Med</a:t>
                      </a:r>
                      <a:endParaRPr lang="en-US" sz="1600" b="0" i="0" u="none" strike="noStrike" noProof="0">
                        <a:solidFill>
                          <a:srgbClr val="000000"/>
                        </a:solidFill>
                        <a:latin typeface="Arial" pitchFamily="34" charset="0"/>
                        <a:cs typeface="Arial" pitchFamily="34" charset="0"/>
                      </a:endParaRPr>
                    </a:p>
                  </a:txBody>
                  <a:tcPr marL="9525" marR="9525" marT="9525" marB="0">
                    <a:lnL>
                      <a:noFill/>
                    </a:lnL>
                    <a:lnR>
                      <a:noFill/>
                    </a:lnR>
                    <a:lnT w="12700" cap="flat" cmpd="sng" algn="ctr">
                      <a:solidFill>
                        <a:schemeClr val="tx1"/>
                      </a:solidFill>
                      <a:prstDash val="solid"/>
                      <a:round/>
                      <a:headEnd type="none" w="med" len="med"/>
                      <a:tailEnd type="none" w="med" len="med"/>
                    </a:lnT>
                    <a:lnB>
                      <a:noFill/>
                    </a:lnB>
                  </a:tcPr>
                </a:tc>
                <a:tc>
                  <a:txBody>
                    <a:bodyPr/>
                    <a:lstStyle/>
                    <a:p>
                      <a:pPr algn="ctr" fontAlgn="b"/>
                      <a:r>
                        <a:rPr lang="en-US" sz="1600" b="0" i="0" u="none" strike="noStrike" noProof="0" smtClean="0">
                          <a:solidFill>
                            <a:srgbClr val="000000"/>
                          </a:solidFill>
                          <a:latin typeface="Arial" pitchFamily="34" charset="0"/>
                          <a:cs typeface="Arial" pitchFamily="34" charset="0"/>
                        </a:rPr>
                        <a:t>Med</a:t>
                      </a:r>
                      <a:endParaRPr lang="en-US" sz="1600" b="0" i="0" u="none" strike="noStrike" noProof="0">
                        <a:solidFill>
                          <a:srgbClr val="000000"/>
                        </a:solidFill>
                        <a:latin typeface="Arial" pitchFamily="34" charset="0"/>
                        <a:cs typeface="Arial" pitchFamily="34" charset="0"/>
                      </a:endParaRPr>
                    </a:p>
                  </a:txBody>
                  <a:tcPr marL="9525" marR="9525" marT="9525" marB="0">
                    <a:lnL>
                      <a:noFill/>
                    </a:lnL>
                    <a:lnR>
                      <a:noFill/>
                    </a:lnR>
                    <a:lnT w="12700" cap="flat" cmpd="sng" algn="ctr">
                      <a:solidFill>
                        <a:schemeClr val="tx1"/>
                      </a:solidFill>
                      <a:prstDash val="solid"/>
                      <a:round/>
                      <a:headEnd type="none" w="med" len="med"/>
                      <a:tailEnd type="none" w="med" len="med"/>
                    </a:lnT>
                    <a:lnB>
                      <a:noFill/>
                    </a:lnB>
                  </a:tcPr>
                </a:tc>
                <a:tc>
                  <a:txBody>
                    <a:bodyPr/>
                    <a:lstStyle/>
                    <a:p>
                      <a:pPr algn="ctr" fontAlgn="b"/>
                      <a:r>
                        <a:rPr lang="en-US" sz="1600" b="0" i="0" u="none" strike="noStrike" noProof="0" smtClean="0">
                          <a:solidFill>
                            <a:srgbClr val="000000"/>
                          </a:solidFill>
                          <a:latin typeface="Arial" pitchFamily="34" charset="0"/>
                          <a:cs typeface="Arial" pitchFamily="34" charset="0"/>
                        </a:rPr>
                        <a:t>High</a:t>
                      </a:r>
                      <a:endParaRPr lang="en-US" sz="1600" b="0" i="0" u="none" strike="noStrike" noProof="0">
                        <a:solidFill>
                          <a:srgbClr val="000000"/>
                        </a:solidFill>
                        <a:latin typeface="Arial" pitchFamily="34" charset="0"/>
                        <a:cs typeface="Arial" pitchFamily="34" charset="0"/>
                      </a:endParaRPr>
                    </a:p>
                  </a:txBody>
                  <a:tcPr marL="9525" marR="9525" marT="9525" marB="0">
                    <a:lnL>
                      <a:noFill/>
                    </a:lnL>
                    <a:lnR>
                      <a:noFill/>
                    </a:lnR>
                    <a:lnT w="12700" cap="flat" cmpd="sng" algn="ctr">
                      <a:solidFill>
                        <a:schemeClr val="tx1"/>
                      </a:solidFill>
                      <a:prstDash val="solid"/>
                      <a:round/>
                      <a:headEnd type="none" w="med" len="med"/>
                      <a:tailEnd type="none" w="med" len="med"/>
                    </a:lnT>
                    <a:lnB>
                      <a:noFill/>
                    </a:lnB>
                  </a:tcPr>
                </a:tc>
                <a:tc>
                  <a:txBody>
                    <a:bodyPr/>
                    <a:lstStyle/>
                    <a:p>
                      <a:pPr algn="ctr" fontAlgn="b"/>
                      <a:r>
                        <a:rPr lang="en-US" sz="1600" b="0" i="0" u="none" strike="noStrike" noProof="0" smtClean="0">
                          <a:solidFill>
                            <a:srgbClr val="000000"/>
                          </a:solidFill>
                          <a:latin typeface="Arial" pitchFamily="34" charset="0"/>
                          <a:cs typeface="Arial" pitchFamily="34" charset="0"/>
                        </a:rPr>
                        <a:t>Med</a:t>
                      </a:r>
                      <a:endParaRPr lang="en-US" sz="1600" b="0" i="0" u="none" strike="noStrike" noProof="0">
                        <a:solidFill>
                          <a:srgbClr val="000000"/>
                        </a:solidFill>
                        <a:latin typeface="Arial" pitchFamily="34" charset="0"/>
                        <a:cs typeface="Arial" pitchFamily="34" charset="0"/>
                      </a:endParaRPr>
                    </a:p>
                  </a:txBody>
                  <a:tcPr marL="9525" marR="9525" marT="9525" marB="0">
                    <a:lnL>
                      <a:noFill/>
                    </a:lnL>
                    <a:lnR>
                      <a:noFill/>
                    </a:lnR>
                    <a:lnT w="12700" cap="flat" cmpd="sng" algn="ctr">
                      <a:solidFill>
                        <a:schemeClr val="tx1"/>
                      </a:solidFill>
                      <a:prstDash val="solid"/>
                      <a:round/>
                      <a:headEnd type="none" w="med" len="med"/>
                      <a:tailEnd type="none" w="med" len="med"/>
                    </a:lnT>
                    <a:lnB>
                      <a:noFill/>
                    </a:lnB>
                  </a:tcPr>
                </a:tc>
              </a:tr>
              <a:tr h="190500">
                <a:tc>
                  <a:txBody>
                    <a:bodyPr/>
                    <a:lstStyle/>
                    <a:p>
                      <a:pPr algn="l" fontAlgn="b"/>
                      <a:r>
                        <a:rPr lang="en-US" sz="1600" b="0" i="0" u="none" strike="noStrike" noProof="0" smtClean="0">
                          <a:solidFill>
                            <a:srgbClr val="000000"/>
                          </a:solidFill>
                          <a:latin typeface="Arial" pitchFamily="34" charset="0"/>
                          <a:cs typeface="Arial" pitchFamily="34" charset="0"/>
                        </a:rPr>
                        <a:t>Piskorski et al. (2007)</a:t>
                      </a:r>
                      <a:endParaRPr lang="en-US" sz="1600" b="0" i="0" u="none" strike="noStrike" noProof="0">
                        <a:solidFill>
                          <a:srgbClr val="000000"/>
                        </a:solidFill>
                        <a:latin typeface="Arial" pitchFamily="34" charset="0"/>
                        <a:cs typeface="Arial" pitchFamily="34" charset="0"/>
                      </a:endParaRPr>
                    </a:p>
                  </a:txBody>
                  <a:tcPr marL="9525" marR="9525" marT="9525" marB="0">
                    <a:lnL>
                      <a:noFill/>
                    </a:lnL>
                    <a:lnR>
                      <a:noFill/>
                    </a:lnR>
                    <a:lnT>
                      <a:noFill/>
                    </a:lnT>
                    <a:lnB>
                      <a:noFill/>
                    </a:lnB>
                  </a:tcPr>
                </a:tc>
                <a:tc>
                  <a:txBody>
                    <a:bodyPr/>
                    <a:lstStyle/>
                    <a:p>
                      <a:pPr algn="l" fontAlgn="b"/>
                      <a:r>
                        <a:rPr lang="en-US" sz="1600" b="0" i="0" u="none" strike="noStrike" noProof="0" smtClean="0">
                          <a:solidFill>
                            <a:srgbClr val="000000"/>
                          </a:solidFill>
                          <a:latin typeface="Arial" pitchFamily="34" charset="0"/>
                          <a:cs typeface="Arial" pitchFamily="34" charset="0"/>
                        </a:rPr>
                        <a:t>Lexico-Semantic, clustering</a:t>
                      </a:r>
                      <a:endParaRPr lang="en-US" sz="1600" b="0" i="0" u="none" strike="noStrike" noProof="0">
                        <a:solidFill>
                          <a:srgbClr val="000000"/>
                        </a:solidFill>
                        <a:latin typeface="Arial" pitchFamily="34" charset="0"/>
                        <a:cs typeface="Arial" pitchFamily="34" charset="0"/>
                      </a:endParaRPr>
                    </a:p>
                  </a:txBody>
                  <a:tcPr marL="9525" marR="9525" marT="9525" marB="0">
                    <a:lnL>
                      <a:noFill/>
                    </a:lnL>
                    <a:lnR>
                      <a:noFill/>
                    </a:lnR>
                    <a:lnT>
                      <a:noFill/>
                    </a:lnT>
                    <a:lnB>
                      <a:noFill/>
                    </a:lnB>
                  </a:tcPr>
                </a:tc>
                <a:tc>
                  <a:txBody>
                    <a:bodyPr/>
                    <a:lstStyle/>
                    <a:p>
                      <a:pPr algn="l" fontAlgn="b"/>
                      <a:r>
                        <a:rPr lang="en-US" sz="1600" b="0" i="0" u="none" strike="noStrike" noProof="0" smtClean="0">
                          <a:solidFill>
                            <a:srgbClr val="000000"/>
                          </a:solidFill>
                          <a:latin typeface="Arial" pitchFamily="34" charset="0"/>
                          <a:cs typeface="Arial" pitchFamily="34" charset="0"/>
                        </a:rPr>
                        <a:t>Violent news</a:t>
                      </a:r>
                      <a:endParaRPr lang="en-US" sz="1600" b="0" i="0" u="none" strike="noStrike" noProof="0">
                        <a:solidFill>
                          <a:srgbClr val="000000"/>
                        </a:solidFill>
                        <a:latin typeface="Arial" pitchFamily="34" charset="0"/>
                        <a:cs typeface="Arial" pitchFamily="34" charset="0"/>
                      </a:endParaRPr>
                    </a:p>
                  </a:txBody>
                  <a:tcPr marL="9525" marR="9525" marT="9525" marB="0">
                    <a:lnL>
                      <a:noFill/>
                    </a:lnL>
                    <a:lnR>
                      <a:noFill/>
                    </a:lnR>
                    <a:lnT>
                      <a:noFill/>
                    </a:lnT>
                    <a:lnB>
                      <a:noFill/>
                    </a:lnB>
                  </a:tcPr>
                </a:tc>
                <a:tc>
                  <a:txBody>
                    <a:bodyPr/>
                    <a:lstStyle/>
                    <a:p>
                      <a:pPr algn="ctr" fontAlgn="b"/>
                      <a:r>
                        <a:rPr lang="en-US" sz="1600" b="0" i="0" u="none" strike="noStrike" noProof="0" smtClean="0">
                          <a:solidFill>
                            <a:srgbClr val="000000"/>
                          </a:solidFill>
                          <a:latin typeface="Arial" pitchFamily="34" charset="0"/>
                          <a:cs typeface="Arial" pitchFamily="34" charset="0"/>
                        </a:rPr>
                        <a:t>High</a:t>
                      </a:r>
                      <a:endParaRPr lang="en-US" sz="1600" b="0" i="0" u="none" strike="noStrike" noProof="0">
                        <a:solidFill>
                          <a:srgbClr val="000000"/>
                        </a:solidFill>
                        <a:latin typeface="Arial" pitchFamily="34" charset="0"/>
                        <a:cs typeface="Arial" pitchFamily="34" charset="0"/>
                      </a:endParaRPr>
                    </a:p>
                  </a:txBody>
                  <a:tcPr marL="9525" marR="9525" marT="9525" marB="0">
                    <a:lnL>
                      <a:noFill/>
                    </a:lnL>
                    <a:lnR>
                      <a:noFill/>
                    </a:lnR>
                    <a:lnT>
                      <a:noFill/>
                    </a:lnT>
                    <a:lnB>
                      <a:noFill/>
                    </a:lnB>
                  </a:tcPr>
                </a:tc>
                <a:tc>
                  <a:txBody>
                    <a:bodyPr/>
                    <a:lstStyle/>
                    <a:p>
                      <a:pPr algn="ctr" fontAlgn="b"/>
                      <a:r>
                        <a:rPr lang="en-US" sz="1600" b="0" i="0" u="none" strike="noStrike" noProof="0" smtClean="0">
                          <a:solidFill>
                            <a:srgbClr val="000000"/>
                          </a:solidFill>
                          <a:latin typeface="Arial" pitchFamily="34" charset="0"/>
                          <a:cs typeface="Arial" pitchFamily="34" charset="0"/>
                        </a:rPr>
                        <a:t>Med</a:t>
                      </a:r>
                      <a:endParaRPr lang="en-US" sz="1600" b="0" i="0" u="none" strike="noStrike" noProof="0">
                        <a:solidFill>
                          <a:srgbClr val="000000"/>
                        </a:solidFill>
                        <a:latin typeface="Arial" pitchFamily="34" charset="0"/>
                        <a:cs typeface="Arial" pitchFamily="34" charset="0"/>
                      </a:endParaRPr>
                    </a:p>
                  </a:txBody>
                  <a:tcPr marL="9525" marR="9525" marT="9525" marB="0">
                    <a:lnL>
                      <a:noFill/>
                    </a:lnL>
                    <a:lnR>
                      <a:noFill/>
                    </a:lnR>
                    <a:lnT>
                      <a:noFill/>
                    </a:lnT>
                    <a:lnB>
                      <a:noFill/>
                    </a:lnB>
                  </a:tcPr>
                </a:tc>
                <a:tc>
                  <a:txBody>
                    <a:bodyPr/>
                    <a:lstStyle/>
                    <a:p>
                      <a:pPr algn="ctr" fontAlgn="b"/>
                      <a:r>
                        <a:rPr lang="en-US" sz="1600" b="0" i="0" u="none" strike="noStrike" noProof="0" smtClean="0">
                          <a:solidFill>
                            <a:srgbClr val="000000"/>
                          </a:solidFill>
                          <a:latin typeface="Arial" pitchFamily="34" charset="0"/>
                          <a:cs typeface="Arial" pitchFamily="34" charset="0"/>
                        </a:rPr>
                        <a:t>Med</a:t>
                      </a:r>
                      <a:endParaRPr lang="en-US" sz="1600" b="0" i="0" u="none" strike="noStrike" noProof="0">
                        <a:solidFill>
                          <a:srgbClr val="000000"/>
                        </a:solidFill>
                        <a:latin typeface="Arial" pitchFamily="34" charset="0"/>
                        <a:cs typeface="Arial" pitchFamily="34" charset="0"/>
                      </a:endParaRPr>
                    </a:p>
                  </a:txBody>
                  <a:tcPr marL="9525" marR="9525" marT="9525" marB="0">
                    <a:lnL>
                      <a:noFill/>
                    </a:lnL>
                    <a:lnR>
                      <a:noFill/>
                    </a:lnR>
                    <a:lnT>
                      <a:noFill/>
                    </a:lnT>
                    <a:lnB>
                      <a:noFill/>
                    </a:lnB>
                  </a:tcPr>
                </a:tc>
                <a:tc>
                  <a:txBody>
                    <a:bodyPr/>
                    <a:lstStyle/>
                    <a:p>
                      <a:pPr algn="ctr" fontAlgn="b"/>
                      <a:r>
                        <a:rPr lang="en-US" sz="1600" b="0" i="0" u="none" strike="noStrike" noProof="0" smtClean="0">
                          <a:solidFill>
                            <a:srgbClr val="000000"/>
                          </a:solidFill>
                          <a:latin typeface="Arial" pitchFamily="34" charset="0"/>
                          <a:cs typeface="Arial" pitchFamily="34" charset="0"/>
                        </a:rPr>
                        <a:t>Med</a:t>
                      </a:r>
                      <a:endParaRPr lang="en-US" sz="1600" b="0" i="0" u="none" strike="noStrike" noProof="0">
                        <a:solidFill>
                          <a:srgbClr val="000000"/>
                        </a:solidFill>
                        <a:latin typeface="Arial" pitchFamily="34" charset="0"/>
                        <a:cs typeface="Arial" pitchFamily="34" charset="0"/>
                      </a:endParaRPr>
                    </a:p>
                  </a:txBody>
                  <a:tcPr marL="9525" marR="9525" marT="9525" marB="0">
                    <a:lnL>
                      <a:noFill/>
                    </a:lnL>
                    <a:lnR>
                      <a:noFill/>
                    </a:lnR>
                    <a:lnT>
                      <a:noFill/>
                    </a:lnT>
                    <a:lnB>
                      <a:noFill/>
                    </a:lnB>
                  </a:tcPr>
                </a:tc>
              </a:tr>
              <a:tr h="190500">
                <a:tc>
                  <a:txBody>
                    <a:bodyPr/>
                    <a:lstStyle/>
                    <a:p>
                      <a:pPr algn="l" fontAlgn="b"/>
                      <a:r>
                        <a:rPr lang="en-US" sz="1600" b="0" i="0" u="none" strike="noStrike" noProof="0" smtClean="0">
                          <a:solidFill>
                            <a:srgbClr val="000000"/>
                          </a:solidFill>
                          <a:latin typeface="Arial" pitchFamily="34" charset="0"/>
                          <a:cs typeface="Arial" pitchFamily="34" charset="0"/>
                        </a:rPr>
                        <a:t>Chun et al. (2004)</a:t>
                      </a:r>
                      <a:endParaRPr lang="en-US" sz="1600" b="0" i="0" u="none" strike="noStrike" noProof="0">
                        <a:solidFill>
                          <a:srgbClr val="000000"/>
                        </a:solidFill>
                        <a:latin typeface="Arial" pitchFamily="34" charset="0"/>
                        <a:cs typeface="Arial" pitchFamily="34" charset="0"/>
                      </a:endParaRPr>
                    </a:p>
                  </a:txBody>
                  <a:tcPr marL="9525" marR="9525" marT="9525" marB="0">
                    <a:lnL>
                      <a:noFill/>
                    </a:lnL>
                    <a:lnR>
                      <a:noFill/>
                    </a:lnR>
                    <a:lnT>
                      <a:noFill/>
                    </a:lnT>
                    <a:lnB>
                      <a:noFill/>
                    </a:lnB>
                  </a:tcPr>
                </a:tc>
                <a:tc>
                  <a:txBody>
                    <a:bodyPr/>
                    <a:lstStyle/>
                    <a:p>
                      <a:pPr algn="l" fontAlgn="b"/>
                      <a:r>
                        <a:rPr lang="en-US" sz="1600" b="0" i="0" u="none" strike="noStrike" noProof="0" smtClean="0">
                          <a:solidFill>
                            <a:srgbClr val="000000"/>
                          </a:solidFill>
                          <a:latin typeface="Arial" pitchFamily="34" charset="0"/>
                          <a:cs typeface="Arial" pitchFamily="34" charset="0"/>
                        </a:rPr>
                        <a:t>Lexico-Syntactic,</a:t>
                      </a:r>
                      <a:br>
                        <a:rPr lang="en-US" sz="1600" b="0" i="0" u="none" strike="noStrike" noProof="0" smtClean="0">
                          <a:solidFill>
                            <a:srgbClr val="000000"/>
                          </a:solidFill>
                          <a:latin typeface="Arial" pitchFamily="34" charset="0"/>
                          <a:cs typeface="Arial" pitchFamily="34" charset="0"/>
                        </a:rPr>
                      </a:br>
                      <a:r>
                        <a:rPr lang="en-US" sz="1600" b="0" i="0" u="none" strike="noStrike" noProof="0" smtClean="0">
                          <a:solidFill>
                            <a:srgbClr val="000000"/>
                          </a:solidFill>
                          <a:latin typeface="Arial" pitchFamily="34" charset="0"/>
                          <a:cs typeface="Arial" pitchFamily="34" charset="0"/>
                        </a:rPr>
                        <a:t>co-occurences</a:t>
                      </a:r>
                      <a:endParaRPr lang="en-US" sz="1600" b="0" i="0" u="none" strike="noStrike" noProof="0">
                        <a:solidFill>
                          <a:srgbClr val="000000"/>
                        </a:solidFill>
                        <a:latin typeface="Arial" pitchFamily="34" charset="0"/>
                        <a:cs typeface="Arial" pitchFamily="34" charset="0"/>
                      </a:endParaRPr>
                    </a:p>
                  </a:txBody>
                  <a:tcPr marL="9525" marR="9525" marT="9525" marB="0">
                    <a:lnL>
                      <a:noFill/>
                    </a:lnL>
                    <a:lnR>
                      <a:noFill/>
                    </a:lnR>
                    <a:lnT>
                      <a:noFill/>
                    </a:lnT>
                    <a:lnB>
                      <a:noFill/>
                    </a:lnB>
                  </a:tcPr>
                </a:tc>
                <a:tc>
                  <a:txBody>
                    <a:bodyPr/>
                    <a:lstStyle/>
                    <a:p>
                      <a:pPr algn="l" fontAlgn="b"/>
                      <a:r>
                        <a:rPr lang="en-US" sz="1600" b="0" i="0" u="none" strike="noStrike" noProof="0" smtClean="0">
                          <a:solidFill>
                            <a:srgbClr val="000000"/>
                          </a:solidFill>
                          <a:latin typeface="Arial" pitchFamily="34" charset="0"/>
                          <a:cs typeface="Arial" pitchFamily="34" charset="0"/>
                        </a:rPr>
                        <a:t>Biomedical</a:t>
                      </a:r>
                      <a:endParaRPr lang="en-US" sz="1600" b="0" i="0" u="none" strike="noStrike" noProof="0">
                        <a:solidFill>
                          <a:srgbClr val="000000"/>
                        </a:solidFill>
                        <a:latin typeface="Arial" pitchFamily="34" charset="0"/>
                        <a:cs typeface="Arial" pitchFamily="34" charset="0"/>
                      </a:endParaRPr>
                    </a:p>
                  </a:txBody>
                  <a:tcPr marL="9525" marR="9525" marT="9525" marB="0">
                    <a:lnL>
                      <a:noFill/>
                    </a:lnL>
                    <a:lnR>
                      <a:noFill/>
                    </a:lnR>
                    <a:lnT>
                      <a:noFill/>
                    </a:lnT>
                    <a:lnB>
                      <a:noFill/>
                    </a:lnB>
                  </a:tcPr>
                </a:tc>
                <a:tc>
                  <a:txBody>
                    <a:bodyPr/>
                    <a:lstStyle/>
                    <a:p>
                      <a:pPr algn="ctr" fontAlgn="b"/>
                      <a:r>
                        <a:rPr lang="en-US" sz="1600" b="0" i="0" u="none" strike="noStrike" noProof="0" smtClean="0">
                          <a:solidFill>
                            <a:srgbClr val="000000"/>
                          </a:solidFill>
                          <a:latin typeface="Arial" pitchFamily="34" charset="0"/>
                          <a:cs typeface="Arial" pitchFamily="34" charset="0"/>
                        </a:rPr>
                        <a:t>Med</a:t>
                      </a:r>
                      <a:endParaRPr lang="en-US" sz="1600" b="0" i="0" u="none" strike="noStrike" noProof="0">
                        <a:solidFill>
                          <a:srgbClr val="000000"/>
                        </a:solidFill>
                        <a:latin typeface="Arial" pitchFamily="34" charset="0"/>
                        <a:cs typeface="Arial" pitchFamily="34" charset="0"/>
                      </a:endParaRPr>
                    </a:p>
                  </a:txBody>
                  <a:tcPr marL="9525" marR="9525" marT="9525" marB="0">
                    <a:lnL>
                      <a:noFill/>
                    </a:lnL>
                    <a:lnR>
                      <a:noFill/>
                    </a:lnR>
                    <a:lnT>
                      <a:noFill/>
                    </a:lnT>
                    <a:lnB>
                      <a:noFill/>
                    </a:lnB>
                  </a:tcPr>
                </a:tc>
                <a:tc>
                  <a:txBody>
                    <a:bodyPr/>
                    <a:lstStyle/>
                    <a:p>
                      <a:pPr algn="ctr" fontAlgn="b"/>
                      <a:r>
                        <a:rPr lang="en-US" sz="1600" b="0" i="0" u="none" strike="noStrike" noProof="0" smtClean="0">
                          <a:solidFill>
                            <a:srgbClr val="000000"/>
                          </a:solidFill>
                          <a:latin typeface="Arial" pitchFamily="34" charset="0"/>
                          <a:cs typeface="Arial" pitchFamily="34" charset="0"/>
                        </a:rPr>
                        <a:t>Med</a:t>
                      </a:r>
                      <a:endParaRPr lang="en-US" sz="1600" b="0" i="0" u="none" strike="noStrike" noProof="0">
                        <a:solidFill>
                          <a:srgbClr val="000000"/>
                        </a:solidFill>
                        <a:latin typeface="Arial" pitchFamily="34" charset="0"/>
                        <a:cs typeface="Arial" pitchFamily="34" charset="0"/>
                      </a:endParaRPr>
                    </a:p>
                  </a:txBody>
                  <a:tcPr marL="9525" marR="9525" marT="9525" marB="0">
                    <a:lnL>
                      <a:noFill/>
                    </a:lnL>
                    <a:lnR>
                      <a:noFill/>
                    </a:lnR>
                    <a:lnT>
                      <a:noFill/>
                    </a:lnT>
                    <a:lnB>
                      <a:noFill/>
                    </a:lnB>
                  </a:tcPr>
                </a:tc>
                <a:tc>
                  <a:txBody>
                    <a:bodyPr/>
                    <a:lstStyle/>
                    <a:p>
                      <a:pPr algn="ctr" fontAlgn="b"/>
                      <a:r>
                        <a:rPr lang="en-US" sz="1600" b="0" i="0" u="none" strike="noStrike" noProof="0" smtClean="0">
                          <a:solidFill>
                            <a:srgbClr val="000000"/>
                          </a:solidFill>
                          <a:latin typeface="Arial" pitchFamily="34" charset="0"/>
                          <a:cs typeface="Arial" pitchFamily="34" charset="0"/>
                        </a:rPr>
                        <a:t>Med</a:t>
                      </a:r>
                      <a:endParaRPr lang="en-US" sz="1600" b="0" i="0" u="none" strike="noStrike" noProof="0">
                        <a:solidFill>
                          <a:srgbClr val="000000"/>
                        </a:solidFill>
                        <a:latin typeface="Arial" pitchFamily="34" charset="0"/>
                        <a:cs typeface="Arial" pitchFamily="34" charset="0"/>
                      </a:endParaRPr>
                    </a:p>
                  </a:txBody>
                  <a:tcPr marL="9525" marR="9525" marT="9525" marB="0">
                    <a:lnL>
                      <a:noFill/>
                    </a:lnL>
                    <a:lnR>
                      <a:noFill/>
                    </a:lnR>
                    <a:lnT>
                      <a:noFill/>
                    </a:lnT>
                    <a:lnB>
                      <a:noFill/>
                    </a:lnB>
                  </a:tcPr>
                </a:tc>
                <a:tc>
                  <a:txBody>
                    <a:bodyPr/>
                    <a:lstStyle/>
                    <a:p>
                      <a:pPr algn="ctr" fontAlgn="b"/>
                      <a:r>
                        <a:rPr lang="en-US" sz="1600" b="0" i="0" u="none" strike="noStrike" noProof="0" smtClean="0">
                          <a:solidFill>
                            <a:srgbClr val="000000"/>
                          </a:solidFill>
                          <a:latin typeface="Arial" pitchFamily="34" charset="0"/>
                          <a:cs typeface="Arial" pitchFamily="34" charset="0"/>
                        </a:rPr>
                        <a:t>Med</a:t>
                      </a:r>
                      <a:endParaRPr lang="en-US" sz="1600" b="0" i="0" u="none" strike="noStrike" noProof="0">
                        <a:solidFill>
                          <a:srgbClr val="000000"/>
                        </a:solidFill>
                        <a:latin typeface="Arial" pitchFamily="34" charset="0"/>
                        <a:cs typeface="Arial" pitchFamily="34" charset="0"/>
                      </a:endParaRPr>
                    </a:p>
                  </a:txBody>
                  <a:tcPr marL="9525" marR="9525" marT="9525" marB="0">
                    <a:lnL>
                      <a:noFill/>
                    </a:lnL>
                    <a:lnR>
                      <a:noFill/>
                    </a:lnR>
                    <a:lnT>
                      <a:noFill/>
                    </a:lnT>
                    <a:lnB>
                      <a:noFill/>
                    </a:lnB>
                  </a:tcPr>
                </a:tc>
              </a:tr>
              <a:tr h="190500">
                <a:tc>
                  <a:txBody>
                    <a:bodyPr/>
                    <a:lstStyle/>
                    <a:p>
                      <a:pPr algn="l" fontAlgn="b"/>
                      <a:r>
                        <a:rPr lang="en-US" sz="1600" b="0" i="0" u="none" strike="noStrike" noProof="0" smtClean="0">
                          <a:solidFill>
                            <a:srgbClr val="000000"/>
                          </a:solidFill>
                          <a:latin typeface="Arial" pitchFamily="34" charset="0"/>
                          <a:cs typeface="Arial" pitchFamily="34" charset="0"/>
                        </a:rPr>
                        <a:t>Lee et al. (2003)</a:t>
                      </a:r>
                      <a:endParaRPr lang="en-US" sz="1600" b="0" i="0" u="none" strike="noStrike" noProof="0">
                        <a:solidFill>
                          <a:srgbClr val="000000"/>
                        </a:solidFill>
                        <a:latin typeface="Arial" pitchFamily="34" charset="0"/>
                        <a:cs typeface="Arial" pitchFamily="34" charset="0"/>
                      </a:endParaRPr>
                    </a:p>
                  </a:txBody>
                  <a:tcPr marL="9525" marR="9525" marT="9525" marB="0">
                    <a:lnL>
                      <a:noFill/>
                    </a:lnL>
                    <a:lnR>
                      <a:noFill/>
                    </a:lnR>
                    <a:lnT>
                      <a:noFill/>
                    </a:lnT>
                    <a:lnB w="12700" cap="flat" cmpd="sng" algn="ctr">
                      <a:solidFill>
                        <a:schemeClr val="tx1"/>
                      </a:solidFill>
                      <a:prstDash val="solid"/>
                      <a:round/>
                      <a:headEnd type="none" w="med" len="med"/>
                      <a:tailEnd type="none" w="med" len="med"/>
                    </a:lnB>
                  </a:tcPr>
                </a:tc>
                <a:tc>
                  <a:txBody>
                    <a:bodyPr/>
                    <a:lstStyle/>
                    <a:p>
                      <a:pPr algn="l" fontAlgn="b"/>
                      <a:r>
                        <a:rPr lang="en-US" sz="1600" b="0" i="0" u="none" strike="noStrike" noProof="0" smtClean="0">
                          <a:solidFill>
                            <a:srgbClr val="000000"/>
                          </a:solidFill>
                          <a:latin typeface="Arial" pitchFamily="34" charset="0"/>
                          <a:cs typeface="Arial" pitchFamily="34" charset="0"/>
                        </a:rPr>
                        <a:t>Ontology-based POS tagging</a:t>
                      </a:r>
                      <a:endParaRPr lang="en-US" sz="1600" b="0" i="0" u="none" strike="noStrike" noProof="0">
                        <a:solidFill>
                          <a:srgbClr val="000000"/>
                        </a:solidFill>
                        <a:latin typeface="Arial" pitchFamily="34" charset="0"/>
                        <a:cs typeface="Arial" pitchFamily="34" charset="0"/>
                      </a:endParaRPr>
                    </a:p>
                  </a:txBody>
                  <a:tcPr marL="9525" marR="9525" marT="9525" marB="0">
                    <a:lnL>
                      <a:noFill/>
                    </a:lnL>
                    <a:lnR>
                      <a:noFill/>
                    </a:lnR>
                    <a:lnT>
                      <a:noFill/>
                    </a:lnT>
                    <a:lnB w="12700" cap="flat" cmpd="sng" algn="ctr">
                      <a:solidFill>
                        <a:schemeClr val="tx1"/>
                      </a:solidFill>
                      <a:prstDash val="solid"/>
                      <a:round/>
                      <a:headEnd type="none" w="med" len="med"/>
                      <a:tailEnd type="none" w="med" len="med"/>
                    </a:lnB>
                  </a:tcPr>
                </a:tc>
                <a:tc>
                  <a:txBody>
                    <a:bodyPr/>
                    <a:lstStyle/>
                    <a:p>
                      <a:pPr algn="l" fontAlgn="b"/>
                      <a:r>
                        <a:rPr lang="en-US" sz="1600" b="0" i="0" u="none" strike="noStrike" noProof="0" smtClean="0">
                          <a:solidFill>
                            <a:srgbClr val="000000"/>
                          </a:solidFill>
                          <a:latin typeface="Arial" pitchFamily="34" charset="0"/>
                          <a:cs typeface="Arial" pitchFamily="34" charset="0"/>
                        </a:rPr>
                        <a:t>Chinese news</a:t>
                      </a:r>
                      <a:endParaRPr lang="en-US" sz="1600" b="0" i="0" u="none" strike="noStrike" noProof="0">
                        <a:solidFill>
                          <a:srgbClr val="000000"/>
                        </a:solidFill>
                        <a:latin typeface="Arial" pitchFamily="34" charset="0"/>
                        <a:cs typeface="Arial" pitchFamily="34" charset="0"/>
                      </a:endParaRPr>
                    </a:p>
                  </a:txBody>
                  <a:tcPr marL="9525" marR="9525" marT="9525" marB="0">
                    <a:lnL>
                      <a:noFill/>
                    </a:lnL>
                    <a:lnR>
                      <a:noFill/>
                    </a:lnR>
                    <a:lnT>
                      <a:noFill/>
                    </a:lnT>
                    <a:lnB w="12700" cap="flat" cmpd="sng" algn="ctr">
                      <a:solidFill>
                        <a:schemeClr val="tx1"/>
                      </a:solidFill>
                      <a:prstDash val="solid"/>
                      <a:round/>
                      <a:headEnd type="none" w="med" len="med"/>
                      <a:tailEnd type="none" w="med" len="med"/>
                    </a:lnB>
                  </a:tcPr>
                </a:tc>
                <a:tc>
                  <a:txBody>
                    <a:bodyPr/>
                    <a:lstStyle/>
                    <a:p>
                      <a:pPr algn="ctr" fontAlgn="b"/>
                      <a:r>
                        <a:rPr lang="en-US" sz="1600" b="0" i="0" u="none" strike="noStrike" noProof="0" smtClean="0">
                          <a:solidFill>
                            <a:srgbClr val="000000"/>
                          </a:solidFill>
                          <a:latin typeface="Arial" pitchFamily="34" charset="0"/>
                          <a:cs typeface="Arial" pitchFamily="34" charset="0"/>
                        </a:rPr>
                        <a:t>N/A</a:t>
                      </a:r>
                      <a:endParaRPr lang="en-US" sz="1600" b="0" i="0" u="none" strike="noStrike" noProof="0">
                        <a:solidFill>
                          <a:srgbClr val="000000"/>
                        </a:solidFill>
                        <a:latin typeface="Arial" pitchFamily="34" charset="0"/>
                        <a:cs typeface="Arial" pitchFamily="34" charset="0"/>
                      </a:endParaRPr>
                    </a:p>
                  </a:txBody>
                  <a:tcPr marL="9525" marR="9525" marT="9525" marB="0">
                    <a:lnL>
                      <a:noFill/>
                    </a:lnL>
                    <a:lnR>
                      <a:noFill/>
                    </a:lnR>
                    <a:lnT>
                      <a:noFill/>
                    </a:lnT>
                    <a:lnB w="12700" cap="flat" cmpd="sng" algn="ctr">
                      <a:solidFill>
                        <a:schemeClr val="tx1"/>
                      </a:solidFill>
                      <a:prstDash val="solid"/>
                      <a:round/>
                      <a:headEnd type="none" w="med" len="med"/>
                      <a:tailEnd type="none" w="med" len="med"/>
                    </a:lnB>
                  </a:tcPr>
                </a:tc>
                <a:tc>
                  <a:txBody>
                    <a:bodyPr/>
                    <a:lstStyle/>
                    <a:p>
                      <a:pPr algn="ctr" fontAlgn="b"/>
                      <a:r>
                        <a:rPr lang="en-US" sz="1600" b="0" i="0" u="none" strike="noStrike" noProof="0" smtClean="0">
                          <a:solidFill>
                            <a:srgbClr val="000000"/>
                          </a:solidFill>
                          <a:latin typeface="Arial" pitchFamily="34" charset="0"/>
                          <a:cs typeface="Arial" pitchFamily="34" charset="0"/>
                        </a:rPr>
                        <a:t>Med</a:t>
                      </a:r>
                      <a:endParaRPr lang="en-US" sz="1600" b="0" i="0" u="none" strike="noStrike" noProof="0">
                        <a:solidFill>
                          <a:srgbClr val="000000"/>
                        </a:solidFill>
                        <a:latin typeface="Arial" pitchFamily="34" charset="0"/>
                        <a:cs typeface="Arial" pitchFamily="34" charset="0"/>
                      </a:endParaRPr>
                    </a:p>
                  </a:txBody>
                  <a:tcPr marL="9525" marR="9525" marT="9525" marB="0">
                    <a:lnL>
                      <a:noFill/>
                    </a:lnL>
                    <a:lnR>
                      <a:noFill/>
                    </a:lnR>
                    <a:lnT>
                      <a:noFill/>
                    </a:lnT>
                    <a:lnB w="12700" cap="flat" cmpd="sng" algn="ctr">
                      <a:solidFill>
                        <a:schemeClr val="tx1"/>
                      </a:solidFill>
                      <a:prstDash val="solid"/>
                      <a:round/>
                      <a:headEnd type="none" w="med" len="med"/>
                      <a:tailEnd type="none" w="med" len="med"/>
                    </a:lnB>
                  </a:tcPr>
                </a:tc>
                <a:tc>
                  <a:txBody>
                    <a:bodyPr/>
                    <a:lstStyle/>
                    <a:p>
                      <a:pPr algn="ctr" fontAlgn="b"/>
                      <a:r>
                        <a:rPr lang="en-US" sz="1600" b="0" i="0" u="none" strike="noStrike" noProof="0" smtClean="0">
                          <a:solidFill>
                            <a:srgbClr val="000000"/>
                          </a:solidFill>
                          <a:latin typeface="Arial" pitchFamily="34" charset="0"/>
                          <a:cs typeface="Arial" pitchFamily="34" charset="0"/>
                        </a:rPr>
                        <a:t>Med</a:t>
                      </a:r>
                      <a:endParaRPr lang="en-US" sz="1600" b="0" i="0" u="none" strike="noStrike" noProof="0">
                        <a:solidFill>
                          <a:srgbClr val="000000"/>
                        </a:solidFill>
                        <a:latin typeface="Arial" pitchFamily="34" charset="0"/>
                        <a:cs typeface="Arial" pitchFamily="34" charset="0"/>
                      </a:endParaRPr>
                    </a:p>
                  </a:txBody>
                  <a:tcPr marL="9525" marR="9525" marT="9525" marB="0">
                    <a:lnL>
                      <a:noFill/>
                    </a:lnL>
                    <a:lnR>
                      <a:noFill/>
                    </a:lnR>
                    <a:lnT>
                      <a:noFill/>
                    </a:lnT>
                    <a:lnB w="12700" cap="flat" cmpd="sng" algn="ctr">
                      <a:solidFill>
                        <a:schemeClr val="tx1"/>
                      </a:solidFill>
                      <a:prstDash val="solid"/>
                      <a:round/>
                      <a:headEnd type="none" w="med" len="med"/>
                      <a:tailEnd type="none" w="med" len="med"/>
                    </a:lnB>
                  </a:tcPr>
                </a:tc>
                <a:tc>
                  <a:txBody>
                    <a:bodyPr/>
                    <a:lstStyle/>
                    <a:p>
                      <a:pPr algn="ctr" fontAlgn="b"/>
                      <a:r>
                        <a:rPr lang="en-US" sz="1600" b="0" i="0" u="none" strike="noStrike" noProof="0" dirty="0" smtClean="0">
                          <a:solidFill>
                            <a:srgbClr val="000000"/>
                          </a:solidFill>
                          <a:latin typeface="Arial" pitchFamily="34" charset="0"/>
                          <a:cs typeface="Arial" pitchFamily="34" charset="0"/>
                        </a:rPr>
                        <a:t>Low</a:t>
                      </a:r>
                      <a:endParaRPr lang="en-US" sz="1600" b="0" i="0" u="none" strike="noStrike" noProof="0" dirty="0">
                        <a:solidFill>
                          <a:srgbClr val="000000"/>
                        </a:solidFill>
                        <a:latin typeface="Arial" pitchFamily="34" charset="0"/>
                        <a:cs typeface="Arial" pitchFamily="34" charset="0"/>
                      </a:endParaRPr>
                    </a:p>
                  </a:txBody>
                  <a:tcPr marL="9525" marR="9525" marT="9525" marB="0">
                    <a:lnL>
                      <a:noFill/>
                    </a:lnL>
                    <a:lnR>
                      <a:noFill/>
                    </a:lnR>
                    <a:lnT>
                      <a:noFill/>
                    </a:lnT>
                    <a:lnB w="12700" cap="flat" cmpd="sng" algn="ctr">
                      <a:solidFill>
                        <a:schemeClr val="tx1"/>
                      </a:solidFill>
                      <a:prstDash val="solid"/>
                      <a:round/>
                      <a:headEnd type="none" w="med" len="med"/>
                      <a:tailEnd type="none" w="med" len="med"/>
                    </a:lnB>
                  </a:tcPr>
                </a:tc>
              </a:tr>
            </a:tbl>
          </a:graphicData>
        </a:graphic>
      </p:graphicFrame>
    </p:spTree>
  </p:cSld>
  <p:clrMapOvr>
    <a:masterClrMapping/>
  </p:clrMapOvr>
  <p:transition>
    <p:fad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el 1"/>
          <p:cNvSpPr>
            <a:spLocks noGrp="1"/>
          </p:cNvSpPr>
          <p:nvPr>
            <p:ph type="title"/>
          </p:nvPr>
        </p:nvSpPr>
        <p:spPr/>
        <p:txBody>
          <a:bodyPr/>
          <a:lstStyle/>
          <a:p>
            <a:r>
              <a:rPr lang="en-US" dirty="0" smtClean="0"/>
              <a:t>Discussion</a:t>
            </a:r>
            <a:endParaRPr lang="en-US" dirty="0" smtClean="0"/>
          </a:p>
        </p:txBody>
      </p:sp>
      <p:sp>
        <p:nvSpPr>
          <p:cNvPr id="6147" name="Tijdelijke aanduiding voor inhoud 2"/>
          <p:cNvSpPr>
            <a:spLocks noGrp="1"/>
          </p:cNvSpPr>
          <p:nvPr>
            <p:ph idx="1"/>
          </p:nvPr>
        </p:nvSpPr>
        <p:spPr/>
        <p:txBody>
          <a:bodyPr/>
          <a:lstStyle/>
          <a:p>
            <a:r>
              <a:rPr lang="en-US" sz="2400" dirty="0" smtClean="0"/>
              <a:t>Data requirements:</a:t>
            </a:r>
          </a:p>
          <a:p>
            <a:pPr lvl="1" defTabSz="720725"/>
            <a:r>
              <a:rPr lang="en-US" sz="2000" dirty="0" smtClean="0"/>
              <a:t>Data-driven:	</a:t>
            </a:r>
            <a:r>
              <a:rPr lang="en-US" sz="2000" dirty="0" smtClean="0"/>
              <a:t> </a:t>
            </a:r>
            <a:r>
              <a:rPr lang="en-US" sz="2000" dirty="0" smtClean="0"/>
              <a:t>           &gt; 10,000 documents</a:t>
            </a:r>
          </a:p>
          <a:p>
            <a:pPr lvl="1">
              <a:tabLst>
                <a:tab pos="2955925" algn="l"/>
              </a:tabLst>
            </a:pPr>
            <a:r>
              <a:rPr lang="en-US" sz="2000" dirty="0" smtClean="0"/>
              <a:t>Knowledge-driven:  100 – 1,000 documents</a:t>
            </a:r>
          </a:p>
          <a:p>
            <a:pPr lvl="1" defTabSz="212725"/>
            <a:r>
              <a:rPr lang="en-US" sz="2000" dirty="0" smtClean="0"/>
              <a:t>Hybrid methods:      &lt; 10,000 documents</a:t>
            </a:r>
          </a:p>
          <a:p>
            <a:endParaRPr lang="en-US" sz="800" dirty="0" smtClean="0"/>
          </a:p>
          <a:p>
            <a:r>
              <a:rPr lang="en-US" sz="2400" dirty="0" smtClean="0"/>
              <a:t>Interpretability:</a:t>
            </a:r>
          </a:p>
          <a:p>
            <a:pPr lvl="1"/>
            <a:r>
              <a:rPr lang="en-US" sz="2000" dirty="0" smtClean="0"/>
              <a:t>Data-driven:            </a:t>
            </a:r>
            <a:r>
              <a:rPr lang="en-US" sz="800" dirty="0" smtClean="0"/>
              <a:t> </a:t>
            </a:r>
            <a:r>
              <a:rPr lang="en-US" sz="2000" dirty="0" smtClean="0"/>
              <a:t>low</a:t>
            </a:r>
          </a:p>
          <a:p>
            <a:pPr lvl="1"/>
            <a:r>
              <a:rPr lang="en-US" sz="2000" dirty="0" smtClean="0"/>
              <a:t>Knowledge-driven:  high (especially </a:t>
            </a:r>
            <a:r>
              <a:rPr lang="en-US" sz="2000" dirty="0" err="1" smtClean="0"/>
              <a:t>lexico</a:t>
            </a:r>
            <a:r>
              <a:rPr lang="en-US" sz="2000" dirty="0" smtClean="0"/>
              <a:t>-semantic patterns)</a:t>
            </a:r>
          </a:p>
          <a:p>
            <a:pPr lvl="1"/>
            <a:r>
              <a:rPr lang="en-US" sz="2000" dirty="0" smtClean="0"/>
              <a:t>Hybrid:                    </a:t>
            </a:r>
            <a:r>
              <a:rPr lang="en-US" sz="800" dirty="0" smtClean="0"/>
              <a:t> </a:t>
            </a:r>
            <a:r>
              <a:rPr lang="en-US" sz="2000" dirty="0" smtClean="0"/>
              <a:t>medium</a:t>
            </a:r>
          </a:p>
          <a:p>
            <a:endParaRPr lang="en-US" sz="800" dirty="0" smtClean="0"/>
          </a:p>
          <a:p>
            <a:r>
              <a:rPr lang="en-US" sz="2400" dirty="0" smtClean="0"/>
              <a:t>Domain knowledge &amp; expertise:</a:t>
            </a:r>
          </a:p>
          <a:p>
            <a:pPr lvl="1"/>
            <a:r>
              <a:rPr lang="en-US" sz="2000" dirty="0" smtClean="0"/>
              <a:t>Data-driven approaches require less than knowledge-driven and hybrid methods</a:t>
            </a:r>
            <a:endParaRPr lang="en-US" sz="2000" dirty="0" smtClean="0"/>
          </a:p>
        </p:txBody>
      </p:sp>
      <p:sp>
        <p:nvSpPr>
          <p:cNvPr id="6148" name="Tijdelijke aanduiding voor voettekst 3"/>
          <p:cNvSpPr>
            <a:spLocks noGrp="1"/>
          </p:cNvSpPr>
          <p:nvPr>
            <p:ph type="ftr" sz="quarter" idx="10"/>
          </p:nvPr>
        </p:nvSpPr>
        <p:spPr>
          <a:noFill/>
        </p:spPr>
        <p:txBody>
          <a:bodyPr/>
          <a:lstStyle/>
          <a:p>
            <a:r>
              <a:rPr lang="en-US" smtClean="0">
                <a:ea typeface="ＭＳ Ｐゴシック" pitchFamily="34" charset="-128"/>
              </a:rPr>
              <a:t>Workhop on Detection, Representation, and Exploitation of Events in the Semantic Web (DeRiVE'11)</a:t>
            </a:r>
            <a:endParaRPr lang="en-US">
              <a:ea typeface="ＭＳ Ｐゴシック" pitchFamily="34" charset="-128"/>
            </a:endParaRPr>
          </a:p>
        </p:txBody>
      </p:sp>
    </p:spTree>
  </p:cSld>
  <p:clrMapOvr>
    <a:masterClrMapping/>
  </p:clrMapOvr>
  <p:transition>
    <p:fad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el 1"/>
          <p:cNvSpPr>
            <a:spLocks noGrp="1"/>
          </p:cNvSpPr>
          <p:nvPr>
            <p:ph type="title"/>
          </p:nvPr>
        </p:nvSpPr>
        <p:spPr/>
        <p:txBody>
          <a:bodyPr/>
          <a:lstStyle/>
          <a:p>
            <a:r>
              <a:rPr lang="en-US" dirty="0" smtClean="0"/>
              <a:t>Conclusions</a:t>
            </a:r>
          </a:p>
        </p:txBody>
      </p:sp>
      <p:sp>
        <p:nvSpPr>
          <p:cNvPr id="6147" name="Tijdelijke aanduiding voor inhoud 2"/>
          <p:cNvSpPr>
            <a:spLocks noGrp="1"/>
          </p:cNvSpPr>
          <p:nvPr>
            <p:ph idx="1"/>
          </p:nvPr>
        </p:nvSpPr>
        <p:spPr/>
        <p:txBody>
          <a:bodyPr/>
          <a:lstStyle/>
          <a:p>
            <a:r>
              <a:rPr lang="en-US" sz="2400" dirty="0" smtClean="0"/>
              <a:t>Knowledge-driven approaches:</a:t>
            </a:r>
            <a:endParaRPr lang="en-US" sz="2400" dirty="0" smtClean="0"/>
          </a:p>
          <a:p>
            <a:pPr lvl="1"/>
            <a:r>
              <a:rPr lang="en-US" sz="2000" dirty="0" smtClean="0"/>
              <a:t>For casual users (e.g., students)</a:t>
            </a:r>
          </a:p>
          <a:p>
            <a:pPr lvl="1"/>
            <a:r>
              <a:rPr lang="en-US" sz="2000" dirty="0" smtClean="0"/>
              <a:t>Interactive, query-driven approach</a:t>
            </a:r>
          </a:p>
          <a:p>
            <a:pPr lvl="1"/>
            <a:r>
              <a:rPr lang="en-US" sz="2000" dirty="0" smtClean="0"/>
              <a:t>Domain knowledge and expertise should be readily available</a:t>
            </a:r>
          </a:p>
          <a:p>
            <a:pPr lvl="1"/>
            <a:r>
              <a:rPr lang="en-US" sz="2000" dirty="0" smtClean="0"/>
              <a:t>Patterns close to natural language</a:t>
            </a:r>
          </a:p>
          <a:p>
            <a:pPr lvl="1"/>
            <a:r>
              <a:rPr lang="en-US" sz="2000" dirty="0" smtClean="0"/>
              <a:t>Little statistical details &amp; model fine-tuning</a:t>
            </a:r>
          </a:p>
          <a:p>
            <a:endParaRPr lang="en-US" sz="800" dirty="0" smtClean="0"/>
          </a:p>
          <a:p>
            <a:r>
              <a:rPr lang="en-US" sz="2400" dirty="0" smtClean="0"/>
              <a:t>Data-driven &amp; hybrid approaches:</a:t>
            </a:r>
          </a:p>
          <a:p>
            <a:pPr lvl="1"/>
            <a:r>
              <a:rPr lang="en-US" sz="2000" dirty="0" smtClean="0"/>
              <a:t>For advanced users (e.g., researchers)</a:t>
            </a:r>
          </a:p>
          <a:p>
            <a:pPr lvl="1"/>
            <a:r>
              <a:rPr lang="en-US" sz="2000" dirty="0" smtClean="0"/>
              <a:t>Less restrictions by, for example, grammars</a:t>
            </a:r>
            <a:endParaRPr lang="en-US" sz="2000" dirty="0" smtClean="0"/>
          </a:p>
        </p:txBody>
      </p:sp>
      <p:sp>
        <p:nvSpPr>
          <p:cNvPr id="6148" name="Tijdelijke aanduiding voor voettekst 3"/>
          <p:cNvSpPr>
            <a:spLocks noGrp="1"/>
          </p:cNvSpPr>
          <p:nvPr>
            <p:ph type="ftr" sz="quarter" idx="10"/>
          </p:nvPr>
        </p:nvSpPr>
        <p:spPr>
          <a:noFill/>
        </p:spPr>
        <p:txBody>
          <a:bodyPr/>
          <a:lstStyle/>
          <a:p>
            <a:r>
              <a:rPr lang="en-US" smtClean="0">
                <a:ea typeface="ＭＳ Ｐゴシック" pitchFamily="34" charset="-128"/>
              </a:rPr>
              <a:t>Workhop on Detection, Representation, and Exploitation of Events in the Semantic Web (DeRiVE'11)</a:t>
            </a:r>
            <a:endParaRPr lang="en-US">
              <a:ea typeface="ＭＳ Ｐゴシック" pitchFamily="34" charset="-128"/>
            </a:endParaRPr>
          </a:p>
        </p:txBody>
      </p:sp>
    </p:spTree>
  </p:cSld>
  <p:clrMapOvr>
    <a:masterClrMapping/>
  </p:clrMapOvr>
  <p:transition>
    <p:fad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el 1"/>
          <p:cNvSpPr>
            <a:spLocks noGrp="1"/>
          </p:cNvSpPr>
          <p:nvPr>
            <p:ph type="title"/>
          </p:nvPr>
        </p:nvSpPr>
        <p:spPr/>
        <p:txBody>
          <a:bodyPr/>
          <a:lstStyle/>
          <a:p>
            <a:r>
              <a:rPr lang="en-US" smtClean="0"/>
              <a:t>Questions</a:t>
            </a:r>
          </a:p>
        </p:txBody>
      </p:sp>
      <p:sp>
        <p:nvSpPr>
          <p:cNvPr id="7171" name="Tijdelijke aanduiding voor voettekst 3"/>
          <p:cNvSpPr>
            <a:spLocks noGrp="1"/>
          </p:cNvSpPr>
          <p:nvPr>
            <p:ph type="ftr" sz="quarter" idx="10"/>
          </p:nvPr>
        </p:nvSpPr>
        <p:spPr>
          <a:noFill/>
        </p:spPr>
        <p:txBody>
          <a:bodyPr/>
          <a:lstStyle/>
          <a:p>
            <a:r>
              <a:rPr lang="en-US" smtClean="0">
                <a:ea typeface="ＭＳ Ｐゴシック" pitchFamily="34" charset="-128"/>
              </a:rPr>
              <a:t>Workhop on Detection, Representation, and Exploitation of Events in the Semantic Web (DeRiVE'11)</a:t>
            </a:r>
            <a:endParaRPr lang="en-US">
              <a:ea typeface="ＭＳ Ｐゴシック" pitchFamily="34" charset="-128"/>
            </a:endParaRPr>
          </a:p>
        </p:txBody>
      </p:sp>
      <p:pic>
        <p:nvPicPr>
          <p:cNvPr id="8194" name="Picture 2"/>
          <p:cNvPicPr>
            <a:picLocks noGrp="1" noChangeAspect="1" noChangeArrowheads="1"/>
          </p:cNvPicPr>
          <p:nvPr>
            <p:ph idx="1"/>
          </p:nvPr>
        </p:nvPicPr>
        <p:blipFill>
          <a:blip r:embed="rId2" cstate="print"/>
          <a:srcRect/>
          <a:stretch>
            <a:fillRect/>
          </a:stretch>
        </p:blipFill>
        <p:spPr bwMode="auto">
          <a:xfrm>
            <a:off x="827087" y="1340768"/>
            <a:ext cx="8226033" cy="4757224"/>
          </a:xfrm>
          <a:prstGeom prst="rect">
            <a:avLst/>
          </a:prstGeom>
          <a:noFill/>
          <a:ln w="9525">
            <a:noFill/>
            <a:miter lim="800000"/>
            <a:headEnd/>
            <a:tailEnd/>
          </a:ln>
        </p:spPr>
      </p:pic>
    </p:spTree>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smtClean="0"/>
              <a:t>Introduction (1)</a:t>
            </a:r>
            <a:endParaRPr lang="en-US" dirty="0"/>
          </a:p>
        </p:txBody>
      </p:sp>
      <p:sp>
        <p:nvSpPr>
          <p:cNvPr id="3" name="Tijdelijke aanduiding voor inhoud 2"/>
          <p:cNvSpPr>
            <a:spLocks noGrp="1"/>
          </p:cNvSpPr>
          <p:nvPr>
            <p:ph idx="1"/>
          </p:nvPr>
        </p:nvSpPr>
        <p:spPr/>
        <p:txBody>
          <a:bodyPr/>
          <a:lstStyle/>
          <a:p>
            <a:r>
              <a:rPr lang="en-US" sz="2400" dirty="0" smtClean="0"/>
              <a:t>Increasing amount of (digital) data</a:t>
            </a:r>
          </a:p>
          <a:p>
            <a:endParaRPr lang="en-US" sz="800" dirty="0" smtClean="0"/>
          </a:p>
          <a:p>
            <a:r>
              <a:rPr lang="en-US" sz="2400" dirty="0" smtClean="0"/>
              <a:t>Utilizing extracted information in decision making processes becomes increasingly urgent and difficult:</a:t>
            </a:r>
          </a:p>
          <a:p>
            <a:pPr lvl="1"/>
            <a:r>
              <a:rPr lang="en-US" sz="2000" dirty="0" smtClean="0"/>
              <a:t>Too much data for manual extraction</a:t>
            </a:r>
          </a:p>
          <a:p>
            <a:pPr lvl="1"/>
            <a:r>
              <a:rPr lang="en-US" sz="2000" dirty="0" smtClean="0"/>
              <a:t>Yet most </a:t>
            </a:r>
            <a:r>
              <a:rPr lang="en-US" sz="2000" dirty="0" smtClean="0"/>
              <a:t>data is initially </a:t>
            </a:r>
            <a:r>
              <a:rPr lang="en-US" sz="2000" dirty="0" smtClean="0"/>
              <a:t>unstructured</a:t>
            </a:r>
          </a:p>
          <a:p>
            <a:pPr lvl="1"/>
            <a:r>
              <a:rPr lang="en-US" sz="2000" dirty="0" smtClean="0"/>
              <a:t>Data often contains natural language</a:t>
            </a:r>
          </a:p>
          <a:p>
            <a:pPr lvl="1"/>
            <a:r>
              <a:rPr lang="en-US" sz="2000" dirty="0" smtClean="0"/>
              <a:t>Automation is a non-trivial task</a:t>
            </a:r>
            <a:endParaRPr lang="en-US" sz="2000" dirty="0" smtClean="0"/>
          </a:p>
        </p:txBody>
      </p:sp>
      <p:sp>
        <p:nvSpPr>
          <p:cNvPr id="4" name="Tijdelijke aanduiding voor voettekst 3"/>
          <p:cNvSpPr>
            <a:spLocks noGrp="1"/>
          </p:cNvSpPr>
          <p:nvPr>
            <p:ph type="ftr" sz="quarter" idx="10"/>
          </p:nvPr>
        </p:nvSpPr>
        <p:spPr/>
        <p:txBody>
          <a:bodyPr/>
          <a:lstStyle/>
          <a:p>
            <a:pPr>
              <a:defRPr/>
            </a:pPr>
            <a:r>
              <a:rPr lang="en-US" smtClean="0"/>
              <a:t>Workhop on Detection, Representation, and Exploitation of Events in the Semantic Web (DeRiVE'11)</a:t>
            </a:r>
            <a:endParaRPr lang="en-US"/>
          </a:p>
        </p:txBody>
      </p:sp>
    </p:spTree>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smtClean="0"/>
              <a:t>Introduction (2)</a:t>
            </a:r>
            <a:endParaRPr lang="en-US" dirty="0"/>
          </a:p>
        </p:txBody>
      </p:sp>
      <p:sp>
        <p:nvSpPr>
          <p:cNvPr id="3" name="Tijdelijke aanduiding voor inhoud 2"/>
          <p:cNvSpPr>
            <a:spLocks noGrp="1"/>
          </p:cNvSpPr>
          <p:nvPr>
            <p:ph idx="1"/>
          </p:nvPr>
        </p:nvSpPr>
        <p:spPr>
          <a:xfrm>
            <a:off x="827088" y="1412875"/>
            <a:ext cx="8065392" cy="4968875"/>
          </a:xfrm>
        </p:spPr>
        <p:txBody>
          <a:bodyPr/>
          <a:lstStyle/>
          <a:p>
            <a:r>
              <a:rPr lang="en-US" sz="2400" dirty="0" smtClean="0"/>
              <a:t>Information Extraction (IE)</a:t>
            </a:r>
          </a:p>
          <a:p>
            <a:pPr lvl="1"/>
            <a:r>
              <a:rPr lang="en-US" sz="2000" dirty="0" smtClean="0"/>
              <a:t>Multiple sources:</a:t>
            </a:r>
          </a:p>
          <a:p>
            <a:pPr lvl="2"/>
            <a:r>
              <a:rPr lang="en-US" sz="1600" dirty="0" smtClean="0"/>
              <a:t>News messages</a:t>
            </a:r>
          </a:p>
          <a:p>
            <a:pPr lvl="2"/>
            <a:r>
              <a:rPr lang="en-US" sz="1600" dirty="0" smtClean="0"/>
              <a:t>Blogs</a:t>
            </a:r>
          </a:p>
          <a:p>
            <a:pPr lvl="2"/>
            <a:r>
              <a:rPr lang="en-US" sz="1600" dirty="0" smtClean="0"/>
              <a:t>Papers</a:t>
            </a:r>
          </a:p>
          <a:p>
            <a:pPr lvl="2"/>
            <a:r>
              <a:rPr lang="en-US" sz="1600" dirty="0" smtClean="0"/>
              <a:t>…</a:t>
            </a:r>
          </a:p>
          <a:p>
            <a:pPr lvl="1"/>
            <a:r>
              <a:rPr lang="en-US" sz="2000" dirty="0" smtClean="0"/>
              <a:t>Text Mining (TM): information learning from pre-processed text:</a:t>
            </a:r>
          </a:p>
          <a:p>
            <a:pPr lvl="2"/>
            <a:r>
              <a:rPr lang="en-US" sz="1600" dirty="0" smtClean="0"/>
              <a:t>Natural Language Processing (NLP)</a:t>
            </a:r>
          </a:p>
          <a:p>
            <a:pPr lvl="2"/>
            <a:r>
              <a:rPr lang="en-US" sz="1600" dirty="0" smtClean="0"/>
              <a:t>Statistics</a:t>
            </a:r>
          </a:p>
          <a:p>
            <a:pPr lvl="2"/>
            <a:r>
              <a:rPr lang="en-US" sz="1600" dirty="0" smtClean="0"/>
              <a:t>…</a:t>
            </a:r>
          </a:p>
          <a:p>
            <a:pPr lvl="1"/>
            <a:r>
              <a:rPr lang="en-US" sz="2000" dirty="0" smtClean="0"/>
              <a:t>Specific type of information that can be extracted: events</a:t>
            </a:r>
          </a:p>
        </p:txBody>
      </p:sp>
      <p:sp>
        <p:nvSpPr>
          <p:cNvPr id="4" name="Tijdelijke aanduiding voor voettekst 3"/>
          <p:cNvSpPr>
            <a:spLocks noGrp="1"/>
          </p:cNvSpPr>
          <p:nvPr>
            <p:ph type="ftr" sz="quarter" idx="10"/>
          </p:nvPr>
        </p:nvSpPr>
        <p:spPr/>
        <p:txBody>
          <a:bodyPr/>
          <a:lstStyle/>
          <a:p>
            <a:pPr>
              <a:defRPr/>
            </a:pPr>
            <a:r>
              <a:rPr lang="en-US" smtClean="0"/>
              <a:t>Workhop on Detection, Representation, and Exploitation of Events in the Semantic Web (DeRiVE'11)</a:t>
            </a:r>
            <a:endParaRPr lang="en-US"/>
          </a:p>
        </p:txBody>
      </p:sp>
    </p:spTree>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el 1"/>
          <p:cNvSpPr>
            <a:spLocks noGrp="1"/>
          </p:cNvSpPr>
          <p:nvPr>
            <p:ph type="title"/>
          </p:nvPr>
        </p:nvSpPr>
        <p:spPr/>
        <p:txBody>
          <a:bodyPr/>
          <a:lstStyle/>
          <a:p>
            <a:r>
              <a:rPr lang="en-US" dirty="0" smtClean="0"/>
              <a:t>Events (1)</a:t>
            </a:r>
            <a:endParaRPr lang="en-US" dirty="0" smtClean="0"/>
          </a:p>
        </p:txBody>
      </p:sp>
      <p:sp>
        <p:nvSpPr>
          <p:cNvPr id="5124" name="Tijdelijke aanduiding voor voettekst 3"/>
          <p:cNvSpPr>
            <a:spLocks noGrp="1"/>
          </p:cNvSpPr>
          <p:nvPr>
            <p:ph type="ftr" sz="quarter" idx="10"/>
          </p:nvPr>
        </p:nvSpPr>
        <p:spPr>
          <a:noFill/>
        </p:spPr>
        <p:txBody>
          <a:bodyPr/>
          <a:lstStyle/>
          <a:p>
            <a:r>
              <a:rPr lang="en-US" smtClean="0">
                <a:ea typeface="ＭＳ Ｐゴシック" pitchFamily="34" charset="-128"/>
              </a:rPr>
              <a:t>Workhop on Detection, Representation, and Exploitation of Events in the Semantic Web (DeRiVE'11)</a:t>
            </a:r>
            <a:endParaRPr lang="en-US">
              <a:ea typeface="ＭＳ Ｐゴシック" pitchFamily="34" charset="-128"/>
            </a:endParaRPr>
          </a:p>
        </p:txBody>
      </p:sp>
      <p:sp>
        <p:nvSpPr>
          <p:cNvPr id="5" name="Tekstvak 4"/>
          <p:cNvSpPr txBox="1"/>
          <p:nvPr/>
        </p:nvSpPr>
        <p:spPr bwMode="auto">
          <a:xfrm>
            <a:off x="1475656" y="1388963"/>
            <a:ext cx="7272808" cy="2616101"/>
          </a:xfrm>
          <a:prstGeom prst="rect">
            <a:avLst/>
          </a:prstGeom>
          <a:gradFill>
            <a:gsLst>
              <a:gs pos="50000">
                <a:schemeClr val="bg1">
                  <a:lumMod val="95000"/>
                  <a:alpha val="90000"/>
                </a:schemeClr>
              </a:gs>
              <a:gs pos="100000">
                <a:schemeClr val="bg1"/>
              </a:gs>
            </a:gsLst>
            <a:path path="rect">
              <a:fillToRect l="100000" t="100000"/>
            </a:path>
          </a:gradFill>
          <a:ln w="9525">
            <a:noFill/>
            <a:miter lim="800000"/>
            <a:headEnd/>
            <a:tailEnd/>
          </a:ln>
          <a:effectLst>
            <a:outerShdw blurRad="57785" dist="33020" dir="3180000" algn="ctr">
              <a:srgbClr val="000000">
                <a:alpha val="30000"/>
              </a:srgbClr>
            </a:outerShdw>
          </a:effectLst>
          <a:scene3d>
            <a:camera prst="perspectiveContrastingRightFacing">
              <a:rot lat="513179" lon="20175308" rev="114721"/>
            </a:camera>
            <a:lightRig rig="brightRoom" dir="t">
              <a:rot lat="0" lon="0" rev="600000"/>
            </a:lightRig>
          </a:scene3d>
          <a:sp3d prstMaterial="metal">
            <a:bevelT w="38100" h="57150" prst="angle"/>
          </a:sp3d>
        </p:spPr>
        <p:txBody>
          <a:bodyPr vert="horz" wrap="square" lIns="91440" tIns="45720" rIns="91440" bIns="45720" numCol="1" rtlCol="0" anchor="t" anchorCtr="0" compatLnSpc="1">
            <a:prstTxWarp prst="textNoShape">
              <a:avLst/>
            </a:prstTxWarp>
            <a:spAutoFit/>
          </a:bodyPr>
          <a:lstStyle/>
          <a:p>
            <a:pPr algn="just"/>
            <a:r>
              <a:rPr lang="en-US" sz="1800" b="1" dirty="0">
                <a:ea typeface="ＭＳ Ｐゴシック" pitchFamily="48" charset="-128"/>
              </a:rPr>
              <a:t>Steve Jobs resigns from Apple, Cook becomes CEO</a:t>
            </a:r>
          </a:p>
          <a:p>
            <a:pPr algn="just"/>
            <a:endParaRPr lang="en-US" sz="1600" dirty="0">
              <a:ea typeface="ＭＳ Ｐゴシック" pitchFamily="48" charset="-128"/>
            </a:endParaRPr>
          </a:p>
          <a:p>
            <a:pPr algn="just"/>
            <a:r>
              <a:rPr lang="en-US" sz="1600" dirty="0">
                <a:ea typeface="ＭＳ Ｐゴシック" pitchFamily="48" charset="-128"/>
              </a:rPr>
              <a:t>(Reuters) - </a:t>
            </a:r>
            <a:r>
              <a:rPr lang="en-US" sz="1600" dirty="0" smtClean="0">
                <a:ea typeface="ＭＳ Ｐゴシック" pitchFamily="48" charset="-128"/>
              </a:rPr>
              <a:t>On Wednesday, Silicon </a:t>
            </a:r>
            <a:r>
              <a:rPr lang="en-US" sz="1600" dirty="0">
                <a:ea typeface="ＭＳ Ｐゴシック" pitchFamily="48" charset="-128"/>
              </a:rPr>
              <a:t>Valley legend </a:t>
            </a:r>
            <a:r>
              <a:rPr lang="en-US" sz="1600" b="1" u="sng" dirty="0">
                <a:solidFill>
                  <a:schemeClr val="accent1">
                    <a:lumMod val="50000"/>
                  </a:schemeClr>
                </a:solidFill>
                <a:ea typeface="ＭＳ Ｐゴシック" pitchFamily="48" charset="-128"/>
              </a:rPr>
              <a:t>Steve Jobs </a:t>
            </a:r>
            <a:r>
              <a:rPr lang="en-US" sz="1600" b="1" u="sng" dirty="0" smtClean="0">
                <a:solidFill>
                  <a:schemeClr val="accent1">
                    <a:lumMod val="50000"/>
                  </a:schemeClr>
                </a:solidFill>
                <a:ea typeface="ＭＳ Ｐゴシック" pitchFamily="48" charset="-128"/>
              </a:rPr>
              <a:t>resigned </a:t>
            </a:r>
            <a:r>
              <a:rPr lang="en-US" sz="1600" b="1" u="sng" dirty="0">
                <a:solidFill>
                  <a:schemeClr val="accent1">
                    <a:lumMod val="50000"/>
                  </a:schemeClr>
                </a:solidFill>
                <a:ea typeface="ＭＳ Ｐゴシック" pitchFamily="48" charset="-128"/>
              </a:rPr>
              <a:t>as chief </a:t>
            </a:r>
            <a:r>
              <a:rPr lang="en-US" sz="1600" b="1" u="sng" dirty="0" smtClean="0">
                <a:solidFill>
                  <a:schemeClr val="accent1">
                    <a:lumMod val="50000"/>
                  </a:schemeClr>
                </a:solidFill>
                <a:ea typeface="ＭＳ Ｐゴシック" pitchFamily="48" charset="-128"/>
              </a:rPr>
              <a:t>executive </a:t>
            </a:r>
            <a:r>
              <a:rPr lang="en-US" sz="1600" b="1" u="sng" dirty="0">
                <a:solidFill>
                  <a:schemeClr val="accent1">
                    <a:lumMod val="50000"/>
                  </a:schemeClr>
                </a:solidFill>
                <a:ea typeface="ＭＳ Ｐゴシック" pitchFamily="48" charset="-128"/>
              </a:rPr>
              <a:t>of Apple Inc</a:t>
            </a:r>
            <a:r>
              <a:rPr lang="en-US" sz="1600" dirty="0">
                <a:ea typeface="ＭＳ Ｐゴシック" pitchFamily="48" charset="-128"/>
              </a:rPr>
              <a:t> in a stunning move that ended his 14-year reign at the technology giant he co-founded in a garage.</a:t>
            </a:r>
          </a:p>
          <a:p>
            <a:pPr algn="just"/>
            <a:endParaRPr lang="en-US" sz="1600" dirty="0">
              <a:ea typeface="ＭＳ Ｐゴシック" pitchFamily="48" charset="-128"/>
            </a:endParaRPr>
          </a:p>
          <a:p>
            <a:pPr algn="just"/>
            <a:r>
              <a:rPr lang="en-US" sz="1600" b="1" u="sng" dirty="0">
                <a:solidFill>
                  <a:schemeClr val="accent1">
                    <a:lumMod val="50000"/>
                  </a:schemeClr>
                </a:solidFill>
                <a:ea typeface="ＭＳ Ｐゴシック" pitchFamily="48" charset="-128"/>
              </a:rPr>
              <a:t>Apple shares dived as much as 7 percent</a:t>
            </a:r>
            <a:r>
              <a:rPr lang="en-US" sz="1600" dirty="0">
                <a:ea typeface="ＭＳ Ｐゴシック" pitchFamily="48" charset="-128"/>
              </a:rPr>
              <a:t> in after-hours trade after the pancreatic cancer survivor and industry icon, who has been on medical leave for an undisclosed condition since January 17, announced he will be replaced by COO and longtime heir apparent Tim Cook.</a:t>
            </a:r>
            <a:endParaRPr kumimoji="0" lang="nl-NL" sz="1600" b="0" i="0" u="none" strike="noStrike" kern="1200" cap="none" spc="0" normalizeH="0" baseline="0" noProof="0" dirty="0" smtClean="0">
              <a:ln>
                <a:noFill/>
              </a:ln>
              <a:solidFill>
                <a:schemeClr val="tx1"/>
              </a:solidFill>
              <a:effectLst/>
              <a:uLnTx/>
              <a:uFillTx/>
              <a:latin typeface="Arial" charset="0"/>
              <a:ea typeface="ＭＳ Ｐゴシック" pitchFamily="48" charset="-128"/>
              <a:cs typeface="+mn-cs"/>
            </a:endParaRPr>
          </a:p>
        </p:txBody>
      </p:sp>
      <p:sp>
        <p:nvSpPr>
          <p:cNvPr id="7" name="Tekstvak 6"/>
          <p:cNvSpPr txBox="1"/>
          <p:nvPr/>
        </p:nvSpPr>
        <p:spPr bwMode="auto">
          <a:xfrm rot="277404">
            <a:off x="629766" y="2277992"/>
            <a:ext cx="7272808" cy="3816429"/>
          </a:xfrm>
          <a:prstGeom prst="rect">
            <a:avLst/>
          </a:prstGeom>
          <a:gradFill>
            <a:gsLst>
              <a:gs pos="50000">
                <a:schemeClr val="bg1">
                  <a:lumMod val="95000"/>
                  <a:alpha val="90000"/>
                </a:schemeClr>
              </a:gs>
              <a:gs pos="100000">
                <a:schemeClr val="bg1"/>
              </a:gs>
            </a:gsLst>
            <a:path path="rect">
              <a:fillToRect l="100000" t="100000"/>
            </a:path>
          </a:gradFill>
          <a:ln w="9525">
            <a:noFill/>
            <a:miter lim="800000"/>
            <a:headEnd/>
            <a:tailEnd/>
          </a:ln>
          <a:effectLst>
            <a:outerShdw blurRad="57785" dist="33020" dir="3180000" algn="ctr">
              <a:srgbClr val="000000">
                <a:alpha val="30000"/>
              </a:srgbClr>
            </a:outerShdw>
          </a:effectLst>
          <a:scene3d>
            <a:camera prst="perspectiveHeroicExtremeLeftFacing">
              <a:rot lat="398249" lon="860821" rev="21568861"/>
            </a:camera>
            <a:lightRig rig="brightRoom" dir="t">
              <a:rot lat="0" lon="0" rev="600000"/>
            </a:lightRig>
          </a:scene3d>
          <a:sp3d prstMaterial="metal">
            <a:bevelT w="38100" h="57150" prst="angle"/>
          </a:sp3d>
        </p:spPr>
        <p:txBody>
          <a:bodyPr vert="horz" wrap="square" lIns="91440" tIns="45720" rIns="91440" bIns="45720" numCol="1" rtlCol="0" anchor="t" anchorCtr="0" compatLnSpc="1">
            <a:prstTxWarp prst="textNoShape">
              <a:avLst/>
            </a:prstTxWarp>
            <a:spAutoFit/>
          </a:bodyPr>
          <a:lstStyle/>
          <a:p>
            <a:pPr algn="just"/>
            <a:r>
              <a:rPr lang="en-US" sz="1800" b="1" dirty="0" smtClean="0">
                <a:ea typeface="ＭＳ Ｐゴシック" pitchFamily="48" charset="-128"/>
              </a:rPr>
              <a:t>Apple stock price falls on news of Steve </a:t>
            </a:r>
            <a:r>
              <a:rPr lang="en-US" sz="1800" b="1" dirty="0" err="1" smtClean="0">
                <a:ea typeface="ＭＳ Ｐゴシック" pitchFamily="48" charset="-128"/>
              </a:rPr>
              <a:t>Jobs's</a:t>
            </a:r>
            <a:r>
              <a:rPr lang="en-US" sz="1800" b="1" dirty="0" smtClean="0">
                <a:ea typeface="ＭＳ Ｐゴシック" pitchFamily="48" charset="-128"/>
              </a:rPr>
              <a:t> </a:t>
            </a:r>
            <a:r>
              <a:rPr lang="en-US" sz="1800" b="1" dirty="0" smtClean="0">
                <a:ea typeface="ＭＳ Ｐゴシック" pitchFamily="48" charset="-128"/>
              </a:rPr>
              <a:t>death</a:t>
            </a:r>
          </a:p>
          <a:p>
            <a:pPr algn="just"/>
            <a:endParaRPr lang="en-US" sz="1600" dirty="0" smtClean="0">
              <a:ea typeface="ＭＳ Ｐゴシック" pitchFamily="48" charset="-128"/>
            </a:endParaRPr>
          </a:p>
          <a:p>
            <a:pPr algn="just"/>
            <a:r>
              <a:rPr lang="en-US" sz="1600" dirty="0" smtClean="0">
                <a:ea typeface="ＭＳ Ｐゴシック" pitchFamily="48" charset="-128"/>
              </a:rPr>
              <a:t>(The Guardian) </a:t>
            </a:r>
            <a:r>
              <a:rPr lang="en-US" sz="1600" dirty="0" smtClean="0">
                <a:ea typeface="ＭＳ Ｐゴシック" pitchFamily="48" charset="-128"/>
              </a:rPr>
              <a:t>- </a:t>
            </a:r>
            <a:r>
              <a:rPr lang="en-US" sz="1600" dirty="0" smtClean="0">
                <a:ea typeface="ＭＳ Ｐゴシック" pitchFamily="48" charset="-128"/>
              </a:rPr>
              <a:t>Apple's stock price has risen more than 9,000% since Steve Jobs returned in 1997, and doubled in the past two years</a:t>
            </a:r>
          </a:p>
          <a:p>
            <a:pPr algn="just"/>
            <a:endParaRPr lang="en-US" sz="1600" dirty="0" smtClean="0">
              <a:ea typeface="ＭＳ Ｐゴシック" pitchFamily="48" charset="-128"/>
            </a:endParaRPr>
          </a:p>
          <a:p>
            <a:pPr algn="just"/>
            <a:r>
              <a:rPr lang="en-US" sz="1600" dirty="0" smtClean="0">
                <a:ea typeface="ＭＳ Ｐゴシック" pitchFamily="48" charset="-128"/>
              </a:rPr>
              <a:t>News of </a:t>
            </a:r>
            <a:r>
              <a:rPr lang="en-US" sz="1600" b="1" u="sng" dirty="0" smtClean="0">
                <a:solidFill>
                  <a:schemeClr val="accent1">
                    <a:lumMod val="50000"/>
                  </a:schemeClr>
                </a:solidFill>
                <a:ea typeface="ＭＳ Ｐゴシック" pitchFamily="48" charset="-128"/>
              </a:rPr>
              <a:t>Steve </a:t>
            </a:r>
            <a:r>
              <a:rPr lang="en-US" sz="1600" b="1" u="sng" dirty="0" err="1" smtClean="0">
                <a:solidFill>
                  <a:schemeClr val="accent1">
                    <a:lumMod val="50000"/>
                  </a:schemeClr>
                </a:solidFill>
                <a:ea typeface="ＭＳ Ｐゴシック" pitchFamily="48" charset="-128"/>
              </a:rPr>
              <a:t>Jobs's</a:t>
            </a:r>
            <a:r>
              <a:rPr lang="en-US" sz="1600" b="1" u="sng" dirty="0" smtClean="0">
                <a:solidFill>
                  <a:schemeClr val="accent1">
                    <a:lumMod val="50000"/>
                  </a:schemeClr>
                </a:solidFill>
                <a:ea typeface="ＭＳ Ｐゴシック" pitchFamily="48" charset="-128"/>
              </a:rPr>
              <a:t> death</a:t>
            </a:r>
            <a:r>
              <a:rPr lang="en-US" sz="1600" dirty="0" smtClean="0">
                <a:ea typeface="ＭＳ Ｐゴシック" pitchFamily="48" charset="-128"/>
              </a:rPr>
              <a:t> drove the </a:t>
            </a:r>
            <a:r>
              <a:rPr lang="en-US" sz="1600" b="1" u="sng" dirty="0" smtClean="0">
                <a:solidFill>
                  <a:schemeClr val="accent1">
                    <a:lumMod val="50000"/>
                  </a:schemeClr>
                </a:solidFill>
                <a:ea typeface="ＭＳ Ｐゴシック" pitchFamily="48" charset="-128"/>
              </a:rPr>
              <a:t>Apple share price down more than 5</a:t>
            </a:r>
            <a:r>
              <a:rPr lang="en-US" sz="1600" b="1" u="sng" dirty="0" smtClean="0">
                <a:solidFill>
                  <a:schemeClr val="accent1">
                    <a:lumMod val="50000"/>
                  </a:schemeClr>
                </a:solidFill>
                <a:ea typeface="ＭＳ Ｐゴシック" pitchFamily="48" charset="-128"/>
              </a:rPr>
              <a:t>%</a:t>
            </a:r>
            <a:r>
              <a:rPr lang="en-US" sz="1600" b="1" dirty="0" smtClean="0">
                <a:solidFill>
                  <a:schemeClr val="accent1">
                    <a:lumMod val="50000"/>
                  </a:schemeClr>
                </a:solidFill>
                <a:ea typeface="ＭＳ Ｐゴシック" pitchFamily="48" charset="-128"/>
              </a:rPr>
              <a:t> </a:t>
            </a:r>
            <a:r>
              <a:rPr lang="en-US" sz="1600" dirty="0" smtClean="0">
                <a:ea typeface="ＭＳ Ｐゴシック" pitchFamily="48" charset="-128"/>
              </a:rPr>
              <a:t>in </a:t>
            </a:r>
            <a:r>
              <a:rPr lang="en-US" sz="1600" dirty="0" smtClean="0">
                <a:ea typeface="ＭＳ Ｐゴシック" pitchFamily="48" charset="-128"/>
              </a:rPr>
              <a:t>Frankfurt on Thursday morning.</a:t>
            </a:r>
          </a:p>
          <a:p>
            <a:pPr algn="just"/>
            <a:endParaRPr lang="en-US" sz="1600" dirty="0" smtClean="0">
              <a:ea typeface="ＭＳ Ｐゴシック" pitchFamily="48" charset="-128"/>
            </a:endParaRPr>
          </a:p>
          <a:p>
            <a:pPr algn="just"/>
            <a:r>
              <a:rPr lang="en-US" sz="1600" dirty="0" smtClean="0">
                <a:ea typeface="ＭＳ Ｐゴシック" pitchFamily="48" charset="-128"/>
              </a:rPr>
              <a:t>Apple shares are now trading 3.5% lower at €273, after hitting a low of €270 in Frankfurt. The shares are not traded in London. They are expected to open lower when Wall Street opens at 2.30pm London time.</a:t>
            </a:r>
          </a:p>
          <a:p>
            <a:pPr algn="just"/>
            <a:endParaRPr lang="en-US" sz="1600" dirty="0" smtClean="0">
              <a:ea typeface="ＭＳ Ｐゴシック" pitchFamily="48" charset="-128"/>
            </a:endParaRPr>
          </a:p>
          <a:p>
            <a:pPr algn="just"/>
            <a:r>
              <a:rPr lang="en-US" sz="1600" dirty="0" smtClean="0">
                <a:ea typeface="ＭＳ Ｐゴシック" pitchFamily="48" charset="-128"/>
              </a:rPr>
              <a:t>Apple was briefly the most valuable company in the world in the summer, knocking oil giant Exxon Mobil off the top spot. </a:t>
            </a:r>
            <a:r>
              <a:rPr lang="en-US" sz="1600" b="1" u="sng" dirty="0" smtClean="0">
                <a:solidFill>
                  <a:schemeClr val="accent1">
                    <a:lumMod val="50000"/>
                  </a:schemeClr>
                </a:solidFill>
                <a:ea typeface="ＭＳ Ｐゴシック" pitchFamily="48" charset="-128"/>
              </a:rPr>
              <a:t>Revenues have soared</a:t>
            </a:r>
            <a:r>
              <a:rPr lang="en-US" sz="1600" dirty="0" smtClean="0">
                <a:ea typeface="ＭＳ Ｐゴシック" pitchFamily="48" charset="-128"/>
              </a:rPr>
              <a:t> from $7.1bn (£4.6bn) in 1997 </a:t>
            </a:r>
            <a:r>
              <a:rPr lang="en-US" sz="1600" b="1" u="sng" dirty="0" smtClean="0">
                <a:solidFill>
                  <a:schemeClr val="accent1">
                    <a:lumMod val="50000"/>
                  </a:schemeClr>
                </a:solidFill>
                <a:ea typeface="ＭＳ Ｐゴシック" pitchFamily="48" charset="-128"/>
              </a:rPr>
              <a:t>to $65.2bn</a:t>
            </a:r>
            <a:r>
              <a:rPr lang="en-US" sz="1600" dirty="0" smtClean="0">
                <a:ea typeface="ＭＳ Ｐゴシック" pitchFamily="48" charset="-128"/>
              </a:rPr>
              <a:t> a year now.</a:t>
            </a:r>
            <a:endParaRPr kumimoji="0" lang="nl-NL" sz="1400" i="0" u="none" strike="noStrike" kern="1200" cap="none" spc="0" normalizeH="0" baseline="0" noProof="0" dirty="0" smtClean="0">
              <a:ln>
                <a:noFill/>
              </a:ln>
              <a:solidFill>
                <a:schemeClr val="tx1"/>
              </a:solidFill>
              <a:effectLst/>
              <a:uLnTx/>
              <a:uFillTx/>
              <a:latin typeface="Arial" charset="0"/>
              <a:ea typeface="ＭＳ Ｐゴシック" pitchFamily="48" charset="-128"/>
              <a:cs typeface="+mn-cs"/>
            </a:endParaRPr>
          </a:p>
        </p:txBody>
      </p:sp>
      <p:sp>
        <p:nvSpPr>
          <p:cNvPr id="6" name="Tekstvak 5"/>
          <p:cNvSpPr txBox="1"/>
          <p:nvPr/>
        </p:nvSpPr>
        <p:spPr bwMode="auto">
          <a:xfrm rot="20948100">
            <a:off x="782344" y="2673838"/>
            <a:ext cx="7272808" cy="3570208"/>
          </a:xfrm>
          <a:prstGeom prst="rect">
            <a:avLst/>
          </a:prstGeom>
          <a:gradFill>
            <a:gsLst>
              <a:gs pos="50000">
                <a:schemeClr val="bg1">
                  <a:lumMod val="95000"/>
                  <a:alpha val="90000"/>
                </a:schemeClr>
              </a:gs>
              <a:gs pos="100000">
                <a:schemeClr val="bg1"/>
              </a:gs>
            </a:gsLst>
            <a:path path="rect">
              <a:fillToRect l="100000" t="100000"/>
            </a:path>
          </a:gradFill>
          <a:ln w="9525">
            <a:noFill/>
            <a:miter lim="800000"/>
            <a:headEnd/>
            <a:tailEnd/>
          </a:ln>
          <a:effectLst>
            <a:outerShdw blurRad="57785" dist="33020" dir="3180000" algn="ctr">
              <a:srgbClr val="000000">
                <a:alpha val="30000"/>
              </a:srgbClr>
            </a:outerShdw>
          </a:effectLst>
          <a:scene3d>
            <a:camera prst="perspectiveHeroicExtremeLeftFacing">
              <a:rot lat="398249" lon="860821" rev="21568861"/>
            </a:camera>
            <a:lightRig rig="brightRoom" dir="t">
              <a:rot lat="0" lon="0" rev="600000"/>
            </a:lightRig>
          </a:scene3d>
          <a:sp3d prstMaterial="metal">
            <a:bevelT w="38100" h="57150" prst="angle"/>
          </a:sp3d>
        </p:spPr>
        <p:txBody>
          <a:bodyPr vert="horz" wrap="square" lIns="91440" tIns="45720" rIns="91440" bIns="45720" numCol="1" rtlCol="0" anchor="t" anchorCtr="0" compatLnSpc="1">
            <a:prstTxWarp prst="textNoShape">
              <a:avLst/>
            </a:prstTxWarp>
            <a:spAutoFit/>
          </a:bodyPr>
          <a:lstStyle/>
          <a:p>
            <a:pPr algn="just"/>
            <a:r>
              <a:rPr lang="en-US" sz="1800" b="1" dirty="0" smtClean="0">
                <a:ea typeface="ＭＳ Ｐゴシック" pitchFamily="48" charset="-128"/>
              </a:rPr>
              <a:t>Google buys Motorola Mobility for $</a:t>
            </a:r>
            <a:r>
              <a:rPr lang="en-US" sz="1800" b="1" dirty="0" smtClean="0">
                <a:ea typeface="ＭＳ Ｐゴシック" pitchFamily="48" charset="-128"/>
              </a:rPr>
              <a:t>12.5B	</a:t>
            </a:r>
            <a:endParaRPr lang="en-US" sz="1800" b="1" dirty="0" smtClean="0">
              <a:ea typeface="ＭＳ Ｐゴシック" pitchFamily="48" charset="-128"/>
            </a:endParaRPr>
          </a:p>
          <a:p>
            <a:pPr algn="just"/>
            <a:endParaRPr lang="en-US" sz="1600" dirty="0" smtClean="0">
              <a:ea typeface="ＭＳ Ｐゴシック" pitchFamily="48" charset="-128"/>
            </a:endParaRPr>
          </a:p>
          <a:p>
            <a:pPr algn="just"/>
            <a:r>
              <a:rPr lang="en-US" sz="1600" dirty="0" smtClean="0">
                <a:ea typeface="ＭＳ Ｐゴシック" pitchFamily="48" charset="-128"/>
              </a:rPr>
              <a:t>(</a:t>
            </a:r>
            <a:r>
              <a:rPr lang="en-US" sz="1600" dirty="0" err="1" smtClean="0">
                <a:ea typeface="ＭＳ Ｐゴシック" pitchFamily="48" charset="-128"/>
              </a:rPr>
              <a:t>VentureBeat</a:t>
            </a:r>
            <a:r>
              <a:rPr lang="en-US" sz="1600" dirty="0" smtClean="0">
                <a:ea typeface="ＭＳ Ｐゴシック" pitchFamily="48" charset="-128"/>
              </a:rPr>
              <a:t>) - This morning, Google announced that it will buy Motorola Mobility — Moto’s mobile device arm — for $12.5 billion. </a:t>
            </a:r>
            <a:r>
              <a:rPr lang="en-US" sz="1600" b="1" u="sng" dirty="0" smtClean="0">
                <a:solidFill>
                  <a:schemeClr val="accent1">
                    <a:lumMod val="50000"/>
                  </a:schemeClr>
                </a:solidFill>
                <a:ea typeface="ＭＳ Ｐゴシック" pitchFamily="48" charset="-128"/>
              </a:rPr>
              <a:t>Google will acquire Motorola Mobility</a:t>
            </a:r>
            <a:r>
              <a:rPr lang="en-US" sz="1600" dirty="0" smtClean="0">
                <a:ea typeface="ＭＳ Ｐゴシック" pitchFamily="48" charset="-128"/>
              </a:rPr>
              <a:t> for $40 per share in cash, a 63 percent premium over the company’s Friday closing price. Google says it will run Motorola Mobility as a separate business. Motorola spun off its business into two divisions last year, Mobility and Solutions (the data and telecom portion), as a response to declining profits.</a:t>
            </a:r>
          </a:p>
          <a:p>
            <a:pPr algn="just"/>
            <a:endParaRPr lang="en-US" sz="1600" dirty="0" smtClean="0">
              <a:ea typeface="ＭＳ Ｐゴシック" pitchFamily="48" charset="-128"/>
            </a:endParaRPr>
          </a:p>
          <a:p>
            <a:pPr algn="just"/>
            <a:r>
              <a:rPr lang="en-US" sz="1600" b="1" u="sng" dirty="0" smtClean="0">
                <a:solidFill>
                  <a:schemeClr val="accent1">
                    <a:lumMod val="50000"/>
                  </a:schemeClr>
                </a:solidFill>
                <a:ea typeface="ＭＳ Ｐゴシック" pitchFamily="48" charset="-128"/>
              </a:rPr>
              <a:t>Google shares were down around 1.5 percent</a:t>
            </a:r>
            <a:r>
              <a:rPr lang="en-US" sz="1600" dirty="0" smtClean="0">
                <a:ea typeface="ＭＳ Ｐゴシック" pitchFamily="48" charset="-128"/>
              </a:rPr>
              <a:t>, while </a:t>
            </a:r>
            <a:r>
              <a:rPr lang="en-US" sz="1600" b="1" u="sng" dirty="0" smtClean="0">
                <a:solidFill>
                  <a:schemeClr val="accent1">
                    <a:lumMod val="50000"/>
                  </a:schemeClr>
                </a:solidFill>
                <a:ea typeface="ＭＳ Ｐゴシック" pitchFamily="48" charset="-128"/>
              </a:rPr>
              <a:t>Motorola Mobility’s stock jumped 57 percent</a:t>
            </a:r>
            <a:r>
              <a:rPr lang="en-US" sz="1600" dirty="0" smtClean="0">
                <a:ea typeface="ＭＳ Ｐゴシック" pitchFamily="48" charset="-128"/>
              </a:rPr>
              <a:t>. The company says Motorola Android phones won’t be receiving any special treatment as a consequence of the deal — but that’s a tough nut to swallow, since Google often plays favorites.</a:t>
            </a:r>
            <a:endParaRPr kumimoji="0" lang="nl-NL" sz="1400" i="0" u="none" strike="noStrike" kern="1200" cap="none" spc="0" normalizeH="0" baseline="0" noProof="0" dirty="0" smtClean="0">
              <a:ln>
                <a:noFill/>
              </a:ln>
              <a:solidFill>
                <a:schemeClr val="tx1"/>
              </a:solidFill>
              <a:effectLst/>
              <a:uLnTx/>
              <a:uFillTx/>
              <a:latin typeface="Arial" charset="0"/>
              <a:ea typeface="ＭＳ Ｐゴシック" pitchFamily="48" charset="-128"/>
              <a:cs typeface="+mn-cs"/>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5"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
                                          </p:val>
                                        </p:tav>
                                        <p:tav tm="100000">
                                          <p:val>
                                            <p:strVal val="#ppt_w"/>
                                          </p:val>
                                        </p:tav>
                                      </p:tavLst>
                                    </p:anim>
                                    <p:anim calcmode="lin" valueType="num">
                                      <p:cBhvr>
                                        <p:cTn id="8" dur="500" fill="hold"/>
                                        <p:tgtEl>
                                          <p:spTgt spid="5"/>
                                        </p:tgtEl>
                                        <p:attrNameLst>
                                          <p:attrName>ppt_h</p:attrName>
                                        </p:attrNameLst>
                                      </p:cBhvr>
                                      <p:tavLst>
                                        <p:tav tm="0">
                                          <p:val>
                                            <p:fltVal val="0"/>
                                          </p:val>
                                        </p:tav>
                                        <p:tav tm="100000">
                                          <p:val>
                                            <p:strVal val="#ppt_h"/>
                                          </p:val>
                                        </p:tav>
                                      </p:tavLst>
                                    </p:anim>
                                    <p:anim calcmode="lin" valueType="num">
                                      <p:cBhvr>
                                        <p:cTn id="9" dur="500" fill="hold"/>
                                        <p:tgtEl>
                                          <p:spTgt spid="5"/>
                                        </p:tgtEl>
                                        <p:attrNameLst>
                                          <p:attrName>ppt_x</p:attrName>
                                        </p:attrNameLst>
                                      </p:cBhvr>
                                      <p:tavLst>
                                        <p:tav tm="0" fmla="#ppt_x+(cos(-2*pi*(1-$))*-#ppt_x-sin(-2*pi*(1-$))*(1-#ppt_y))*(1-$)">
                                          <p:val>
                                            <p:fltVal val="0"/>
                                          </p:val>
                                        </p:tav>
                                        <p:tav tm="100000">
                                          <p:val>
                                            <p:fltVal val="1"/>
                                          </p:val>
                                        </p:tav>
                                      </p:tavLst>
                                    </p:anim>
                                    <p:anim calcmode="lin" valueType="num">
                                      <p:cBhvr>
                                        <p:cTn id="10" dur="500" fill="hold"/>
                                        <p:tgtEl>
                                          <p:spTgt spid="5"/>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11" fill="hold">
                      <p:stCondLst>
                        <p:cond delay="indefinite"/>
                      </p:stCondLst>
                      <p:childTnLst>
                        <p:par>
                          <p:cTn id="12" fill="hold">
                            <p:stCondLst>
                              <p:cond delay="0"/>
                            </p:stCondLst>
                            <p:childTnLst>
                              <p:par>
                                <p:cTn id="13" presetID="15"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anim calcmode="lin" valueType="num">
                                      <p:cBhvr>
                                        <p:cTn id="15" dur="500" fill="hold"/>
                                        <p:tgtEl>
                                          <p:spTgt spid="7"/>
                                        </p:tgtEl>
                                        <p:attrNameLst>
                                          <p:attrName>ppt_w</p:attrName>
                                        </p:attrNameLst>
                                      </p:cBhvr>
                                      <p:tavLst>
                                        <p:tav tm="0">
                                          <p:val>
                                            <p:fltVal val="0"/>
                                          </p:val>
                                        </p:tav>
                                        <p:tav tm="100000">
                                          <p:val>
                                            <p:strVal val="#ppt_w"/>
                                          </p:val>
                                        </p:tav>
                                      </p:tavLst>
                                    </p:anim>
                                    <p:anim calcmode="lin" valueType="num">
                                      <p:cBhvr>
                                        <p:cTn id="16" dur="500" fill="hold"/>
                                        <p:tgtEl>
                                          <p:spTgt spid="7"/>
                                        </p:tgtEl>
                                        <p:attrNameLst>
                                          <p:attrName>ppt_h</p:attrName>
                                        </p:attrNameLst>
                                      </p:cBhvr>
                                      <p:tavLst>
                                        <p:tav tm="0">
                                          <p:val>
                                            <p:fltVal val="0"/>
                                          </p:val>
                                        </p:tav>
                                        <p:tav tm="100000">
                                          <p:val>
                                            <p:strVal val="#ppt_h"/>
                                          </p:val>
                                        </p:tav>
                                      </p:tavLst>
                                    </p:anim>
                                    <p:anim calcmode="lin" valueType="num">
                                      <p:cBhvr>
                                        <p:cTn id="17" dur="500" fill="hold"/>
                                        <p:tgtEl>
                                          <p:spTgt spid="7"/>
                                        </p:tgtEl>
                                        <p:attrNameLst>
                                          <p:attrName>ppt_x</p:attrName>
                                        </p:attrNameLst>
                                      </p:cBhvr>
                                      <p:tavLst>
                                        <p:tav tm="0" fmla="#ppt_x+(cos(-2*pi*(1-$))*-#ppt_x-sin(-2*pi*(1-$))*(1-#ppt_y))*(1-$)">
                                          <p:val>
                                            <p:fltVal val="0"/>
                                          </p:val>
                                        </p:tav>
                                        <p:tav tm="100000">
                                          <p:val>
                                            <p:fltVal val="1"/>
                                          </p:val>
                                        </p:tav>
                                      </p:tavLst>
                                    </p:anim>
                                    <p:anim calcmode="lin" valueType="num">
                                      <p:cBhvr>
                                        <p:cTn id="18" dur="500" fill="hold"/>
                                        <p:tgtEl>
                                          <p:spTgt spid="7"/>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19" fill="hold">
                      <p:stCondLst>
                        <p:cond delay="indefinite"/>
                      </p:stCondLst>
                      <p:childTnLst>
                        <p:par>
                          <p:cTn id="20" fill="hold">
                            <p:stCondLst>
                              <p:cond delay="0"/>
                            </p:stCondLst>
                            <p:childTnLst>
                              <p:par>
                                <p:cTn id="21" presetID="15" presetClass="entr" presetSubtype="0" fill="hold" grpId="0" nodeType="clickEffect">
                                  <p:stCondLst>
                                    <p:cond delay="0"/>
                                  </p:stCondLst>
                                  <p:childTnLst>
                                    <p:set>
                                      <p:cBhvr>
                                        <p:cTn id="22" dur="1" fill="hold">
                                          <p:stCondLst>
                                            <p:cond delay="0"/>
                                          </p:stCondLst>
                                        </p:cTn>
                                        <p:tgtEl>
                                          <p:spTgt spid="6"/>
                                        </p:tgtEl>
                                        <p:attrNameLst>
                                          <p:attrName>style.visibility</p:attrName>
                                        </p:attrNameLst>
                                      </p:cBhvr>
                                      <p:to>
                                        <p:strVal val="visible"/>
                                      </p:to>
                                    </p:set>
                                    <p:anim calcmode="lin" valueType="num">
                                      <p:cBhvr>
                                        <p:cTn id="23" dur="500" fill="hold"/>
                                        <p:tgtEl>
                                          <p:spTgt spid="6"/>
                                        </p:tgtEl>
                                        <p:attrNameLst>
                                          <p:attrName>ppt_w</p:attrName>
                                        </p:attrNameLst>
                                      </p:cBhvr>
                                      <p:tavLst>
                                        <p:tav tm="0">
                                          <p:val>
                                            <p:fltVal val="0"/>
                                          </p:val>
                                        </p:tav>
                                        <p:tav tm="100000">
                                          <p:val>
                                            <p:strVal val="#ppt_w"/>
                                          </p:val>
                                        </p:tav>
                                      </p:tavLst>
                                    </p:anim>
                                    <p:anim calcmode="lin" valueType="num">
                                      <p:cBhvr>
                                        <p:cTn id="24" dur="500" fill="hold"/>
                                        <p:tgtEl>
                                          <p:spTgt spid="6"/>
                                        </p:tgtEl>
                                        <p:attrNameLst>
                                          <p:attrName>ppt_h</p:attrName>
                                        </p:attrNameLst>
                                      </p:cBhvr>
                                      <p:tavLst>
                                        <p:tav tm="0">
                                          <p:val>
                                            <p:fltVal val="0"/>
                                          </p:val>
                                        </p:tav>
                                        <p:tav tm="100000">
                                          <p:val>
                                            <p:strVal val="#ppt_h"/>
                                          </p:val>
                                        </p:tav>
                                      </p:tavLst>
                                    </p:anim>
                                    <p:anim calcmode="lin" valueType="num">
                                      <p:cBhvr>
                                        <p:cTn id="25" dur="500" fill="hold"/>
                                        <p:tgtEl>
                                          <p:spTgt spid="6"/>
                                        </p:tgtEl>
                                        <p:attrNameLst>
                                          <p:attrName>ppt_x</p:attrName>
                                        </p:attrNameLst>
                                      </p:cBhvr>
                                      <p:tavLst>
                                        <p:tav tm="0" fmla="#ppt_x+(cos(-2*pi*(1-$))*-#ppt_x-sin(-2*pi*(1-$))*(1-#ppt_y))*(1-$)">
                                          <p:val>
                                            <p:fltVal val="0"/>
                                          </p:val>
                                        </p:tav>
                                        <p:tav tm="100000">
                                          <p:val>
                                            <p:fltVal val="1"/>
                                          </p:val>
                                        </p:tav>
                                      </p:tavLst>
                                    </p:anim>
                                    <p:anim calcmode="lin" valueType="num">
                                      <p:cBhvr>
                                        <p:cTn id="26" dur="500" fill="hold"/>
                                        <p:tgtEl>
                                          <p:spTgt spid="6"/>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7" grpId="0" animBg="1"/>
      <p:bldP spid="6"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el 1"/>
          <p:cNvSpPr>
            <a:spLocks noGrp="1"/>
          </p:cNvSpPr>
          <p:nvPr>
            <p:ph type="title"/>
          </p:nvPr>
        </p:nvSpPr>
        <p:spPr/>
        <p:txBody>
          <a:bodyPr/>
          <a:lstStyle/>
          <a:p>
            <a:r>
              <a:rPr lang="en-US" dirty="0" smtClean="0"/>
              <a:t>Events (2)</a:t>
            </a:r>
            <a:endParaRPr lang="en-US" dirty="0" smtClean="0"/>
          </a:p>
        </p:txBody>
      </p:sp>
      <p:sp>
        <p:nvSpPr>
          <p:cNvPr id="6147" name="Tijdelijke aanduiding voor inhoud 2"/>
          <p:cNvSpPr>
            <a:spLocks noGrp="1"/>
          </p:cNvSpPr>
          <p:nvPr>
            <p:ph idx="1"/>
          </p:nvPr>
        </p:nvSpPr>
        <p:spPr/>
        <p:txBody>
          <a:bodyPr/>
          <a:lstStyle/>
          <a:p>
            <a:r>
              <a:rPr lang="en-US" sz="2400" dirty="0" smtClean="0"/>
              <a:t>Event:</a:t>
            </a:r>
          </a:p>
          <a:p>
            <a:pPr lvl="1"/>
            <a:r>
              <a:rPr lang="en-US" sz="2000" dirty="0" smtClean="0"/>
              <a:t>Complex combination of relations linked to a set of empirical observations from texts</a:t>
            </a:r>
          </a:p>
          <a:p>
            <a:pPr lvl="1"/>
            <a:r>
              <a:rPr lang="en-US" sz="2000" dirty="0" smtClean="0"/>
              <a:t>Can be defined as:</a:t>
            </a:r>
          </a:p>
          <a:p>
            <a:pPr lvl="2">
              <a:tabLst>
                <a:tab pos="4033838" algn="l"/>
              </a:tabLst>
            </a:pPr>
            <a:r>
              <a:rPr lang="en-US" sz="1600" dirty="0" smtClean="0"/>
              <a:t>&lt;subject&gt; &lt;predicate&gt;	e.g., &lt;Person&gt; &lt;Dies&gt;</a:t>
            </a:r>
          </a:p>
          <a:p>
            <a:pPr lvl="2">
              <a:tabLst>
                <a:tab pos="4033838" algn="l"/>
              </a:tabLst>
            </a:pPr>
            <a:r>
              <a:rPr lang="en-US" sz="1600" dirty="0" smtClean="0"/>
              <a:t>&lt;subject&gt; &lt;predicate&gt; </a:t>
            </a:r>
            <a:r>
              <a:rPr lang="en-US" sz="1600" dirty="0" smtClean="0"/>
              <a:t>&lt;object&gt;	e.g., &lt;Company&gt; &lt;Buys&gt; &lt;Company&gt;</a:t>
            </a:r>
            <a:endParaRPr lang="en-US" sz="1600" dirty="0" smtClean="0"/>
          </a:p>
          <a:p>
            <a:endParaRPr lang="en-US" sz="800" dirty="0" smtClean="0"/>
          </a:p>
          <a:p>
            <a:r>
              <a:rPr lang="en-US" sz="2400" dirty="0" smtClean="0"/>
              <a:t>Event extraction could be beneficial to IE systems:</a:t>
            </a:r>
          </a:p>
          <a:p>
            <a:pPr lvl="1"/>
            <a:r>
              <a:rPr lang="en-US" sz="2000" dirty="0" smtClean="0"/>
              <a:t>Personalized news</a:t>
            </a:r>
          </a:p>
          <a:p>
            <a:pPr lvl="1"/>
            <a:r>
              <a:rPr lang="en-US" sz="2000" dirty="0" smtClean="0"/>
              <a:t>Risk analysis</a:t>
            </a:r>
          </a:p>
          <a:p>
            <a:pPr lvl="1"/>
            <a:r>
              <a:rPr lang="en-US" sz="2000" dirty="0" smtClean="0"/>
              <a:t>Monitoring</a:t>
            </a:r>
          </a:p>
          <a:p>
            <a:pPr lvl="1"/>
            <a:r>
              <a:rPr lang="en-US" sz="2000" dirty="0" smtClean="0"/>
              <a:t>Decision making support</a:t>
            </a:r>
          </a:p>
        </p:txBody>
      </p:sp>
      <p:sp>
        <p:nvSpPr>
          <p:cNvPr id="6148" name="Tijdelijke aanduiding voor voettekst 3"/>
          <p:cNvSpPr>
            <a:spLocks noGrp="1"/>
          </p:cNvSpPr>
          <p:nvPr>
            <p:ph type="ftr" sz="quarter" idx="10"/>
          </p:nvPr>
        </p:nvSpPr>
        <p:spPr>
          <a:noFill/>
        </p:spPr>
        <p:txBody>
          <a:bodyPr/>
          <a:lstStyle/>
          <a:p>
            <a:r>
              <a:rPr lang="en-US" smtClean="0">
                <a:ea typeface="ＭＳ Ｐゴシック" pitchFamily="34" charset="-128"/>
              </a:rPr>
              <a:t>Workhop on Detection, Representation, and Exploitation of Events in the Semantic Web (DeRiVE'11)</a:t>
            </a:r>
            <a:endParaRPr lang="en-US">
              <a:ea typeface="ＭＳ Ｐゴシック" pitchFamily="34" charset="-128"/>
            </a:endParaRPr>
          </a:p>
        </p:txBody>
      </p:sp>
    </p:spTree>
  </p:cSld>
  <p:clrMapOvr>
    <a:masterClrMapping/>
  </p:clrMapOvr>
  <p:transition>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el 1"/>
          <p:cNvSpPr>
            <a:spLocks noGrp="1"/>
          </p:cNvSpPr>
          <p:nvPr>
            <p:ph type="title"/>
          </p:nvPr>
        </p:nvSpPr>
        <p:spPr/>
        <p:txBody>
          <a:bodyPr/>
          <a:lstStyle/>
          <a:p>
            <a:r>
              <a:rPr lang="en-US" dirty="0" smtClean="0"/>
              <a:t>Events </a:t>
            </a:r>
            <a:r>
              <a:rPr lang="en-US" dirty="0" smtClean="0"/>
              <a:t>(3)</a:t>
            </a:r>
          </a:p>
        </p:txBody>
      </p:sp>
      <p:sp>
        <p:nvSpPr>
          <p:cNvPr id="6147" name="Tijdelijke aanduiding voor inhoud 2"/>
          <p:cNvSpPr>
            <a:spLocks noGrp="1"/>
          </p:cNvSpPr>
          <p:nvPr>
            <p:ph idx="1"/>
          </p:nvPr>
        </p:nvSpPr>
        <p:spPr/>
        <p:txBody>
          <a:bodyPr/>
          <a:lstStyle/>
          <a:p>
            <a:r>
              <a:rPr lang="en-US" sz="2400" dirty="0" smtClean="0"/>
              <a:t>Common </a:t>
            </a:r>
            <a:r>
              <a:rPr lang="en-US" sz="2400" dirty="0" smtClean="0"/>
              <a:t>event domains:</a:t>
            </a:r>
            <a:endParaRPr lang="en-US" sz="2400" dirty="0" smtClean="0"/>
          </a:p>
          <a:p>
            <a:pPr lvl="1"/>
            <a:r>
              <a:rPr lang="en-US" sz="2000" dirty="0" smtClean="0"/>
              <a:t>Medical</a:t>
            </a:r>
          </a:p>
          <a:p>
            <a:pPr lvl="1"/>
            <a:r>
              <a:rPr lang="en-US" sz="2000" dirty="0" smtClean="0"/>
              <a:t>Finance</a:t>
            </a:r>
          </a:p>
          <a:p>
            <a:pPr lvl="1"/>
            <a:r>
              <a:rPr lang="en-US" sz="2000" dirty="0" smtClean="0"/>
              <a:t>Politics</a:t>
            </a:r>
          </a:p>
          <a:p>
            <a:pPr lvl="1"/>
            <a:r>
              <a:rPr lang="en-US" sz="2000" dirty="0" smtClean="0"/>
              <a:t>Environment</a:t>
            </a:r>
          </a:p>
          <a:p>
            <a:endParaRPr lang="en-US" sz="800" dirty="0" smtClean="0"/>
          </a:p>
          <a:p>
            <a:r>
              <a:rPr lang="en-US" sz="2400" dirty="0" smtClean="0"/>
              <a:t>Which Text Mining techniques are appropriate for event extraction?</a:t>
            </a:r>
            <a:endParaRPr lang="en-US" sz="2400" dirty="0" smtClean="0"/>
          </a:p>
          <a:p>
            <a:endParaRPr lang="en-US" sz="2000" dirty="0" smtClean="0"/>
          </a:p>
        </p:txBody>
      </p:sp>
      <p:sp>
        <p:nvSpPr>
          <p:cNvPr id="6148" name="Tijdelijke aanduiding voor voettekst 3"/>
          <p:cNvSpPr>
            <a:spLocks noGrp="1"/>
          </p:cNvSpPr>
          <p:nvPr>
            <p:ph type="ftr" sz="quarter" idx="10"/>
          </p:nvPr>
        </p:nvSpPr>
        <p:spPr>
          <a:noFill/>
        </p:spPr>
        <p:txBody>
          <a:bodyPr/>
          <a:lstStyle/>
          <a:p>
            <a:r>
              <a:rPr lang="en-US" smtClean="0">
                <a:ea typeface="ＭＳ Ｐゴシック" pitchFamily="34" charset="-128"/>
              </a:rPr>
              <a:t>Workhop on Detection, Representation, and Exploitation of Events in the Semantic Web (DeRiVE'11)</a:t>
            </a:r>
            <a:endParaRPr lang="en-US">
              <a:ea typeface="ＭＳ Ｐゴシック" pitchFamily="34" charset="-128"/>
            </a:endParaRPr>
          </a:p>
        </p:txBody>
      </p:sp>
    </p:spTree>
  </p:cSld>
  <p:clrMapOvr>
    <a:masterClrMapping/>
  </p:clrMapOvr>
  <p:transition>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el 1"/>
          <p:cNvSpPr>
            <a:spLocks noGrp="1"/>
          </p:cNvSpPr>
          <p:nvPr>
            <p:ph type="title"/>
          </p:nvPr>
        </p:nvSpPr>
        <p:spPr/>
        <p:txBody>
          <a:bodyPr/>
          <a:lstStyle/>
          <a:p>
            <a:r>
              <a:rPr lang="en-US" dirty="0" smtClean="0"/>
              <a:t>Aims</a:t>
            </a:r>
            <a:endParaRPr lang="en-US" dirty="0" smtClean="0"/>
          </a:p>
        </p:txBody>
      </p:sp>
      <p:sp>
        <p:nvSpPr>
          <p:cNvPr id="6148" name="Tijdelijke aanduiding voor voettekst 3"/>
          <p:cNvSpPr>
            <a:spLocks noGrp="1"/>
          </p:cNvSpPr>
          <p:nvPr>
            <p:ph type="ftr" sz="quarter" idx="10"/>
          </p:nvPr>
        </p:nvSpPr>
        <p:spPr>
          <a:noFill/>
        </p:spPr>
        <p:txBody>
          <a:bodyPr/>
          <a:lstStyle/>
          <a:p>
            <a:r>
              <a:rPr lang="en-US" smtClean="0">
                <a:ea typeface="ＭＳ Ｐゴシック" pitchFamily="34" charset="-128"/>
              </a:rPr>
              <a:t>Workhop on Detection, Representation, and Exploitation of Events in the Semantic Web (DeRiVE'11)</a:t>
            </a:r>
            <a:endParaRPr lang="en-US">
              <a:ea typeface="ＭＳ Ｐゴシック" pitchFamily="34" charset="-128"/>
            </a:endParaRPr>
          </a:p>
        </p:txBody>
      </p:sp>
      <p:sp>
        <p:nvSpPr>
          <p:cNvPr id="5" name="Tijdelijke aanduiding voor inhoud 4"/>
          <p:cNvSpPr>
            <a:spLocks noGrp="1"/>
          </p:cNvSpPr>
          <p:nvPr>
            <p:ph idx="1"/>
          </p:nvPr>
        </p:nvSpPr>
        <p:spPr/>
        <p:txBody>
          <a:bodyPr/>
          <a:lstStyle/>
          <a:p>
            <a:r>
              <a:rPr lang="en-US" sz="2400" dirty="0" smtClean="0"/>
              <a:t>Provide general guidelines on selecting the proper text mining techniques for specific event extraction tasks, taking into account the user and its context</a:t>
            </a:r>
          </a:p>
          <a:p>
            <a:endParaRPr lang="en-US" sz="800" dirty="0" smtClean="0"/>
          </a:p>
          <a:p>
            <a:r>
              <a:rPr lang="en-US" sz="2400" dirty="0" smtClean="0"/>
              <a:t>Focus:</a:t>
            </a:r>
          </a:p>
          <a:p>
            <a:pPr lvl="1"/>
            <a:r>
              <a:rPr lang="en-US" sz="2000" dirty="0" smtClean="0"/>
              <a:t>Event extraction from text</a:t>
            </a:r>
          </a:p>
          <a:p>
            <a:pPr lvl="1"/>
            <a:r>
              <a:rPr lang="en-US" sz="2000" dirty="0" smtClean="0"/>
              <a:t>No space/time event dimensions</a:t>
            </a:r>
          </a:p>
          <a:p>
            <a:endParaRPr lang="en-US" sz="800" dirty="0" smtClean="0"/>
          </a:p>
          <a:p>
            <a:r>
              <a:rPr lang="en-US" sz="2400" dirty="0" smtClean="0"/>
              <a:t>Criteria:</a:t>
            </a:r>
          </a:p>
          <a:p>
            <a:pPr lvl="1"/>
            <a:r>
              <a:rPr lang="en-US" sz="2000" dirty="0" smtClean="0"/>
              <a:t>Required amount of data</a:t>
            </a:r>
          </a:p>
          <a:p>
            <a:pPr lvl="1"/>
            <a:r>
              <a:rPr lang="en-US" sz="2000" dirty="0" smtClean="0"/>
              <a:t>Required amount of domain knowledge</a:t>
            </a:r>
          </a:p>
          <a:p>
            <a:pPr lvl="1"/>
            <a:r>
              <a:rPr lang="en-US" sz="2000" dirty="0" smtClean="0"/>
              <a:t>Required amount of user expertise</a:t>
            </a:r>
          </a:p>
          <a:p>
            <a:pPr lvl="1"/>
            <a:r>
              <a:rPr lang="en-US" sz="2000" dirty="0" smtClean="0"/>
              <a:t>Interpretability of results</a:t>
            </a:r>
            <a:endParaRPr lang="en-US" sz="2000" dirty="0"/>
          </a:p>
        </p:txBody>
      </p:sp>
      <p:sp>
        <p:nvSpPr>
          <p:cNvPr id="7" name="Rechteraccolade 6"/>
          <p:cNvSpPr/>
          <p:nvPr/>
        </p:nvSpPr>
        <p:spPr bwMode="auto">
          <a:xfrm>
            <a:off x="6012160" y="4437112"/>
            <a:ext cx="432048" cy="1584176"/>
          </a:xfrm>
          <a:prstGeom prst="rightBrace">
            <a:avLst/>
          </a:prstGeom>
          <a:noFill/>
          <a:ln w="190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nl-NL" sz="2400" b="0" i="0" u="none" strike="noStrike" cap="none" normalizeH="0" baseline="0" smtClean="0">
              <a:ln>
                <a:noFill/>
              </a:ln>
              <a:solidFill>
                <a:schemeClr val="tx1"/>
              </a:solidFill>
              <a:effectLst/>
              <a:latin typeface="Arial" charset="0"/>
              <a:ea typeface="ＭＳ Ｐゴシック" pitchFamily="48" charset="-128"/>
            </a:endParaRPr>
          </a:p>
        </p:txBody>
      </p:sp>
      <p:sp>
        <p:nvSpPr>
          <p:cNvPr id="8" name="Tekstvak 7"/>
          <p:cNvSpPr txBox="1"/>
          <p:nvPr/>
        </p:nvSpPr>
        <p:spPr bwMode="auto">
          <a:xfrm>
            <a:off x="6444208" y="5013176"/>
            <a:ext cx="2520280" cy="400110"/>
          </a:xfrm>
          <a:prstGeom prst="rect">
            <a:avLst/>
          </a:prstGeom>
          <a:noFill/>
          <a:ln w="9525">
            <a:noFill/>
            <a:miter lim="800000"/>
            <a:headEnd/>
            <a:tailEnd/>
          </a:ln>
          <a:effectLst/>
        </p:spPr>
        <p:txBody>
          <a:bodyPr vert="horz" wrap="square" lIns="91440" tIns="45720" rIns="91440" bIns="4572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nl-NL" sz="2000" b="0" i="0" u="none" strike="noStrike" kern="1200" cap="none" spc="0" normalizeH="0" baseline="0" noProof="0" dirty="0" smtClean="0">
                <a:ln>
                  <a:noFill/>
                </a:ln>
                <a:solidFill>
                  <a:schemeClr val="tx1"/>
                </a:solidFill>
                <a:effectLst/>
                <a:uLnTx/>
                <a:uFillTx/>
                <a:latin typeface="Arial" charset="0"/>
                <a:ea typeface="ＭＳ Ｐゴシック" pitchFamily="48" charset="-128"/>
                <a:cs typeface="+mn-cs"/>
              </a:rPr>
              <a:t>High / medium / low</a:t>
            </a:r>
            <a:endParaRPr kumimoji="0" lang="nl-NL" sz="2000" b="0" i="0" u="none" strike="noStrike" kern="1200" cap="none" spc="0" normalizeH="0" baseline="0" noProof="0" dirty="0" smtClean="0">
              <a:ln>
                <a:noFill/>
              </a:ln>
              <a:solidFill>
                <a:schemeClr val="tx1"/>
              </a:solidFill>
              <a:effectLst/>
              <a:uLnTx/>
              <a:uFillTx/>
              <a:latin typeface="Arial" charset="0"/>
              <a:ea typeface="ＭＳ Ｐゴシック" pitchFamily="48" charset="-128"/>
              <a:cs typeface="+mn-cs"/>
            </a:endParaRPr>
          </a:p>
        </p:txBody>
      </p:sp>
    </p:spTree>
  </p:cSld>
  <p:clrMapOvr>
    <a:masterClrMapping/>
  </p:clrMapOvr>
  <p:transition>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el 1"/>
          <p:cNvSpPr>
            <a:spLocks noGrp="1"/>
          </p:cNvSpPr>
          <p:nvPr>
            <p:ph type="title"/>
          </p:nvPr>
        </p:nvSpPr>
        <p:spPr/>
        <p:txBody>
          <a:bodyPr/>
          <a:lstStyle/>
          <a:p>
            <a:r>
              <a:rPr lang="en-US" dirty="0" smtClean="0"/>
              <a:t>Event Extraction</a:t>
            </a:r>
            <a:endParaRPr lang="en-US" dirty="0" smtClean="0"/>
          </a:p>
        </p:txBody>
      </p:sp>
      <p:sp>
        <p:nvSpPr>
          <p:cNvPr id="6147" name="Tijdelijke aanduiding voor inhoud 2"/>
          <p:cNvSpPr>
            <a:spLocks noGrp="1"/>
          </p:cNvSpPr>
          <p:nvPr>
            <p:ph idx="1"/>
          </p:nvPr>
        </p:nvSpPr>
        <p:spPr/>
        <p:txBody>
          <a:bodyPr/>
          <a:lstStyle/>
          <a:p>
            <a:r>
              <a:rPr lang="en-US" sz="2400" dirty="0" smtClean="0"/>
              <a:t>In analogy with the classic distinction within the field of modeling, we distinguish 3 main approaches:</a:t>
            </a:r>
          </a:p>
          <a:p>
            <a:pPr lvl="1"/>
            <a:r>
              <a:rPr lang="en-US" sz="2000" dirty="0" smtClean="0"/>
              <a:t>Data-driven event extraction:</a:t>
            </a:r>
          </a:p>
          <a:p>
            <a:pPr lvl="2"/>
            <a:r>
              <a:rPr lang="en-US" sz="1600" dirty="0" smtClean="0"/>
              <a:t>Statistics</a:t>
            </a:r>
          </a:p>
          <a:p>
            <a:pPr lvl="2"/>
            <a:r>
              <a:rPr lang="en-US" sz="1600" dirty="0" smtClean="0"/>
              <a:t>Machine learning</a:t>
            </a:r>
          </a:p>
          <a:p>
            <a:pPr lvl="2"/>
            <a:r>
              <a:rPr lang="en-US" sz="1600" dirty="0" smtClean="0"/>
              <a:t>Linear algebra</a:t>
            </a:r>
          </a:p>
          <a:p>
            <a:pPr lvl="2"/>
            <a:r>
              <a:rPr lang="en-US" sz="1600" dirty="0" smtClean="0"/>
              <a:t>…</a:t>
            </a:r>
          </a:p>
          <a:p>
            <a:pPr lvl="1"/>
            <a:r>
              <a:rPr lang="en-US" sz="2000" dirty="0" smtClean="0"/>
              <a:t>Expert knowledge-driven event extraction:</a:t>
            </a:r>
          </a:p>
          <a:p>
            <a:pPr lvl="2"/>
            <a:r>
              <a:rPr lang="en-US" sz="1600" dirty="0" smtClean="0"/>
              <a:t>Representation &amp; exploitation of expert knowledge</a:t>
            </a:r>
          </a:p>
          <a:p>
            <a:pPr lvl="2"/>
            <a:r>
              <a:rPr lang="en-US" sz="1600" dirty="0" smtClean="0"/>
              <a:t>Patterns</a:t>
            </a:r>
            <a:endParaRPr lang="en-US" sz="1600" dirty="0" smtClean="0"/>
          </a:p>
          <a:p>
            <a:pPr lvl="1"/>
            <a:r>
              <a:rPr lang="en-US" sz="2000" dirty="0" smtClean="0"/>
              <a:t>Hybrid event extraction:</a:t>
            </a:r>
          </a:p>
          <a:p>
            <a:pPr lvl="2"/>
            <a:r>
              <a:rPr lang="en-US" sz="1600" dirty="0" smtClean="0"/>
              <a:t>Combine knowledge and data-driven methods</a:t>
            </a:r>
            <a:endParaRPr lang="en-US" sz="1600" dirty="0" smtClean="0"/>
          </a:p>
        </p:txBody>
      </p:sp>
      <p:sp>
        <p:nvSpPr>
          <p:cNvPr id="6148" name="Tijdelijke aanduiding voor voettekst 3"/>
          <p:cNvSpPr>
            <a:spLocks noGrp="1"/>
          </p:cNvSpPr>
          <p:nvPr>
            <p:ph type="ftr" sz="quarter" idx="10"/>
          </p:nvPr>
        </p:nvSpPr>
        <p:spPr>
          <a:noFill/>
        </p:spPr>
        <p:txBody>
          <a:bodyPr/>
          <a:lstStyle/>
          <a:p>
            <a:r>
              <a:rPr lang="en-US" smtClean="0">
                <a:ea typeface="ＭＳ Ｐゴシック" pitchFamily="34" charset="-128"/>
              </a:rPr>
              <a:t>Workhop on Detection, Representation, and Exploitation of Events in the Semantic Web (DeRiVE'11)</a:t>
            </a:r>
            <a:endParaRPr lang="en-US">
              <a:ea typeface="ＭＳ Ｐゴシック" pitchFamily="34" charset="-128"/>
            </a:endParaRPr>
          </a:p>
        </p:txBody>
      </p:sp>
    </p:spTree>
  </p:cSld>
  <p:clrMapOvr>
    <a:masterClrMapping/>
  </p:clrMapOvr>
  <p:transition>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el 1"/>
          <p:cNvSpPr>
            <a:spLocks noGrp="1"/>
          </p:cNvSpPr>
          <p:nvPr>
            <p:ph type="title"/>
          </p:nvPr>
        </p:nvSpPr>
        <p:spPr/>
        <p:txBody>
          <a:bodyPr/>
          <a:lstStyle/>
          <a:p>
            <a:r>
              <a:rPr lang="en-US" dirty="0" smtClean="0"/>
              <a:t>Data-Driven Event </a:t>
            </a:r>
            <a:r>
              <a:rPr lang="en-US" dirty="0" err="1" smtClean="0"/>
              <a:t>Extr</a:t>
            </a:r>
            <a:r>
              <a:rPr lang="en-US" dirty="0" smtClean="0"/>
              <a:t>. (1)</a:t>
            </a:r>
            <a:endParaRPr lang="en-US" dirty="0" smtClean="0"/>
          </a:p>
        </p:txBody>
      </p:sp>
      <p:sp>
        <p:nvSpPr>
          <p:cNvPr id="6147" name="Tijdelijke aanduiding voor inhoud 2"/>
          <p:cNvSpPr>
            <a:spLocks noGrp="1"/>
          </p:cNvSpPr>
          <p:nvPr>
            <p:ph idx="1"/>
          </p:nvPr>
        </p:nvSpPr>
        <p:spPr/>
        <p:txBody>
          <a:bodyPr/>
          <a:lstStyle/>
          <a:p>
            <a:r>
              <a:rPr lang="en-US" sz="2400" dirty="0" smtClean="0"/>
              <a:t>Facts:</a:t>
            </a:r>
          </a:p>
          <a:p>
            <a:pPr lvl="1"/>
            <a:r>
              <a:rPr lang="en-US" sz="2000" dirty="0" smtClean="0"/>
              <a:t>Commonly used</a:t>
            </a:r>
          </a:p>
          <a:p>
            <a:pPr lvl="1"/>
            <a:r>
              <a:rPr lang="en-US" sz="2000" dirty="0" smtClean="0"/>
              <a:t>Rely solely on quantitative methods to discover relations</a:t>
            </a:r>
          </a:p>
          <a:p>
            <a:pPr lvl="1"/>
            <a:r>
              <a:rPr lang="en-US" sz="2000" dirty="0" smtClean="0"/>
              <a:t>Require large text corpora for developing models that approximate linguistic phenomena</a:t>
            </a:r>
          </a:p>
          <a:p>
            <a:pPr lvl="1"/>
            <a:r>
              <a:rPr lang="en-US" sz="2000" dirty="0" smtClean="0"/>
              <a:t>Methods:</a:t>
            </a:r>
          </a:p>
          <a:p>
            <a:pPr lvl="2"/>
            <a:r>
              <a:rPr lang="en-US" sz="1600" dirty="0" smtClean="0"/>
              <a:t>Statistical reasoning:</a:t>
            </a:r>
          </a:p>
          <a:p>
            <a:pPr lvl="3"/>
            <a:r>
              <a:rPr lang="en-US" sz="1400" dirty="0" smtClean="0"/>
              <a:t>Word frequencies</a:t>
            </a:r>
          </a:p>
          <a:p>
            <a:pPr lvl="3"/>
            <a:r>
              <a:rPr lang="en-US" sz="1400" dirty="0" smtClean="0"/>
              <a:t>Ranking (TF-IDF)</a:t>
            </a:r>
          </a:p>
          <a:p>
            <a:pPr lvl="3"/>
            <a:r>
              <a:rPr lang="en-US" sz="1400" dirty="0" smtClean="0"/>
              <a:t>N-grams</a:t>
            </a:r>
          </a:p>
          <a:p>
            <a:pPr lvl="3"/>
            <a:r>
              <a:rPr lang="en-US" sz="1400" dirty="0" smtClean="0"/>
              <a:t>Clustering</a:t>
            </a:r>
            <a:endParaRPr lang="en-US" sz="1400" dirty="0" smtClean="0"/>
          </a:p>
          <a:p>
            <a:pPr lvl="2"/>
            <a:r>
              <a:rPr lang="en-US" sz="1600" dirty="0" smtClean="0"/>
              <a:t>Probabilistic modeling</a:t>
            </a:r>
          </a:p>
          <a:p>
            <a:pPr lvl="2"/>
            <a:r>
              <a:rPr lang="en-US" sz="1600" dirty="0" smtClean="0"/>
              <a:t>Information theory</a:t>
            </a:r>
          </a:p>
          <a:p>
            <a:pPr lvl="2"/>
            <a:r>
              <a:rPr lang="en-US" sz="1600" dirty="0" smtClean="0"/>
              <a:t>Linear algebra</a:t>
            </a:r>
          </a:p>
        </p:txBody>
      </p:sp>
      <p:sp>
        <p:nvSpPr>
          <p:cNvPr id="6148" name="Tijdelijke aanduiding voor voettekst 3"/>
          <p:cNvSpPr>
            <a:spLocks noGrp="1"/>
          </p:cNvSpPr>
          <p:nvPr>
            <p:ph type="ftr" sz="quarter" idx="10"/>
          </p:nvPr>
        </p:nvSpPr>
        <p:spPr>
          <a:noFill/>
        </p:spPr>
        <p:txBody>
          <a:bodyPr/>
          <a:lstStyle/>
          <a:p>
            <a:r>
              <a:rPr lang="en-US" smtClean="0">
                <a:ea typeface="ＭＳ Ｐゴシック" pitchFamily="34" charset="-128"/>
              </a:rPr>
              <a:t>Workhop on Detection, Representation, and Exploitation of Events in the Semantic Web (DeRiVE'11)</a:t>
            </a:r>
            <a:endParaRPr lang="en-US">
              <a:ea typeface="ＭＳ Ｐゴシック" pitchFamily="34" charset="-128"/>
            </a:endParaRPr>
          </a:p>
        </p:txBody>
      </p:sp>
    </p:spTree>
  </p:cSld>
  <p:clrMapOvr>
    <a:masterClrMapping/>
  </p:clrMapOvr>
  <p:transition>
    <p:fade/>
  </p:transition>
  <p:timing>
    <p:tnLst>
      <p:par>
        <p:cTn id="1" dur="indefinite" restart="never" nodeType="tmRoot"/>
      </p:par>
    </p:tnLst>
  </p:timing>
</p:sld>
</file>

<file path=ppt/theme/theme1.xml><?xml version="1.0" encoding="utf-8"?>
<a:theme xmlns:a="http://schemas.openxmlformats.org/drawingml/2006/main" name="Custom Design">
  <a:themeElements>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Custom Design">
      <a:majorFont>
        <a:latin typeface="Arial"/>
        <a:ea typeface=""/>
        <a:cs typeface=""/>
      </a:majorFont>
      <a:minorFont>
        <a:latin typeface="Arial"/>
        <a:ea typeface=""/>
        <a:cs typeface=""/>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ea typeface="ＭＳ Ｐゴシック" pitchFamily="48"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ea typeface="ＭＳ Ｐゴシック" pitchFamily="48" charset="-128"/>
          </a:defRPr>
        </a:defPPr>
      </a:lstStyle>
    </a:lnDef>
    <a:txDef>
      <a:spPr bwMode="auto">
        <a:noFill/>
        <a:ln w="9525">
          <a:noFill/>
          <a:miter lim="800000"/>
          <a:headEnd/>
          <a:tailEnd/>
        </a:ln>
        <a:effectLst/>
      </a:spPr>
      <a:bodyPr vert="horz" wrap="square" lIns="91440" tIns="45720" rIns="91440" bIns="45720" numCol="1" anchor="t"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sz="1400" b="0" i="0" u="none" strike="noStrike" kern="1200" cap="none" spc="0" normalizeH="0" baseline="0" noProof="0" dirty="0" smtClean="0">
            <a:ln>
              <a:noFill/>
            </a:ln>
            <a:solidFill>
              <a:schemeClr val="tx1"/>
            </a:solidFill>
            <a:effectLst/>
            <a:uLnTx/>
            <a:uFillTx/>
            <a:latin typeface="Arial" charset="0"/>
            <a:ea typeface="ＭＳ Ｐゴシック" pitchFamily="48" charset="-128"/>
            <a:cs typeface="+mn-cs"/>
          </a:defRPr>
        </a:defPPr>
      </a:lstStyle>
    </a:txDef>
  </a:objectDefaults>
  <a:extraClrSchemeLst>
    <a:extraClrScheme>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thema">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thema">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10579</TotalTime>
  <Words>2735</Words>
  <Application>Microsoft Office PowerPoint</Application>
  <PresentationFormat>Diavoorstelling (4:3)</PresentationFormat>
  <Paragraphs>378</Paragraphs>
  <Slides>18</Slides>
  <Notes>17</Notes>
  <HiddenSlides>0</HiddenSlides>
  <MMClips>0</MMClips>
  <ScaleCrop>false</ScaleCrop>
  <HeadingPairs>
    <vt:vector size="4" baseType="variant">
      <vt:variant>
        <vt:lpstr>Thema</vt:lpstr>
      </vt:variant>
      <vt:variant>
        <vt:i4>1</vt:i4>
      </vt:variant>
      <vt:variant>
        <vt:lpstr>Diatitels</vt:lpstr>
      </vt:variant>
      <vt:variant>
        <vt:i4>18</vt:i4>
      </vt:variant>
    </vt:vector>
  </HeadingPairs>
  <TitlesOfParts>
    <vt:vector size="19" baseType="lpstr">
      <vt:lpstr>Custom Design</vt:lpstr>
      <vt:lpstr>An Overview of Event Extraction from Text</vt:lpstr>
      <vt:lpstr>Introduction (1)</vt:lpstr>
      <vt:lpstr>Introduction (2)</vt:lpstr>
      <vt:lpstr>Events (1)</vt:lpstr>
      <vt:lpstr>Events (2)</vt:lpstr>
      <vt:lpstr>Events (3)</vt:lpstr>
      <vt:lpstr>Aims</vt:lpstr>
      <vt:lpstr>Event Extraction</vt:lpstr>
      <vt:lpstr>Data-Driven Event Extr. (1)</vt:lpstr>
      <vt:lpstr>Data-Driven Event Extr. (2)</vt:lpstr>
      <vt:lpstr>Knowledge-Driven Event Extr. (1)</vt:lpstr>
      <vt:lpstr>Knowledge-Driven Event Extr. (2)</vt:lpstr>
      <vt:lpstr>Knowledge-Driven Event Extr. (3)</vt:lpstr>
      <vt:lpstr>Hybrid Event Extr. (1)</vt:lpstr>
      <vt:lpstr>Hybrid Event Extr. (2)</vt:lpstr>
      <vt:lpstr>Discussion</vt:lpstr>
      <vt:lpstr>Conclusions</vt:lpstr>
      <vt:lpstr>Questions</vt:lpstr>
    </vt:vector>
  </TitlesOfParts>
  <Company>Erasmus Universiteit Rotterdam</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 1</dc:title>
  <dc:creator>I&amp;A Helpdesk</dc:creator>
  <cp:lastModifiedBy>frederik</cp:lastModifiedBy>
  <cp:revision>570</cp:revision>
  <dcterms:created xsi:type="dcterms:W3CDTF">2007-09-06T08:43:42Z</dcterms:created>
  <dcterms:modified xsi:type="dcterms:W3CDTF">2011-10-21T18:59:19Z</dcterms:modified>
</cp:coreProperties>
</file>