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4" r:id="rId5"/>
    <p:sldId id="278" r:id="rId6"/>
    <p:sldId id="277" r:id="rId7"/>
    <p:sldId id="311" r:id="rId8"/>
    <p:sldId id="285" r:id="rId9"/>
    <p:sldId id="268" r:id="rId10"/>
    <p:sldId id="289" r:id="rId11"/>
    <p:sldId id="298" r:id="rId12"/>
    <p:sldId id="291" r:id="rId13"/>
    <p:sldId id="303" r:id="rId14"/>
    <p:sldId id="300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79" r:id="rId2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8" autoAdjust="0"/>
  </p:normalViewPr>
  <p:slideViewPr>
    <p:cSldViewPr snapToGrid="0" snapToObjects="1">
      <p:cViewPr varScale="1">
        <p:scale>
          <a:sx n="64" d="100"/>
          <a:sy n="64" d="100"/>
        </p:scale>
        <p:origin x="67" y="94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Lexalytics</a:t>
            </a:r>
            <a:r>
              <a:rPr lang="en-US" dirty="0" smtClean="0"/>
              <a:t>, </a:t>
            </a:r>
            <a:r>
              <a:rPr lang="en-US" dirty="0" err="1" smtClean="0"/>
              <a:t>Brandwatch</a:t>
            </a:r>
            <a:r>
              <a:rPr lang="en-US" dirty="0" smtClean="0"/>
              <a:t>,</a:t>
            </a:r>
            <a:r>
              <a:rPr lang="en-US" baseline="0" dirty="0" smtClean="0"/>
              <a:t> startups: </a:t>
            </a:r>
            <a:r>
              <a:rPr lang="en-US" baseline="0" dirty="0" err="1" smtClean="0"/>
              <a:t>Wonderflow</a:t>
            </a:r>
            <a:r>
              <a:rPr lang="en-US" baseline="0" dirty="0" smtClean="0"/>
              <a:t>, Vita.io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4533663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</a:t>
            </a:r>
            <a:br>
              <a:rPr lang="en-GB" noProof="0" dirty="0" smtClean="0"/>
            </a:br>
            <a:r>
              <a:rPr lang="en-GB" noProof="0" dirty="0" smtClean="0"/>
              <a:t>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24-11-2017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24-11-2017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6" y="1260000"/>
            <a:ext cx="7106478" cy="1548000"/>
          </a:xfrm>
        </p:spPr>
        <p:txBody>
          <a:bodyPr/>
          <a:lstStyle/>
          <a:p>
            <a:r>
              <a:rPr lang="en-US" sz="3600" dirty="0"/>
              <a:t>Ontology-Based </a:t>
            </a:r>
            <a:br>
              <a:rPr lang="en-US" sz="3600" dirty="0"/>
            </a:br>
            <a:r>
              <a:rPr lang="en-US" sz="3600" dirty="0"/>
              <a:t>Aspect Detection </a:t>
            </a:r>
            <a:br>
              <a:rPr lang="en-US" sz="3600" dirty="0"/>
            </a:br>
            <a:r>
              <a:rPr lang="en-US" sz="3600" dirty="0"/>
              <a:t>for Sentiment Analysis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91526" y="2798569"/>
            <a:ext cx="6300000" cy="810000"/>
          </a:xfrm>
        </p:spPr>
        <p:txBody>
          <a:bodyPr/>
          <a:lstStyle/>
          <a:p>
            <a:r>
              <a:rPr lang="nl-NL" u="sng" dirty="0" smtClean="0"/>
              <a:t>Kim </a:t>
            </a:r>
            <a:r>
              <a:rPr lang="nl-NL" u="sng" dirty="0" smtClean="0"/>
              <a:t>Schouten</a:t>
            </a:r>
            <a:r>
              <a:rPr lang="nl-NL" dirty="0" smtClean="0"/>
              <a:t>, </a:t>
            </a:r>
            <a:r>
              <a:rPr lang="nl-NL" dirty="0" err="1"/>
              <a:t>Flavius</a:t>
            </a:r>
            <a:r>
              <a:rPr lang="nl-NL" dirty="0"/>
              <a:t> </a:t>
            </a:r>
            <a:r>
              <a:rPr lang="nl-NL" dirty="0" err="1" smtClean="0"/>
              <a:t>Frasincar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Franciska de Jong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43774"/>
              </p:ext>
            </p:extLst>
          </p:nvPr>
        </p:nvGraphicFramePr>
        <p:xfrm>
          <a:off x="492665" y="1295127"/>
          <a:ext cx="7929440" cy="235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888"/>
                <a:gridCol w="1585888"/>
                <a:gridCol w="1585888"/>
                <a:gridCol w="1585888"/>
                <a:gridCol w="1585888"/>
              </a:tblGrid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Avg.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F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</a:t>
                      </a: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0.575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0.0057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0.803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0.539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Synsets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0.632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0.896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0.5728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+Ontology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0.687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0.0026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0.858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0.613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Synsets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and</a:t>
                      </a:r>
                      <a:br>
                        <a:rPr lang="en-US" sz="16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+Ontology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0.698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0.920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0.628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971550"/>
            <a:ext cx="8166100" cy="32385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size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test set the same</a:t>
            </a:r>
          </a:p>
          <a:p>
            <a:r>
              <a:rPr lang="en-US" dirty="0" smtClean="0"/>
              <a:t>Use only </a:t>
            </a:r>
            <a:r>
              <a:rPr lang="en-US" i="1" dirty="0" smtClean="0"/>
              <a:t>n</a:t>
            </a:r>
            <a:r>
              <a:rPr lang="en-US" dirty="0" smtClean="0"/>
              <a:t>% of available training data</a:t>
            </a:r>
          </a:p>
          <a:p>
            <a:r>
              <a:rPr lang="en-US" dirty="0" smtClean="0"/>
              <a:t>Set n to 10:100 with step size 10</a:t>
            </a:r>
          </a:p>
          <a:p>
            <a:r>
              <a:rPr lang="en-US" dirty="0" smtClean="0"/>
              <a:t>Performed for both aspect detection and aspect sentiment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DataSizeSensitivity-Aspe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907" y="132347"/>
            <a:ext cx="8076768" cy="4995036"/>
          </a:xfrm>
        </p:spPr>
      </p:pic>
    </p:spTree>
    <p:extLst>
      <p:ext uri="{BB962C8B-B14F-4D97-AF65-F5344CB8AC3E}">
        <p14:creationId xmlns:p14="http://schemas.microsoft.com/office/powerpoint/2010/main" val="12354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&amp;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knowledge improves </a:t>
            </a:r>
            <a:r>
              <a:rPr lang="en-US" dirty="0" smtClean="0"/>
              <a:t>aspect detection for </a:t>
            </a:r>
            <a:r>
              <a:rPr lang="en-US" dirty="0" smtClean="0"/>
              <a:t>sentiment analysis</a:t>
            </a:r>
          </a:p>
          <a:p>
            <a:r>
              <a:rPr lang="en-US" dirty="0" smtClean="0"/>
              <a:t>Better overall performance</a:t>
            </a:r>
          </a:p>
          <a:p>
            <a:r>
              <a:rPr lang="en-US" dirty="0" smtClean="0"/>
              <a:t>Less data is needed when using ontology</a:t>
            </a:r>
          </a:p>
          <a:p>
            <a:r>
              <a:rPr lang="en-US" dirty="0" smtClean="0"/>
              <a:t>Ontology coverage is </a:t>
            </a:r>
            <a:r>
              <a:rPr lang="en-US" dirty="0" smtClean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5863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582812"/>
            <a:ext cx="5875598" cy="44066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Bonus slides: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sz="3200" dirty="0" smtClean="0"/>
              <a:t>Data Analysis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Processing</a:t>
            </a:r>
            <a:endParaRPr lang="nl-NL" dirty="0"/>
          </a:p>
        </p:txBody>
      </p:sp>
      <p:pic>
        <p:nvPicPr>
          <p:cNvPr id="5" name="Tijdelijke aanduiding voor inhoud 4" descr="nlpPipeline1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25" y="972000"/>
            <a:ext cx="8172000" cy="3354654"/>
          </a:xfrm>
        </p:spPr>
      </p:pic>
    </p:spTree>
    <p:extLst>
      <p:ext uri="{BB962C8B-B14F-4D97-AF65-F5344CB8AC3E}">
        <p14:creationId xmlns:p14="http://schemas.microsoft.com/office/powerpoint/2010/main" val="393526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886071" cy="3606452"/>
          </a:xfrm>
        </p:spPr>
      </p:pic>
    </p:spTree>
    <p:extLst>
      <p:ext uri="{BB962C8B-B14F-4D97-AF65-F5344CB8AC3E}">
        <p14:creationId xmlns:p14="http://schemas.microsoft.com/office/powerpoint/2010/main" val="188131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990298" cy="3747715"/>
          </a:xfrm>
        </p:spPr>
      </p:pic>
    </p:spTree>
    <p:extLst>
      <p:ext uri="{BB962C8B-B14F-4D97-AF65-F5344CB8AC3E}">
        <p14:creationId xmlns:p14="http://schemas.microsoft.com/office/powerpoint/2010/main" val="29855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is sentiment analysis?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freely</a:t>
            </a:r>
            <a:r>
              <a:rPr lang="nl-NL" dirty="0" smtClean="0"/>
              <a:t> </a:t>
            </a:r>
            <a:r>
              <a:rPr lang="nl-NL" dirty="0" err="1" smtClean="0"/>
              <a:t>express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opinions</a:t>
            </a:r>
            <a:r>
              <a:rPr lang="nl-NL" dirty="0" smtClean="0"/>
              <a:t> on the Web</a:t>
            </a:r>
          </a:p>
          <a:p>
            <a:r>
              <a:rPr lang="nl-NL" dirty="0" smtClean="0"/>
              <a:t>Extract sentiment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unstructured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r>
              <a:rPr lang="nl-NL" dirty="0" err="1" smtClean="0"/>
              <a:t>Useful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consumers</a:t>
            </a:r>
            <a:r>
              <a:rPr lang="nl-NL" dirty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making a </a:t>
            </a:r>
            <a:r>
              <a:rPr lang="nl-NL" dirty="0" err="1" smtClean="0"/>
              <a:t>purchase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endParaRPr lang="nl-NL" dirty="0" smtClean="0"/>
          </a:p>
          <a:p>
            <a:pPr lvl="1"/>
            <a:r>
              <a:rPr lang="nl-NL" dirty="0" smtClean="0"/>
              <a:t>For producers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the impact of marketing </a:t>
            </a:r>
            <a:r>
              <a:rPr lang="nl-NL" dirty="0" err="1" smtClean="0"/>
              <a:t>campaigns</a:t>
            </a:r>
            <a:r>
              <a:rPr lang="nl-NL" dirty="0" smtClean="0"/>
              <a:t>, </a:t>
            </a:r>
            <a:r>
              <a:rPr lang="nl-NL" dirty="0" err="1" smtClean="0"/>
              <a:t>success</a:t>
            </a:r>
            <a:r>
              <a:rPr lang="nl-NL" dirty="0" smtClean="0"/>
              <a:t> of product </a:t>
            </a:r>
            <a:r>
              <a:rPr lang="nl-NL" dirty="0" err="1" smtClean="0"/>
              <a:t>launches</a:t>
            </a:r>
            <a:r>
              <a:rPr lang="nl-NL" dirty="0" smtClean="0"/>
              <a:t>, etc.</a:t>
            </a:r>
          </a:p>
          <a:p>
            <a:r>
              <a:rPr lang="nl-NL" dirty="0" err="1" smtClean="0"/>
              <a:t>Many</a:t>
            </a:r>
            <a:r>
              <a:rPr lang="nl-NL" dirty="0" smtClean="0"/>
              <a:t> companies in business </a:t>
            </a:r>
            <a:r>
              <a:rPr lang="nl-NL" dirty="0" err="1" smtClean="0"/>
              <a:t>analytics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form of sentiment analysis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9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172200" cy="3639701"/>
          </a:xfrm>
        </p:spPr>
      </p:pic>
    </p:spTree>
    <p:extLst>
      <p:ext uri="{BB962C8B-B14F-4D97-AF65-F5344CB8AC3E}">
        <p14:creationId xmlns:p14="http://schemas.microsoft.com/office/powerpoint/2010/main" val="71036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770379" cy="3774521"/>
          </a:xfrm>
        </p:spPr>
      </p:pic>
    </p:spTree>
    <p:extLst>
      <p:ext uri="{BB962C8B-B14F-4D97-AF65-F5344CB8AC3E}">
        <p14:creationId xmlns:p14="http://schemas.microsoft.com/office/powerpoint/2010/main" val="136311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Snippet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29" y="74299"/>
            <a:ext cx="5570871" cy="50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Ontology</a:t>
            </a:r>
            <a:r>
              <a:rPr lang="nl-NL" dirty="0" smtClean="0"/>
              <a:t> as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is</a:t>
            </a:r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formal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 lvl="1"/>
            <a:r>
              <a:rPr lang="nl-NL" dirty="0" err="1" smtClean="0"/>
              <a:t>usually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manually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domain experts</a:t>
            </a:r>
          </a:p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easy </a:t>
            </a:r>
            <a:r>
              <a:rPr lang="nl-NL" dirty="0" err="1" smtClean="0"/>
              <a:t>sharing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r>
              <a:rPr lang="nl-NL" dirty="0" smtClean="0"/>
              <a:t> (e.g. LOD)</a:t>
            </a:r>
          </a:p>
          <a:p>
            <a:pPr lvl="1"/>
            <a:r>
              <a:rPr lang="nl-NL" dirty="0" err="1" smtClean="0"/>
              <a:t>reasoning</a:t>
            </a:r>
            <a:r>
              <a:rPr lang="nl-NL" dirty="0" smtClean="0"/>
              <a:t> to </a:t>
            </a:r>
            <a:r>
              <a:rPr lang="nl-NL" dirty="0" err="1" smtClean="0"/>
              <a:t>derive</a:t>
            </a:r>
            <a:r>
              <a:rPr lang="nl-NL" dirty="0" smtClean="0"/>
              <a:t> (</a:t>
            </a:r>
            <a:r>
              <a:rPr lang="nl-NL" dirty="0" err="1" smtClean="0"/>
              <a:t>new</a:t>
            </a:r>
            <a:r>
              <a:rPr lang="nl-NL" dirty="0" smtClean="0"/>
              <a:t>) </a:t>
            </a:r>
            <a:r>
              <a:rPr lang="nl-NL" dirty="0" err="1" smtClean="0"/>
              <a:t>facts</a:t>
            </a:r>
            <a:endParaRPr lang="nl-NL" dirty="0" smtClean="0"/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describes</a:t>
            </a:r>
            <a:r>
              <a:rPr lang="nl-NL" dirty="0" smtClean="0"/>
              <a:t> a part of the restaurant domain</a:t>
            </a:r>
          </a:p>
          <a:p>
            <a:pPr lvl="1"/>
            <a:r>
              <a:rPr lang="nl-NL" dirty="0" smtClean="0"/>
              <a:t>56 sentiment </a:t>
            </a:r>
            <a:r>
              <a:rPr lang="nl-NL" dirty="0" err="1" smtClean="0"/>
              <a:t>expressions</a:t>
            </a:r>
            <a:endParaRPr lang="nl-NL" dirty="0" smtClean="0"/>
          </a:p>
          <a:p>
            <a:pPr lvl="1"/>
            <a:r>
              <a:rPr lang="nl-NL" dirty="0" smtClean="0"/>
              <a:t>3 sentiment </a:t>
            </a:r>
            <a:r>
              <a:rPr lang="nl-NL" dirty="0" err="1" smtClean="0"/>
              <a:t>values</a:t>
            </a:r>
            <a:endParaRPr lang="nl-NL" dirty="0" smtClean="0"/>
          </a:p>
          <a:p>
            <a:pPr lvl="1"/>
            <a:r>
              <a:rPr lang="nl-NL" dirty="0" smtClean="0"/>
              <a:t>185 target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7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aspect-</a:t>
            </a:r>
            <a:r>
              <a:rPr lang="nl-NL" dirty="0" err="1" smtClean="0"/>
              <a:t>based</a:t>
            </a:r>
            <a:r>
              <a:rPr lang="nl-NL" dirty="0" smtClean="0"/>
              <a:t>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Finer</a:t>
            </a:r>
            <a:r>
              <a:rPr lang="nl-NL" dirty="0" smtClean="0"/>
              <a:t> level of analysis</a:t>
            </a:r>
          </a:p>
          <a:p>
            <a:r>
              <a:rPr lang="nl-NL" dirty="0" err="1" smtClean="0"/>
              <a:t>Directly</a:t>
            </a:r>
            <a:r>
              <a:rPr lang="nl-NL" dirty="0" smtClean="0"/>
              <a:t> link </a:t>
            </a:r>
            <a:r>
              <a:rPr lang="nl-NL" dirty="0" err="1" smtClean="0"/>
              <a:t>expressed</a:t>
            </a:r>
            <a:r>
              <a:rPr lang="nl-NL" dirty="0" smtClean="0"/>
              <a:t> sentiment to </a:t>
            </a:r>
            <a:r>
              <a:rPr lang="nl-NL" dirty="0" err="1" smtClean="0"/>
              <a:t>actual</a:t>
            </a:r>
            <a:r>
              <a:rPr lang="nl-NL" dirty="0" smtClean="0"/>
              <a:t> topic or aspect</a:t>
            </a:r>
          </a:p>
          <a:p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topic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known</a:t>
            </a:r>
            <a:r>
              <a:rPr lang="nl-NL" dirty="0"/>
              <a:t> </a:t>
            </a:r>
            <a:r>
              <a:rPr lang="nl-NL" dirty="0" err="1" smtClean="0"/>
              <a:t>beforehand</a:t>
            </a:r>
            <a:r>
              <a:rPr lang="nl-NL" dirty="0" smtClean="0"/>
              <a:t>, or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multiple topics</a:t>
            </a:r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Aspect </a:t>
            </a:r>
            <a:r>
              <a:rPr lang="nl-NL" dirty="0" err="1" smtClean="0"/>
              <a:t>detection</a:t>
            </a:r>
            <a:endParaRPr lang="nl-NL" dirty="0" smtClean="0"/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Sentiment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5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FOOD#QUALITY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target="service"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AMBIENCE#GENERAL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Setup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9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Using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alleviates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data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resource </a:t>
            </a:r>
            <a:r>
              <a:rPr lang="nl-NL" dirty="0" err="1" smtClean="0"/>
              <a:t>sparse</a:t>
            </a:r>
            <a:r>
              <a:rPr lang="nl-NL" dirty="0" smtClean="0"/>
              <a:t> </a:t>
            </a:r>
            <a:r>
              <a:rPr lang="nl-NL" dirty="0" err="1" smtClean="0"/>
              <a:t>languages</a:t>
            </a:r>
            <a:r>
              <a:rPr lang="nl-NL" dirty="0" smtClean="0"/>
              <a:t> / </a:t>
            </a:r>
            <a:r>
              <a:rPr lang="nl-NL" dirty="0" err="1" smtClean="0"/>
              <a:t>domains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high </a:t>
            </a:r>
            <a:r>
              <a:rPr lang="nl-NL" dirty="0" smtClean="0"/>
              <a:t>performance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99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Setup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smtClean="0"/>
              <a:t>SVM,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eac</a:t>
            </a:r>
            <a:r>
              <a:rPr lang="nl-NL" dirty="0" err="1" smtClean="0"/>
              <a:t>h</a:t>
            </a:r>
            <a:r>
              <a:rPr lang="nl-NL" dirty="0" smtClean="0"/>
              <a:t> aspect </a:t>
            </a:r>
            <a:r>
              <a:rPr lang="nl-NL" dirty="0" err="1" smtClean="0"/>
              <a:t>category</a:t>
            </a:r>
            <a:endParaRPr lang="nl-NL" dirty="0" smtClean="0"/>
          </a:p>
          <a:p>
            <a:r>
              <a:rPr lang="nl-NL" dirty="0" smtClean="0"/>
              <a:t>Basic </a:t>
            </a:r>
            <a:r>
              <a:rPr lang="nl-NL" dirty="0" err="1" smtClean="0"/>
              <a:t>linguistic</a:t>
            </a:r>
            <a:r>
              <a:rPr lang="nl-NL" dirty="0" smtClean="0"/>
              <a:t> features (</a:t>
            </a:r>
            <a:r>
              <a:rPr lang="nl-NL" dirty="0" err="1" smtClean="0"/>
              <a:t>lemmas</a:t>
            </a:r>
            <a:r>
              <a:rPr lang="nl-NL" dirty="0" smtClean="0"/>
              <a:t>/</a:t>
            </a:r>
            <a:r>
              <a:rPr lang="nl-NL" dirty="0" err="1" smtClean="0"/>
              <a:t>synsets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Add</a:t>
            </a:r>
            <a:r>
              <a:rPr lang="nl-NL" dirty="0" smtClean="0"/>
              <a:t> features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smtClean="0"/>
              <a:t>on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 lvl="1"/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lexicalization</a:t>
            </a:r>
            <a:endParaRPr lang="nl-NL" dirty="0" smtClean="0"/>
          </a:p>
          <a:p>
            <a:pPr lvl="1"/>
            <a:r>
              <a:rPr lang="nl-NL" dirty="0" err="1" smtClean="0"/>
              <a:t>Once</a:t>
            </a:r>
            <a:r>
              <a:rPr lang="nl-NL" dirty="0" smtClean="0"/>
              <a:t> concept is found,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superclasses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Snippet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74" y="-159286"/>
            <a:ext cx="5077326" cy="53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_ESE_B_EN_v1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template_169_ENG.pptx" id="{0E7A3E0D-3348-44E6-AC43-3F79E65E6632}" vid="{5CDEEB43-3930-46C4-84C6-B23DAE439C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Erasmus_ESE_template_169_ENG</Template>
  <TotalTime>4727</TotalTime>
  <Words>371</Words>
  <Application>Microsoft Office PowerPoint</Application>
  <PresentationFormat>On-screen Show (16:9)</PresentationFormat>
  <Paragraphs>105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Courier New</vt:lpstr>
      <vt:lpstr>Museo Sans 100</vt:lpstr>
      <vt:lpstr>Museo Sans 500</vt:lpstr>
      <vt:lpstr>Museo Sans 700</vt:lpstr>
      <vt:lpstr>Museo Sans 900</vt:lpstr>
      <vt:lpstr>Erasmus_ESE_B_EN_v1</vt:lpstr>
      <vt:lpstr>Ontology-Based  Aspect Detection  for Sentiment Analysis</vt:lpstr>
      <vt:lpstr>What is sentiment analysis?</vt:lpstr>
      <vt:lpstr>Why aspect-based?</vt:lpstr>
      <vt:lpstr>Data Snippet</vt:lpstr>
      <vt:lpstr>Motivation and Setup</vt:lpstr>
      <vt:lpstr>Why use external knowledge?</vt:lpstr>
      <vt:lpstr>Setup</vt:lpstr>
      <vt:lpstr>Ontology Snippet</vt:lpstr>
      <vt:lpstr>Results</vt:lpstr>
      <vt:lpstr>Results</vt:lpstr>
      <vt:lpstr>Data size sensitivity analysis</vt:lpstr>
      <vt:lpstr>PowerPoint Presentation</vt:lpstr>
      <vt:lpstr>Conclusions &amp;     Future Work</vt:lpstr>
      <vt:lpstr>Conclusions</vt:lpstr>
      <vt:lpstr>Discussion</vt:lpstr>
      <vt:lpstr>Bonus slides:     Data Analysis</vt:lpstr>
      <vt:lpstr>Natural Language Processing</vt:lpstr>
      <vt:lpstr>Aspect Statistics</vt:lpstr>
      <vt:lpstr>Aspect Statistics</vt:lpstr>
      <vt:lpstr>Sentiment Statistics</vt:lpstr>
      <vt:lpstr>Sentiment Statistics</vt:lpstr>
      <vt:lpstr>Ontology Snippet</vt:lpstr>
      <vt:lpstr>Ontology as external knowledge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Ontology-Enhanced  Aspect-Based Sentiment Analysis</dc:title>
  <dc:subject/>
  <dc:creator>Kim Schouten</dc:creator>
  <cp:keywords/>
  <dc:description>ESE presentation 16:9_x000d_version 1.0 - April 2015_x000d_Design: Fabrique_x000d_Template: Ton Persoon</dc:description>
  <cp:lastModifiedBy>Kim Schouten</cp:lastModifiedBy>
  <cp:revision>32</cp:revision>
  <dcterms:created xsi:type="dcterms:W3CDTF">2017-06-01T08:00:10Z</dcterms:created>
  <dcterms:modified xsi:type="dcterms:W3CDTF">2017-11-27T10:59:43Z</dcterms:modified>
  <cp:category/>
</cp:coreProperties>
</file>