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nl-NL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39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3114" y="-168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876BF-8026-4875-B9B2-5174B04D246A}" type="datetimeFigureOut">
              <a:rPr lang="nl-NL" smtClean="0"/>
              <a:pPr/>
              <a:t>7-1-2010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5109E-42CB-4E64-AD00-99073D547DB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09841" y="10188496"/>
            <a:ext cx="27070134" cy="49292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93F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209841" y="10117058"/>
            <a:ext cx="27070134" cy="2825164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393F"/>
                </a:solidFill>
              </a:defRPr>
            </a:lvl1pPr>
            <a:lvl2pPr>
              <a:defRPr>
                <a:solidFill>
                  <a:srgbClr val="00393F"/>
                </a:solidFill>
              </a:defRPr>
            </a:lvl2pPr>
            <a:lvl3pPr>
              <a:defRPr>
                <a:solidFill>
                  <a:srgbClr val="00393F"/>
                </a:solidFill>
              </a:defRPr>
            </a:lvl3pPr>
            <a:lvl4pPr>
              <a:defRPr>
                <a:solidFill>
                  <a:srgbClr val="00393F"/>
                </a:solidFill>
              </a:defRPr>
            </a:lvl4pPr>
            <a:lvl5pPr>
              <a:defRPr>
                <a:solidFill>
                  <a:srgbClr val="00393F"/>
                </a:solidFill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209842" y="10117058"/>
            <a:ext cx="27070134" cy="2828944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393F"/>
                </a:solidFill>
              </a:defRPr>
            </a:lvl1pPr>
            <a:lvl2pPr>
              <a:defRPr>
                <a:solidFill>
                  <a:srgbClr val="00393F"/>
                </a:solidFill>
              </a:defRPr>
            </a:lvl2pPr>
            <a:lvl3pPr>
              <a:defRPr>
                <a:solidFill>
                  <a:srgbClr val="00393F"/>
                </a:solidFill>
              </a:defRPr>
            </a:lvl3pPr>
            <a:lvl4pPr>
              <a:defRPr>
                <a:solidFill>
                  <a:srgbClr val="00393F"/>
                </a:solidFill>
              </a:defRPr>
            </a:lvl4pPr>
            <a:lvl5pPr>
              <a:defRPr>
                <a:solidFill>
                  <a:srgbClr val="00393F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75741" y="10117058"/>
            <a:ext cx="27104234" cy="282516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54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48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44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44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lIns="396000" tIns="396000" rIns="396000" bIns="396000" anchor="t" anchorCtr="0"/>
          <a:lstStyle/>
          <a:p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3209841" y="10188496"/>
            <a:ext cx="27070134" cy="49292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12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209841" y="10117058"/>
            <a:ext cx="13373656" cy="282516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6911187" y="10117058"/>
            <a:ext cx="13373656" cy="282516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209841" y="10117058"/>
            <a:ext cx="13378914" cy="285751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8000" b="1">
                <a:solidFill>
                  <a:srgbClr val="00393F"/>
                </a:solidFill>
              </a:defRPr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209841" y="12974578"/>
            <a:ext cx="13378914" cy="2536048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6900673" y="10117058"/>
            <a:ext cx="13384170" cy="28575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000" b="1">
                <a:solidFill>
                  <a:srgbClr val="00393F"/>
                </a:solidFill>
              </a:defRPr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16900673" y="12974578"/>
            <a:ext cx="13384170" cy="2536048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tel 9"/>
          <p:cNvSpPr>
            <a:spLocks noGrp="1"/>
          </p:cNvSpPr>
          <p:nvPr>
            <p:ph type="title"/>
          </p:nvPr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5743" y="10085982"/>
            <a:ext cx="9961903" cy="2888595"/>
          </a:xfrm>
          <a:prstGeom prst="rect">
            <a:avLst/>
          </a:prstGeom>
        </p:spPr>
        <p:txBody>
          <a:bodyPr anchor="b"/>
          <a:lstStyle>
            <a:lvl1pPr algn="l">
              <a:defRPr sz="8000" b="1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500372" y="10085986"/>
            <a:ext cx="16779603" cy="2824908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rgbClr val="00393F"/>
                </a:solidFill>
              </a:defRPr>
            </a:lvl1pPr>
            <a:lvl2pPr>
              <a:defRPr sz="5400">
                <a:solidFill>
                  <a:srgbClr val="00393F"/>
                </a:solidFill>
              </a:defRPr>
            </a:lvl2pPr>
            <a:lvl3pPr>
              <a:defRPr sz="4800">
                <a:solidFill>
                  <a:srgbClr val="00393F"/>
                </a:solidFill>
              </a:defRPr>
            </a:lvl3pPr>
            <a:lvl4pPr>
              <a:defRPr sz="4400">
                <a:solidFill>
                  <a:srgbClr val="00393F"/>
                </a:solidFill>
              </a:defRPr>
            </a:lvl4pPr>
            <a:lvl5pPr>
              <a:defRPr sz="4400">
                <a:solidFill>
                  <a:srgbClr val="00393F"/>
                </a:solidFill>
              </a:defRPr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177820" y="13260330"/>
            <a:ext cx="9961903" cy="250747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rgbClr val="00393F"/>
                </a:solidFill>
              </a:defRPr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tel 9"/>
          <p:cNvSpPr txBox="1">
            <a:spLocks/>
          </p:cNvSpPr>
          <p:nvPr userDrawn="1"/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417643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Klik om de stijl te bewerken</a:t>
            </a:r>
            <a:endParaRPr kumimoji="0" lang="nl-NL" sz="10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9841" y="29965968"/>
            <a:ext cx="27070134" cy="3537652"/>
          </a:xfrm>
          <a:prstGeom prst="rect">
            <a:avLst/>
          </a:prstGeom>
        </p:spPr>
        <p:txBody>
          <a:bodyPr anchor="ctr"/>
          <a:lstStyle>
            <a:lvl1pPr algn="ctr">
              <a:defRPr sz="8800" b="1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209841" y="10117058"/>
            <a:ext cx="27070134" cy="198597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600">
                <a:solidFill>
                  <a:srgbClr val="00393F"/>
                </a:solidFill>
              </a:defRPr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209841" y="33503621"/>
            <a:ext cx="27070134" cy="490288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400">
                <a:solidFill>
                  <a:srgbClr val="00393F"/>
                </a:solidFill>
              </a:defRPr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tel 9"/>
          <p:cNvSpPr txBox="1">
            <a:spLocks/>
          </p:cNvSpPr>
          <p:nvPr userDrawn="1"/>
        </p:nvSpPr>
        <p:spPr>
          <a:xfrm>
            <a:off x="3209841" y="6759472"/>
            <a:ext cx="27070134" cy="3429024"/>
          </a:xfrm>
          <a:prstGeom prst="rect">
            <a:avLst/>
          </a:prstGeom>
        </p:spPr>
        <p:txBody>
          <a:bodyPr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417643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Klik om de stijl te bewerken</a:t>
            </a:r>
            <a:endParaRPr kumimoji="0" lang="nl-NL" sz="10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 contrast="-20000"/>
          </a:blip>
          <a:stretch>
            <a:fillRect/>
          </a:stretch>
        </p:blipFill>
        <p:spPr bwMode="auto">
          <a:xfrm>
            <a:off x="-1576505" y="-1478758"/>
            <a:ext cx="30048231" cy="106671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209841" y="38406505"/>
            <a:ext cx="15073417" cy="4402020"/>
          </a:xfrm>
          <a:prstGeom prst="rect">
            <a:avLst/>
          </a:prstGeom>
        </p:spPr>
        <p:txBody>
          <a:bodyPr vert="horz" lIns="396000" tIns="396000" rIns="396000" bIns="396000" rtlCol="0" anchor="t" anchorCtr="0"/>
          <a:lstStyle>
            <a:lvl1pPr algn="l">
              <a:defRPr sz="55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nl-NL" dirty="0"/>
          </a:p>
        </p:txBody>
      </p:sp>
      <p:sp>
        <p:nvSpPr>
          <p:cNvPr id="8" name="Rechthoek 7"/>
          <p:cNvSpPr/>
          <p:nvPr userDrawn="1"/>
        </p:nvSpPr>
        <p:spPr bwMode="auto">
          <a:xfrm>
            <a:off x="3209841" y="6759472"/>
            <a:ext cx="27070134" cy="3357586"/>
          </a:xfrm>
          <a:prstGeom prst="rect">
            <a:avLst/>
          </a:prstGeom>
          <a:solidFill>
            <a:srgbClr val="4781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6" charset="-128"/>
            </a:endParaRPr>
          </a:p>
        </p:txBody>
      </p:sp>
      <p:sp>
        <p:nvSpPr>
          <p:cNvPr id="9" name="Rechthoek 8"/>
          <p:cNvSpPr/>
          <p:nvPr userDrawn="1"/>
        </p:nvSpPr>
        <p:spPr bwMode="auto">
          <a:xfrm>
            <a:off x="0" y="0"/>
            <a:ext cx="3209841" cy="42808525"/>
          </a:xfrm>
          <a:prstGeom prst="rect">
            <a:avLst/>
          </a:prstGeom>
          <a:solidFill>
            <a:srgbClr val="09353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6" charset="-128"/>
            </a:endParaRPr>
          </a:p>
        </p:txBody>
      </p:sp>
      <p:sp>
        <p:nvSpPr>
          <p:cNvPr id="10" name="Tekstvak 9"/>
          <p:cNvSpPr txBox="1"/>
          <p:nvPr userDrawn="1"/>
        </p:nvSpPr>
        <p:spPr>
          <a:xfrm rot="16200000">
            <a:off x="-3316777" y="16115590"/>
            <a:ext cx="97155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900" b="1" noProof="0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Erasmus University Rotterdam</a:t>
            </a:r>
            <a:endParaRPr lang="en-US" sz="4900" b="1" noProof="0" dirty="0">
              <a:solidFill>
                <a:schemeClr val="bg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 l="13225"/>
          <a:stretch>
            <a:fillRect/>
          </a:stretch>
        </p:blipFill>
        <p:spPr bwMode="auto">
          <a:xfrm>
            <a:off x="0" y="6759472"/>
            <a:ext cx="3209841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8997639" y="38763696"/>
            <a:ext cx="10453382" cy="25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4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hyperlink" Target="mailto:fhogenboom@ese.eur.n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www.eur.nl/english/" TargetMode="External"/><Relationship Id="rId4" Type="http://schemas.openxmlformats.org/officeDocument/2006/relationships/hyperlink" Target="mailto:u.kaymak@iee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tabLst>
                <a:tab pos="6819900" algn="l"/>
              </a:tabLst>
            </a:pPr>
            <a:r>
              <a:rPr lang="nl-NL" sz="3200" b="1" dirty="0" smtClean="0"/>
              <a:t>Frederik Hogenboom	</a:t>
            </a:r>
            <a:r>
              <a:rPr lang="nl-NL" sz="3200" b="1" dirty="0" err="1" smtClean="0"/>
              <a:t>Econometric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Institute</a:t>
            </a:r>
            <a:endParaRPr lang="nl-NL" sz="3200" b="1" dirty="0" smtClean="0"/>
          </a:p>
          <a:p>
            <a:pPr>
              <a:tabLst>
                <a:tab pos="6819900" algn="l"/>
              </a:tabLst>
            </a:pPr>
            <a:r>
              <a:rPr lang="nl-NL" sz="3200" b="1" dirty="0" err="1" smtClean="0">
                <a:solidFill>
                  <a:srgbClr val="009999"/>
                </a:solidFill>
                <a:hlinkClick r:id="rId2"/>
              </a:rPr>
              <a:t>fhogenboom</a:t>
            </a:r>
            <a:r>
              <a:rPr lang="nl-NL" sz="3200" b="1" dirty="0" smtClean="0">
                <a:solidFill>
                  <a:srgbClr val="009999"/>
                </a:solidFill>
                <a:hlinkClick r:id="rId2"/>
              </a:rPr>
              <a:t>@</a:t>
            </a:r>
            <a:r>
              <a:rPr lang="nl-NL" sz="3200" b="1" dirty="0" err="1" smtClean="0">
                <a:solidFill>
                  <a:srgbClr val="009999"/>
                </a:solidFill>
                <a:hlinkClick r:id="rId2"/>
              </a:rPr>
              <a:t>ese.eur.nl</a:t>
            </a:r>
            <a:r>
              <a:rPr lang="nl-NL" sz="3200" b="1" dirty="0" smtClean="0"/>
              <a:t>	Erasmus School of </a:t>
            </a:r>
            <a:r>
              <a:rPr lang="nl-NL" sz="3200" b="1" dirty="0" err="1" smtClean="0"/>
              <a:t>Economics</a:t>
            </a:r>
            <a:endParaRPr lang="nl-NL" sz="3200" b="1" dirty="0" smtClean="0"/>
          </a:p>
          <a:p>
            <a:pPr>
              <a:tabLst>
                <a:tab pos="6819900" algn="l"/>
              </a:tabLst>
            </a:pPr>
            <a:r>
              <a:rPr lang="nl-NL" sz="3200" b="1" dirty="0" smtClean="0"/>
              <a:t>Flavius Frasincar 	Erasmus </a:t>
            </a:r>
            <a:r>
              <a:rPr lang="nl-NL" sz="3200" b="1" dirty="0" err="1" smtClean="0"/>
              <a:t>University</a:t>
            </a:r>
            <a:r>
              <a:rPr lang="nl-NL" sz="3200" b="1" dirty="0" smtClean="0"/>
              <a:t> Rotterdam</a:t>
            </a:r>
            <a:endParaRPr lang="nl-NL" sz="3200" b="1" dirty="0"/>
          </a:p>
          <a:p>
            <a:pPr>
              <a:tabLst>
                <a:tab pos="6819900" algn="l"/>
              </a:tabLst>
            </a:pPr>
            <a:r>
              <a:rPr lang="nl-NL" sz="3200" b="1" dirty="0" err="1" smtClean="0">
                <a:hlinkClick r:id="rId3"/>
              </a:rPr>
              <a:t>frasincar</a:t>
            </a:r>
            <a:r>
              <a:rPr lang="nl-NL" sz="3200" b="1" dirty="0" smtClean="0">
                <a:hlinkClick r:id="rId3"/>
              </a:rPr>
              <a:t>@</a:t>
            </a:r>
            <a:r>
              <a:rPr lang="nl-NL" sz="3200" b="1" dirty="0" err="1" smtClean="0">
                <a:hlinkClick r:id="rId3"/>
              </a:rPr>
              <a:t>ese.eur.nl</a:t>
            </a:r>
            <a:r>
              <a:rPr lang="nl-NL" sz="3200" b="1" dirty="0"/>
              <a:t> </a:t>
            </a:r>
            <a:r>
              <a:rPr lang="nl-NL" sz="3200" b="1" dirty="0" smtClean="0"/>
              <a:t>	PO Box 1738, NL-3000 DR</a:t>
            </a:r>
          </a:p>
          <a:p>
            <a:pPr>
              <a:tabLst>
                <a:tab pos="6819900" algn="l"/>
              </a:tabLst>
            </a:pPr>
            <a:r>
              <a:rPr lang="nl-NL" sz="3200" b="1" dirty="0" smtClean="0"/>
              <a:t>Uzay Kaymak 	Rotterdam, the </a:t>
            </a:r>
            <a:r>
              <a:rPr lang="nl-NL" sz="3200" b="1" dirty="0" err="1" smtClean="0"/>
              <a:t>Netherlands</a:t>
            </a:r>
            <a:endParaRPr lang="nl-NL" sz="3200" b="1" dirty="0" smtClean="0"/>
          </a:p>
          <a:p>
            <a:pPr>
              <a:tabLst>
                <a:tab pos="6819900" algn="l"/>
              </a:tabLst>
            </a:pPr>
            <a:r>
              <a:rPr lang="nl-NL" sz="3200" b="1" dirty="0" err="1" smtClean="0">
                <a:hlinkClick r:id="rId4"/>
              </a:rPr>
              <a:t>u.kaymak</a:t>
            </a:r>
            <a:r>
              <a:rPr lang="nl-NL" sz="3200" b="1" dirty="0" smtClean="0">
                <a:hlinkClick r:id="rId4"/>
              </a:rPr>
              <a:t>@</a:t>
            </a:r>
            <a:r>
              <a:rPr lang="nl-NL" sz="3200" b="1" dirty="0" err="1" smtClean="0">
                <a:hlinkClick r:id="rId4"/>
              </a:rPr>
              <a:t>ieee.org</a:t>
            </a:r>
            <a:r>
              <a:rPr lang="nl-NL" sz="3200" b="1" dirty="0" smtClean="0"/>
              <a:t>	</a:t>
            </a:r>
            <a:r>
              <a:rPr lang="nl-NL" sz="3200" b="1" dirty="0" smtClean="0">
                <a:hlinkClick r:id="rId5"/>
              </a:rPr>
              <a:t>http://www.eur.nl/english/</a:t>
            </a:r>
            <a:endParaRPr lang="nl-NL" sz="3200" b="1" dirty="0" smtClean="0"/>
          </a:p>
          <a:p>
            <a:pPr>
              <a:tabLst>
                <a:tab pos="7358063" algn="l"/>
              </a:tabLst>
            </a:pPr>
            <a:endParaRPr lang="nl-NL" sz="3200" b="1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Approaches to Extract Information</a:t>
            </a:r>
            <a:r>
              <a:rPr lang="en-US" sz="7200" dirty="0"/>
              <a:t> </a:t>
            </a:r>
            <a:r>
              <a:rPr lang="en-US" dirty="0"/>
              <a:t>from</a:t>
            </a:r>
            <a:r>
              <a:rPr lang="en-US" sz="7200" dirty="0"/>
              <a:t> </a:t>
            </a:r>
            <a:r>
              <a:rPr lang="en-US" dirty="0"/>
              <a:t>Natural</a:t>
            </a:r>
            <a:r>
              <a:rPr lang="en-US" sz="7200" dirty="0"/>
              <a:t> </a:t>
            </a:r>
            <a:r>
              <a:rPr lang="en-US" dirty="0"/>
              <a:t>Language</a:t>
            </a:r>
            <a:r>
              <a:rPr lang="en-US" sz="7200" dirty="0"/>
              <a:t> </a:t>
            </a:r>
            <a:r>
              <a:rPr lang="en-US" dirty="0" smtClean="0"/>
              <a:t>Corpora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3209841" y="10117058"/>
            <a:ext cx="27070134" cy="28218010"/>
          </a:xfrm>
          <a:prstGeom prst="rect">
            <a:avLst/>
          </a:prstGeom>
          <a:noFill/>
          <a:ln>
            <a:noFill/>
          </a:ln>
        </p:spPr>
        <p:txBody>
          <a:bodyPr wrap="square" lIns="396000" tIns="396000" rIns="396000" bIns="0" numCol="2" spcCol="792000" rtlCol="0">
            <a:noAutofit/>
          </a:bodyPr>
          <a:lstStyle/>
          <a:p>
            <a:pPr algn="just"/>
            <a:r>
              <a:rPr lang="en-US" sz="32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Natural Language Processing</a:t>
            </a:r>
          </a:p>
          <a:p>
            <a:pPr algn="just"/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It becomes increasingly important to be able to handle large amounts of data more efficiently, as anyone could need or generate a lot of information at any given time. However, distinguishing between relevant and non-relevant information quickly, as well as responding to newly obtained data of interest adequately, remain cumbersome tasks. Therefore, a lot of research aiming to alleviate and support the increasing need of information by means of Natural Language Processing (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NLP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 has been conducted during the last decades.</a:t>
            </a:r>
          </a:p>
          <a:p>
            <a:pPr algn="just"/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Throughout the years, many NLP systems have been created, and nowadays, innovative NLP systems are still being developed, as the popularity of NLP witnesses a substantial growth, caused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by,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example,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huge amount of available (electronic) text and the presence of adequate processing power.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NLP systems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vary in employed techniques,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are built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for different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purposes,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and may differ in focus. Generally speaking, three main approaches to NLP exist, i.e.,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statistics-based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pattern-based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and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hybrid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approaches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3200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Statistics-Based Approaches</a:t>
            </a:r>
          </a:p>
          <a:p>
            <a:pPr algn="just"/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Statistical approaches are commonly used for natural language processing applications. These methods are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data-driven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and rely solely on (automated)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quantitative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methods to discover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statistical relations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. Statistical approaches require large text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corpora in order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to develop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models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that approximate linguistic phenomena. Furthermore, statistics-based NLP is not restricted to basic statistical reasoning based on probability theory, but encompasses all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word-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grammar-based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 quantitative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approaches to automated language processing, such as probabilistic modeling, information theory, and linear algebra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Advantages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these approaches are: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neither linguistic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resources, nor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expert knowledge are required;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issues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regarding leaking grammars, inconsistencies among humans, dialects, etc. are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alleviated.</a:t>
            </a: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Disadvantages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these approaches are: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often a substantial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amount of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data is needed;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these approaches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do not deal with meaning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(semantics) explicitly.</a:t>
            </a:r>
          </a:p>
          <a:p>
            <a:pPr marL="514350" indent="-514350" algn="just">
              <a:buFont typeface="Arial" pitchFamily="34" charset="0"/>
              <a:buChar char="•"/>
            </a:pP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n-US" sz="32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Pattern-Based Approaches</a:t>
            </a:r>
          </a:p>
          <a:p>
            <a:pPr algn="just"/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In contrast to statistics-based approaches, pattern-based approaches are based on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linguistic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lexicographic knowledge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as well as existing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human knowledge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regarding the contents of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text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that is to be processed. This knowledge is mined from corpora by using predefined or discovered patterns. One could distinguish between several patterns, i.e., </a:t>
            </a:r>
            <a:r>
              <a:rPr lang="en-US" sz="3200" b="1" dirty="0" err="1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lexico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-syntactic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3200" b="1" dirty="0" err="1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lexico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-semantic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patterns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Lexico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-syntactic patterns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combine lexical representations and syntactical information with regular expressions, whereas the latter patterns also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employ semantic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information. These semantics are added by means of gazetteers (which use the linguistic meaning of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text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 or </a:t>
            </a:r>
            <a:r>
              <a:rPr lang="en-US" sz="3200" dirty="0" err="1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ontologies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(which also include relationships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Advantages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these approaches are: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less training data is needed;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one can define powerful expressions;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results are easily interpretable.</a:t>
            </a:r>
          </a:p>
          <a:p>
            <a:pPr algn="just"/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Disadvantages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these approaches are: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requirement of lexical and possibly also domain knowledge;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defining and maintaining patterns are often cumbersome and non-trivial tasks.</a:t>
            </a:r>
          </a:p>
          <a:p>
            <a:pPr marL="514350" indent="-514350" algn="just"/>
            <a:endParaRPr lang="en-US" sz="3200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n-US" sz="32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Hybrid Approaches</a:t>
            </a:r>
          </a:p>
          <a:p>
            <a:pPr algn="just"/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Although theoretically there is a crisp distinction between statistical and pattern-based approaches, in reality, it appears to be difficult to stay within the boundaries of a single approach. Often, an approach to NLP can be considered as mainly statistical or pattern-based, but there is also an increasing number of researchers that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equally combine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data-driven and knowledge-driven approaches, to which we refer to as hybrid approaches. For instance, it is hard to apply solely pattern-based algorithms successfully, as these algorithms often need for instance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bootstrapping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or initial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clustering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which can be done by means of statistics. Also, researchers can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combine statistical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approaches with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lexical knowledge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. Furthermore, hybrid approaches to NLP could emerge when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solving the lack of expert knowledge problem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for pattern-based approaches, by applying statistical methods.</a:t>
            </a:r>
          </a:p>
          <a:p>
            <a:pPr algn="just"/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Advantages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these approaches are: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problems related to scaling and required expert knowledge of pattern-based approaches are addressed;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not as much data as needed for statistical approaches is required;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semantics are dealt with.</a:t>
            </a:r>
          </a:p>
          <a:p>
            <a:pPr algn="just"/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Disadvantages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these approaches are: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due to the combination of techniques, maintaining completeness and accuracy of the system becomes more difficult;</a:t>
            </a: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multidisciplinary aspects require special care.</a:t>
            </a:r>
          </a:p>
          <a:p>
            <a:pPr marL="514350" indent="-514350" algn="just"/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n-US" sz="32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Conclusions</a:t>
            </a:r>
          </a:p>
          <a:p>
            <a:pPr algn="just"/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As each of the approaches has its advantages and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disadvantages, </a:t>
            </a:r>
            <a:r>
              <a:rPr lang="en-US" sz="32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guidelines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regarding the selection of a proper NLP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approach can be defined:</a:t>
            </a:r>
            <a:endParaRPr lang="en-US" sz="3200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if semantics is not a concern and it is assumed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that knowledge lies within statistical facts on a specific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corpus,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 statistics-based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approach should be used;</a:t>
            </a: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if the semantics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of discovered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information are a concern, or it is desired to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be able to easily explain and control the results,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pattern-based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approach is suitable;</a:t>
            </a: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Arial" pitchFamily="34" charset="0"/>
              <a:buChar char="•"/>
            </a:pP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if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bootstrapping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 pattern-based approach using statistics (e.g., insufficient knowledge available)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is needed, or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other way around (e.g., need of a priori knowledge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), a </a:t>
            </a:r>
            <a:r>
              <a:rPr lang="en-US" sz="3200" dirty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hybrid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approach should be considered.</a:t>
            </a: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97507" y="11045752"/>
            <a:ext cx="10934700" cy="729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Erasmus">
      <a:dk1>
        <a:srgbClr val="00393F"/>
      </a:dk1>
      <a:lt1>
        <a:sysClr val="window" lastClr="FFFFFF"/>
      </a:lt1>
      <a:dk2>
        <a:srgbClr val="000000"/>
      </a:dk2>
      <a:lt2>
        <a:srgbClr val="EEECE1"/>
      </a:lt2>
      <a:accent1>
        <a:srgbClr val="F3ED1D"/>
      </a:accent1>
      <a:accent2>
        <a:srgbClr val="AF0043"/>
      </a:accent2>
      <a:accent3>
        <a:srgbClr val="42A263"/>
      </a:accent3>
      <a:accent4>
        <a:srgbClr val="501857"/>
      </a:accent4>
      <a:accent5>
        <a:srgbClr val="6CA9DF"/>
      </a:accent5>
      <a:accent6>
        <a:srgbClr val="E2B939"/>
      </a:accent6>
      <a:hlink>
        <a:srgbClr val="009999"/>
      </a:hlink>
      <a:folHlink>
        <a:srgbClr val="009999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843</Words>
  <Application>Microsoft Office PowerPoint</Application>
  <PresentationFormat>Aangepast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An Overview of Approaches to Extract Information from Natural Language Corpora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Frederik Hogenboom</dc:creator>
  <cp:lastModifiedBy>Frederik Hogenboom</cp:lastModifiedBy>
  <cp:revision>77</cp:revision>
  <dcterms:created xsi:type="dcterms:W3CDTF">2010-01-04T11:45:51Z</dcterms:created>
  <dcterms:modified xsi:type="dcterms:W3CDTF">2010-01-07T11:56:22Z</dcterms:modified>
</cp:coreProperties>
</file>