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7"/>
  </p:notesMasterIdLst>
  <p:sldIdLst>
    <p:sldId id="256" r:id="rId3"/>
    <p:sldId id="257" r:id="rId4"/>
    <p:sldId id="258" r:id="rId5"/>
    <p:sldId id="279" r:id="rId6"/>
    <p:sldId id="274" r:id="rId7"/>
    <p:sldId id="292" r:id="rId8"/>
    <p:sldId id="305" r:id="rId9"/>
    <p:sldId id="299" r:id="rId10"/>
    <p:sldId id="284" r:id="rId11"/>
    <p:sldId id="293" r:id="rId12"/>
    <p:sldId id="294" r:id="rId13"/>
    <p:sldId id="295" r:id="rId14"/>
    <p:sldId id="296" r:id="rId15"/>
    <p:sldId id="297" r:id="rId16"/>
    <p:sldId id="298" r:id="rId17"/>
    <p:sldId id="300" r:id="rId18"/>
    <p:sldId id="289" r:id="rId19"/>
    <p:sldId id="301" r:id="rId20"/>
    <p:sldId id="302" r:id="rId21"/>
    <p:sldId id="288" r:id="rId22"/>
    <p:sldId id="304" r:id="rId23"/>
    <p:sldId id="290" r:id="rId24"/>
    <p:sldId id="303" r:id="rId25"/>
    <p:sldId id="291" r:id="rId26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ＭＳ Ｐゴシック" pitchFamily="1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6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nl-NL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9845774-7599-42B5-BE61-124AABB02C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3606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F2763C5-159F-4B1F-AE40-962A05BE1F89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2053608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4E81AE8-59B9-4165-B726-A0BA6E58A29D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6528481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4E81AE8-59B9-4165-B726-A0BA6E58A29D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4125795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4E81AE8-59B9-4165-B726-A0BA6E58A29D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1830371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4E81AE8-59B9-4165-B726-A0BA6E58A29D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7006520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4E81AE8-59B9-4165-B726-A0BA6E58A29D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0140983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8934924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2657157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0577630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6649745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943336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E784819-BC3C-4AEA-A3DA-84227D2DFDAB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4087383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059940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7548758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9545043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380891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474493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FE7E8E9-F712-4875-8ADC-9DC4B5B2DA4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675950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3858547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6895028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64537E0-32A7-40B0-98B1-4048134C7525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2316083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4E81AE8-59B9-4165-B726-A0BA6E58A29D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087544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4E81AE8-59B9-4165-B726-A0BA6E58A29D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387770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67B0B-75EE-42FF-A43C-91794A3D2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8A6-EDE2-4470-808A-4153DE08F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866FB-F961-4BB8-81DF-23ABDC776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2C070-5D75-4CB6-97D3-05DF04D02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DE21B-2B21-4F00-B961-39B9E78462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FC4F7-E755-4635-8379-5C60B4258E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BDC37-6C3D-4ED3-8FC4-0891C315C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357A5-F805-45C6-98B6-3FD022C67E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D6B65-B79E-402C-A12B-F304F0793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3802D-79A7-45E5-A2F5-0D7AC20ACA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1604963"/>
            <a:ext cx="2055813" cy="452437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9800" cy="452437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D4B31-41F7-44BE-A2E9-4E1F6A459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9pPr>
    </p:titleStyle>
    <p:bodyStyle>
      <a:lvl1pPr marL="342900" indent="-342900" algn="l" defTabSz="449263" rtl="0" eaLnBrk="1" fontAlgn="base" hangingPunct="1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399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 om de opmaak van de titeltekst te bewerken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57781216-3907-4365-A54D-7FF44B120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 om de opmaak van de overzichtstekst te bewerken</a:t>
            </a:r>
          </a:p>
          <a:p>
            <a:pPr lvl="1"/>
            <a:r>
              <a:rPr lang="en-GB" smtClean="0"/>
              <a:t>Tweede overzichtsniveau</a:t>
            </a:r>
          </a:p>
          <a:p>
            <a:pPr lvl="2"/>
            <a:r>
              <a:rPr lang="en-GB" smtClean="0"/>
              <a:t>Derde overzichtsniveau</a:t>
            </a:r>
          </a:p>
          <a:p>
            <a:pPr lvl="3"/>
            <a:r>
              <a:rPr lang="en-GB" smtClean="0"/>
              <a:t>Vierde overzichtsniveau</a:t>
            </a:r>
          </a:p>
          <a:p>
            <a:pPr lvl="4"/>
            <a:r>
              <a:rPr lang="en-GB" smtClean="0"/>
              <a:t>Vijfde overzichtsniveau</a:t>
            </a:r>
          </a:p>
          <a:p>
            <a:pPr lvl="4"/>
            <a:r>
              <a:rPr lang="en-GB" smtClean="0"/>
              <a:t>Zesde overzichtsniveau</a:t>
            </a:r>
          </a:p>
          <a:p>
            <a:pPr lvl="4"/>
            <a:r>
              <a:rPr lang="en-GB" smtClean="0"/>
              <a:t>Zevende overzichtsniveau</a:t>
            </a:r>
          </a:p>
          <a:p>
            <a:pPr lvl="4"/>
            <a:r>
              <a:rPr lang="en-GB" smtClean="0"/>
              <a:t>Achtste overzichtsniveau</a:t>
            </a:r>
          </a:p>
          <a:p>
            <a:pPr lvl="4"/>
            <a:r>
              <a:rPr lang="en-GB" smtClean="0"/>
              <a:t>Negende overzichtsniveau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Osaka" pitchFamily="16" charset="0"/>
          <a:cs typeface="Osaka" pitchFamily="16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755576" y="2204864"/>
            <a:ext cx="8388424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535D"/>
                </a:solidFill>
              </a:rPr>
              <a:t>Web </a:t>
            </a:r>
            <a:r>
              <a:rPr lang="en-US" sz="3600" b="1" dirty="0">
                <a:solidFill>
                  <a:srgbClr val="00535D"/>
                </a:solidFill>
              </a:rPr>
              <a:t>News Sentence Searching </a:t>
            </a:r>
            <a:endParaRPr lang="en-US" sz="3600" b="1" dirty="0" smtClean="0">
              <a:solidFill>
                <a:srgbClr val="00535D"/>
              </a:solidFill>
            </a:endParaRPr>
          </a:p>
          <a:p>
            <a:pPr algn="ctr"/>
            <a:r>
              <a:rPr lang="en-US" sz="3600" b="1" dirty="0" smtClean="0">
                <a:solidFill>
                  <a:srgbClr val="00535D"/>
                </a:solidFill>
              </a:rPr>
              <a:t>Using </a:t>
            </a:r>
            <a:r>
              <a:rPr lang="en-US" sz="3600" b="1" dirty="0">
                <a:solidFill>
                  <a:srgbClr val="00535D"/>
                </a:solidFill>
              </a:rPr>
              <a:t>Linguistic Graph Similarity</a:t>
            </a:r>
            <a:endParaRPr lang="en-US" sz="3600" b="1" dirty="0">
              <a:solidFill>
                <a:srgbClr val="00535D"/>
              </a:solidFill>
              <a:latin typeface="Arial Black" pitchFamily="16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755576" y="3775322"/>
            <a:ext cx="8388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 smtClean="0">
                <a:solidFill>
                  <a:schemeClr val="tx1"/>
                </a:solidFill>
              </a:rPr>
              <a:t>Kim Schouten &amp; </a:t>
            </a:r>
            <a:r>
              <a:rPr lang="nl-NL" sz="2800" dirty="0" err="1" smtClean="0">
                <a:solidFill>
                  <a:schemeClr val="tx1"/>
                </a:solidFill>
              </a:rPr>
              <a:t>Flavius</a:t>
            </a:r>
            <a:r>
              <a:rPr lang="nl-NL" sz="2800" dirty="0" smtClean="0">
                <a:solidFill>
                  <a:schemeClr val="tx1"/>
                </a:solidFill>
              </a:rPr>
              <a:t> </a:t>
            </a:r>
            <a:r>
              <a:rPr lang="nl-NL" sz="2800" dirty="0" err="1" smtClean="0">
                <a:solidFill>
                  <a:schemeClr val="tx1"/>
                </a:solidFill>
              </a:rPr>
              <a:t>Frasincar</a:t>
            </a:r>
            <a:endParaRPr lang="nl-NL" sz="2800" dirty="0" smtClean="0">
              <a:solidFill>
                <a:schemeClr val="tx1"/>
              </a:solidFill>
            </a:endParaRPr>
          </a:p>
          <a:p>
            <a:r>
              <a:rPr lang="nl-NL" sz="2000" i="1" dirty="0" smtClean="0">
                <a:solidFill>
                  <a:schemeClr val="tx1"/>
                </a:solidFill>
              </a:rPr>
              <a:t>		</a:t>
            </a:r>
            <a:r>
              <a:rPr lang="nl-NL" sz="2000" i="1" dirty="0">
                <a:solidFill>
                  <a:schemeClr val="tx1"/>
                </a:solidFill>
              </a:rPr>
              <a:t> </a:t>
            </a:r>
            <a:r>
              <a:rPr lang="nl-NL" sz="2000" i="1" dirty="0" smtClean="0">
                <a:solidFill>
                  <a:schemeClr val="tx1"/>
                </a:solidFill>
              </a:rPr>
              <a:t>     schouten@</a:t>
            </a:r>
            <a:r>
              <a:rPr lang="nl-NL" sz="2000" i="1" dirty="0" err="1" smtClean="0">
                <a:solidFill>
                  <a:schemeClr val="tx1"/>
                </a:solidFill>
              </a:rPr>
              <a:t>ese.eur.nl</a:t>
            </a:r>
            <a:r>
              <a:rPr lang="nl-NL" sz="2000" i="1" dirty="0" smtClean="0">
                <a:solidFill>
                  <a:schemeClr val="tx1"/>
                </a:solidFill>
              </a:rPr>
              <a:t>	   </a:t>
            </a:r>
            <a:r>
              <a:rPr lang="nl-NL" sz="2000" i="1" dirty="0" err="1" smtClean="0">
                <a:solidFill>
                  <a:schemeClr val="tx1"/>
                </a:solidFill>
              </a:rPr>
              <a:t>frasincar</a:t>
            </a:r>
            <a:r>
              <a:rPr lang="nl-NL" sz="2000" i="1" dirty="0" smtClean="0">
                <a:solidFill>
                  <a:schemeClr val="tx1"/>
                </a:solidFill>
              </a:rPr>
              <a:t>@</a:t>
            </a:r>
            <a:r>
              <a:rPr lang="nl-NL" sz="2000" i="1" dirty="0" err="1" smtClean="0">
                <a:solidFill>
                  <a:schemeClr val="tx1"/>
                </a:solidFill>
              </a:rPr>
              <a:t>ese.eur.nl</a:t>
            </a:r>
            <a:endParaRPr lang="nl-NL" sz="2000" i="1" dirty="0" smtClean="0">
              <a:solidFill>
                <a:schemeClr val="tx1"/>
              </a:solidFill>
            </a:endParaRPr>
          </a:p>
        </p:txBody>
      </p:sp>
      <p:pic>
        <p:nvPicPr>
          <p:cNvPr id="10" name="Picture 6" descr="http://www.ebioscience.amc.nl/ebioinfragateway/static/images/commit-logo.png;jsessionid=40313626ca815e94cf03a72618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021288"/>
            <a:ext cx="1531157" cy="620687"/>
          </a:xfrm>
          <a:prstGeom prst="rect">
            <a:avLst/>
          </a:prstGeom>
          <a:noFill/>
        </p:spPr>
      </p:pic>
      <p:pic>
        <p:nvPicPr>
          <p:cNvPr id="11" name="Picture 10" descr="http://www.project-infiniti.nl/static/img/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5949280"/>
            <a:ext cx="1800394" cy="692695"/>
          </a:xfrm>
          <a:prstGeom prst="rect">
            <a:avLst/>
          </a:prstGeom>
          <a:noFill/>
        </p:spPr>
      </p:pic>
      <p:pic>
        <p:nvPicPr>
          <p:cNvPr id="12" name="Picture 10" descr="C:\home\51350ksc\Downloads\image00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6093296"/>
            <a:ext cx="1728192" cy="55513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Search algorithm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13"/>
            <a:ext cx="9144000" cy="681457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6260170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Search algorithm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13"/>
            <a:ext cx="9144000" cy="681457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6857631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Search algorithm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13"/>
            <a:ext cx="9144000" cy="681457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921202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Search algorithm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13"/>
            <a:ext cx="9144000" cy="681457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8158282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Search algorithm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13"/>
            <a:ext cx="9144000" cy="681457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140159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Search algorithm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13"/>
            <a:ext cx="9144000" cy="681457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7119216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Data set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378783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A set of ~1000 sentences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Extracted from news items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News items are on roughly the same topic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10 sentences are designated as queries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At least three human annotators annotated the similarity between each of the queries and each of the news sentences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Similarity score of 0,1,2, or 3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6683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Score optimization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34185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Each comparison of two nodes or two edges contributes to total similarity score.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The exact score that each feature can yield is optimized using genetic optimization.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5 queries and related data are used for training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Other 5 queries and related data are used for testing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This is repeated 32 times, with different splits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For each query a ranked list of sentences is given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Evaluating ranked lists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304916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Three metrics: MAP, Spearman’s Rho, and </a:t>
            </a:r>
            <a:r>
              <a:rPr lang="en-US" dirty="0" err="1" smtClean="0">
                <a:solidFill>
                  <a:schemeClr val="tx1"/>
                </a:solidFill>
              </a:rPr>
              <a:t>nDCG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MAP measures to what extent the top of the ranking contains only similar/relevant items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MAP assumes binary similarity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System outputs real-valued similarity scores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Converted to binary using cut-off value(s)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Cut-off values from 0 to 3 with </a:t>
            </a:r>
            <a:r>
              <a:rPr lang="en-US" dirty="0" err="1" smtClean="0">
                <a:solidFill>
                  <a:schemeClr val="tx1"/>
                </a:solidFill>
              </a:rPr>
              <a:t>stepsize</a:t>
            </a:r>
            <a:r>
              <a:rPr lang="en-US" dirty="0" smtClean="0">
                <a:solidFill>
                  <a:schemeClr val="tx1"/>
                </a:solidFill>
              </a:rPr>
              <a:t> 0.1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Reported MAP score is average of these</a:t>
            </a:r>
          </a:p>
        </p:txBody>
      </p:sp>
    </p:spTree>
    <p:extLst>
      <p:ext uri="{BB962C8B-B14F-4D97-AF65-F5344CB8AC3E}">
        <p14:creationId xmlns:p14="http://schemas.microsoft.com/office/powerpoint/2010/main" val="31377529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Evaluating ranked lists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415716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Spearman’s </a:t>
            </a:r>
            <a:r>
              <a:rPr lang="en-US" dirty="0">
                <a:solidFill>
                  <a:schemeClr val="tx1"/>
                </a:solidFill>
              </a:rPr>
              <a:t>Rho measures correlation of whole list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>
                <a:solidFill>
                  <a:schemeClr val="tx1"/>
                </a:solidFill>
              </a:rPr>
              <a:t>Only top part of results is used in </a:t>
            </a:r>
            <a:r>
              <a:rPr lang="en-US" dirty="0" smtClean="0">
                <a:solidFill>
                  <a:schemeClr val="tx1"/>
                </a:solidFill>
              </a:rPr>
              <a:t>practice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solidFill>
                  <a:schemeClr val="tx1"/>
                </a:solidFill>
              </a:rPr>
              <a:t>nDCG</a:t>
            </a:r>
            <a:r>
              <a:rPr lang="en-US" dirty="0" smtClean="0">
                <a:solidFill>
                  <a:schemeClr val="tx1"/>
                </a:solidFill>
              </a:rPr>
              <a:t> measures whether the most similar items are in the top of the ranking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Every result contributes its similarity value to final score, discounted by position in ranking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Most appropriate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Focuses on top part of the ranking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Uses real-valued similarity values 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6587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Problem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8064500" cy="23105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Most text search methods are word-based</a:t>
            </a:r>
          </a:p>
          <a:p>
            <a:pPr lvl="1"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Often, the context is lost for the sake of simplicity</a:t>
            </a:r>
          </a:p>
          <a:p>
            <a:pPr lvl="1"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However, the meaning of a word is defined by both word and context.</a:t>
            </a:r>
          </a:p>
          <a:p>
            <a:pPr lvl="1"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How can we include context information of words into the search algorithm?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7" y="4612220"/>
            <a:ext cx="8388424" cy="1265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Performance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157184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Results are averages over all 32 splits.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t-statistics are computed over the 32 results for each metric.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Note that TF-IDF is on average twice as fast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Scalable?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34185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Linear in the number of documents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Graph comparison is a large ‘constant’ factor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Depends on: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# nodes in query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# edges in query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Average # nodes in documents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Average # edges in documents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How similar the query is to the documents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4848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Conclusions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2679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Our proposed method has several improvements over traditional text searching: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By representing text as a graph, the original semantics are preserved, which can be used to leverage search results.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Word sense disambiguation allows for synonym and </a:t>
            </a:r>
            <a:r>
              <a:rPr lang="en-US" dirty="0" err="1" smtClean="0">
                <a:solidFill>
                  <a:schemeClr val="tx1"/>
                </a:solidFill>
              </a:rPr>
              <a:t>hypernym</a:t>
            </a:r>
            <a:r>
              <a:rPr lang="en-US" dirty="0" smtClean="0">
                <a:solidFill>
                  <a:schemeClr val="tx1"/>
                </a:solidFill>
              </a:rPr>
              <a:t> detection.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Open Issues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34185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More intelligent way to find start positions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Co-reference resolution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Non-literal expressions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Mitigate problems with varying graph sizes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“Microsoft is expanding its online corporate offerings to include a full version of Office”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“Microsoft includes Office into its online corporate offerings”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2080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55576" y="1700808"/>
            <a:ext cx="8388424" cy="45111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lvl="1" algn="ctr"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700" dirty="0" smtClean="0">
                <a:solidFill>
                  <a:schemeClr val="bg1">
                    <a:lumMod val="65000"/>
                  </a:schemeClr>
                </a:solidFill>
              </a:rPr>
              <a:t>?</a:t>
            </a:r>
            <a:endParaRPr lang="en-US" sz="4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Thank you for your attention!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36912"/>
            <a:ext cx="7885113" cy="8331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 algn="ctr"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800" dirty="0" smtClean="0">
                <a:solidFill>
                  <a:schemeClr val="tx1"/>
                </a:solidFill>
              </a:rPr>
              <a:t>Questions?</a:t>
            </a: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5" name="Picture 6" descr="http://www.ebioscience.amc.nl/ebioinfragateway/static/images/commit-logo.png;jsessionid=40313626ca815e94cf03a72618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021288"/>
            <a:ext cx="1531157" cy="620687"/>
          </a:xfrm>
          <a:prstGeom prst="rect">
            <a:avLst/>
          </a:prstGeom>
          <a:noFill/>
        </p:spPr>
      </p:pic>
      <p:pic>
        <p:nvPicPr>
          <p:cNvPr id="6" name="Picture 10" descr="http://www.project-infiniti.nl/static/img/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5949280"/>
            <a:ext cx="1800394" cy="692695"/>
          </a:xfrm>
          <a:prstGeom prst="rect">
            <a:avLst/>
          </a:prstGeom>
          <a:noFill/>
        </p:spPr>
      </p:pic>
      <p:pic>
        <p:nvPicPr>
          <p:cNvPr id="7" name="Picture 10" descr="C:\home\51350ksc\Downloads\image00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6093296"/>
            <a:ext cx="1728192" cy="55513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Graph-based Approach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34185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Grammatically parsing a sentence yields a graph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Words are the nodes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Grammatical relations between words are the edges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Set of relations of a word can then be used as context.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NLP pipeline transforms both query and news sentences into graphs.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Pipeline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852936"/>
            <a:ext cx="8158352" cy="2863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Graph representation of sentence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925565"/>
            <a:ext cx="8261515" cy="315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Graph comparison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378783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Problem is similar to graph isomorphism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But </a:t>
            </a:r>
            <a:r>
              <a:rPr lang="en-US" i="1" dirty="0" smtClean="0">
                <a:solidFill>
                  <a:schemeClr val="tx1"/>
                </a:solidFill>
              </a:rPr>
              <a:t>partial</a:t>
            </a:r>
            <a:r>
              <a:rPr lang="en-US" dirty="0" smtClean="0">
                <a:solidFill>
                  <a:schemeClr val="tx1"/>
                </a:solidFill>
              </a:rPr>
              <a:t> similarity makes it much harder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Nodes may be missing on either side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Nodes may be only partially similar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(pc &lt;&gt; workstation)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Relation labels may be different for similar nodes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Hence, output is not binary but a real-valued similarity score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530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Graph comparison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304916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Nodes are compared on: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Basic and full part-of-speech (POS) label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Stem, lemma, and fully inflected word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If POS is the same, but word is not then check for: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Synonymy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solidFill>
                  <a:schemeClr val="tx1"/>
                </a:solidFill>
              </a:rPr>
              <a:t>Hypernymy</a:t>
            </a:r>
            <a:r>
              <a:rPr lang="en-US" dirty="0" smtClean="0">
                <a:solidFill>
                  <a:schemeClr val="tx1"/>
                </a:solidFill>
              </a:rPr>
              <a:t> (1 / steps in </a:t>
            </a:r>
            <a:r>
              <a:rPr lang="en-US" dirty="0" err="1" smtClean="0">
                <a:solidFill>
                  <a:schemeClr val="tx1"/>
                </a:solidFill>
              </a:rPr>
              <a:t>hypernym</a:t>
            </a:r>
            <a:r>
              <a:rPr lang="en-US" dirty="0" smtClean="0">
                <a:solidFill>
                  <a:schemeClr val="tx1"/>
                </a:solidFill>
              </a:rPr>
              <a:t> tree)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Correct for word frequency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0143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Graph comparison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9500" y="2600325"/>
            <a:ext cx="7885113" cy="452649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We can recursively go through both graphs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Compare nodes and edges to assign score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However, a starting position within both graphs is needed: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Using all possibilities is inefficient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Always starting at root is inaccurate</a:t>
            </a:r>
          </a:p>
          <a:p>
            <a:pPr lvl="2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Use index of stemmed words (nouns/verbs)</a:t>
            </a: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Only the best scoring starting position is kept</a:t>
            </a:r>
          </a:p>
          <a:p>
            <a:pPr marL="457200" lvl="1" indent="0"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3082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066800" y="1524000"/>
            <a:ext cx="73152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 Black" pitchFamily="16" charset="0"/>
              </a:rPr>
              <a:t>Search algorithm</a:t>
            </a:r>
            <a:endParaRPr lang="en-US" sz="2800" dirty="0">
              <a:solidFill>
                <a:srgbClr val="FFFFFF"/>
              </a:solidFill>
              <a:latin typeface="Arial Black" pitchFamily="1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13"/>
            <a:ext cx="9144000" cy="6814574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spect-Level Sentiment Analysis">
  <a:themeElements>
    <a:clrScheme name="Office-th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hema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16" charset="-128"/>
          </a:defRPr>
        </a:defPPr>
      </a:lstStyle>
    </a:lnDef>
  </a:objectDefaults>
  <a:extraClrSchemeLst>
    <a:extraClrScheme>
      <a:clrScheme name="Office-th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h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-thema">
  <a:themeElements>
    <a:clrScheme name="Office-th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hema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16" charset="-128"/>
          </a:defRPr>
        </a:defPPr>
      </a:lstStyle>
    </a:lnDef>
  </a:objectDefaults>
  <a:extraClrSchemeLst>
    <a:extraClrScheme>
      <a:clrScheme name="Office-th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h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Aspect-Level Sentiment Analysis</Template>
  <TotalTime>487</TotalTime>
  <Words>691</Words>
  <Application>Microsoft Office PowerPoint</Application>
  <PresentationFormat>On-screen Show (4:3)</PresentationFormat>
  <Paragraphs>129</Paragraphs>
  <Slides>24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ＭＳ Ｐゴシック</vt:lpstr>
      <vt:lpstr>Arial</vt:lpstr>
      <vt:lpstr>Arial Black</vt:lpstr>
      <vt:lpstr>Osaka</vt:lpstr>
      <vt:lpstr>Times New Roman</vt:lpstr>
      <vt:lpstr>Aspect-Level Sentiment Analysis</vt:lpstr>
      <vt:lpstr>1_Office-thema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KSchouten</dc:creator>
  <cp:lastModifiedBy>E.S.E. Laptop guest</cp:lastModifiedBy>
  <cp:revision>55</cp:revision>
  <cp:lastPrinted>1601-01-01T00:00:00Z</cp:lastPrinted>
  <dcterms:created xsi:type="dcterms:W3CDTF">2013-08-23T07:20:24Z</dcterms:created>
  <dcterms:modified xsi:type="dcterms:W3CDTF">2016-07-05T07:44:07Z</dcterms:modified>
</cp:coreProperties>
</file>