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80" r:id="rId22"/>
    <p:sldId id="275" r:id="rId23"/>
    <p:sldId id="276" r:id="rId24"/>
    <p:sldId id="277" r:id="rId25"/>
    <p:sldId id="278" r:id="rId2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836E446-76A9-445E-888F-B44CD4AC16F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  <p14:section name="Untitled Section" id="{BC8E78DA-A562-48E5-A193-4A67ACE63B2C}">
          <p14:sldIdLst>
            <p14:sldId id="272"/>
            <p14:sldId id="273"/>
            <p14:sldId id="274"/>
            <p14:sldId id="279"/>
            <p14:sldId id="280"/>
            <p14:sldId id="275"/>
            <p14:sldId id="276"/>
            <p14:sldId id="277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0E5"/>
    <a:srgbClr val="000000"/>
    <a:srgbClr val="00CCFF"/>
    <a:srgbClr val="FF9900"/>
    <a:srgbClr val="669900"/>
    <a:srgbClr val="FFCCCC"/>
    <a:srgbClr val="99FF99"/>
    <a:srgbClr val="FF7C80"/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84" autoAdjust="0"/>
  </p:normalViewPr>
  <p:slideViewPr>
    <p:cSldViewPr>
      <p:cViewPr>
        <p:scale>
          <a:sx n="80" d="100"/>
          <a:sy n="80" d="100"/>
        </p:scale>
        <p:origin x="-11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E85B809F-6719-496B-9813-E22A5CA5E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29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EA78DB2-3053-4A3A-8B32-20694F77E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58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C72CA0-1440-4FF7-99E9-46E04AC49B5E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z="13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78DB2-3053-4A3A-8B32-20694F77E57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60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A9E85A0-02B0-4A18-961E-32CCF116C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2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62CF01D-2FEA-4C07-8AF8-0C00164A9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6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FE0EA315-7CE6-40EE-81DD-C9CA8D805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77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A04AFC9-DF6F-47D6-8C60-E9163772B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7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1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84566AB-70AD-457A-9073-AAECC48D0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6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6AD877E-B6EA-43F2-8309-B1B53BB72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3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8576BC0-CEB3-44C9-A387-411564DF8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3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F732DED-C335-4995-9C83-A968BBA26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320EFE0-B148-4AA8-9B8F-574A1FCD4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3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D21F1C5-92FB-4A88-BBDC-80C9F51C8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0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E2D61D9-31DC-41FA-BC56-ECC5EABB0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1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245225"/>
            <a:ext cx="4248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78C3EFF-D651-47D7-B0CC-99D93F001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1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1000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10000"/>
        </a:spcBef>
        <a:spcAft>
          <a:spcPct val="1000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10000"/>
        </a:spcBef>
        <a:spcAft>
          <a:spcPct val="1000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10000"/>
        </a:spcBef>
        <a:spcAft>
          <a:spcPct val="1000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10000"/>
        </a:spcBef>
        <a:spcAft>
          <a:spcPct val="1000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10000"/>
        </a:spcBef>
        <a:spcAft>
          <a:spcPct val="1000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10000"/>
        </a:spcBef>
        <a:spcAft>
          <a:spcPct val="1000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10000"/>
        </a:spcBef>
        <a:spcAft>
          <a:spcPct val="1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rasincar@ese.eur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 smtClean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 smtClean="0"/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 smtClean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5CF8F41E-DB8D-4E15-9C99-5D856B433A07}" type="slidenum">
              <a:rPr lang="en-US" altLang="en-US" sz="1400" smtClean="0"/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en-US" altLang="en-US" sz="1400" dirty="0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2400" dirty="0" smtClean="0"/>
              <a:t> </a:t>
            </a:r>
            <a:r>
              <a:rPr lang="en-US" altLang="en-US" dirty="0" smtClean="0"/>
              <a:t>Detection of Multiple Implicit Features per Sentence in Consumer Review Data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886200"/>
            <a:ext cx="6480175" cy="1487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Flavius </a:t>
            </a:r>
            <a:r>
              <a:rPr lang="en-US" altLang="en-US" dirty="0" err="1" smtClean="0"/>
              <a:t>Frasincar</a:t>
            </a:r>
            <a:r>
              <a:rPr lang="en-US" altLang="en-US" dirty="0" smtClean="0"/>
              <a:t>*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hlinkClick r:id="rId3"/>
              </a:rPr>
              <a:t>frasincar@ese.eur.nl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Erasmus University Rotterdam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The Netherlands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algn="l" eaLnBrk="1" hangingPunct="1">
              <a:lnSpc>
                <a:spcPct val="90000"/>
              </a:lnSpc>
            </a:pPr>
            <a:endParaRPr lang="en-US" altLang="en-US" sz="1600" dirty="0" smtClean="0"/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468312" y="6008588"/>
            <a:ext cx="842416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/>
              <a:t>* Joint work with </a:t>
            </a:r>
            <a:r>
              <a:rPr lang="en-US" altLang="en-US" sz="1800" dirty="0" err="1" smtClean="0"/>
              <a:t>Nikoleta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Dosoula</a:t>
            </a:r>
            <a:r>
              <a:rPr lang="en-US" altLang="en-US" sz="1800" dirty="0" smtClean="0"/>
              <a:t>, </a:t>
            </a:r>
            <a:r>
              <a:rPr lang="en-US" altLang="en-US" sz="1800" dirty="0" err="1" smtClean="0"/>
              <a:t>Roel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Griep</a:t>
            </a:r>
            <a:r>
              <a:rPr lang="en-US" altLang="en-US" sz="1800" dirty="0" smtClean="0"/>
              <a:t>, Rick den Ridder, Rick </a:t>
            </a:r>
            <a:r>
              <a:rPr lang="en-US" altLang="en-US" sz="1800" dirty="0" err="1" smtClean="0"/>
              <a:t>Slangen</a:t>
            </a:r>
            <a:r>
              <a:rPr lang="en-US" altLang="en-US" sz="1800" dirty="0" smtClean="0"/>
              <a:t> and Kim Schouten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List </a:t>
                </a:r>
                <a:r>
                  <a:rPr lang="en-US" sz="2000" i="1" dirty="0" smtClean="0"/>
                  <a:t>F</a:t>
                </a:r>
                <a:r>
                  <a:rPr lang="en-US" sz="2000" dirty="0" smtClean="0"/>
                  <a:t>: all features appearing in the training data</a:t>
                </a:r>
              </a:p>
              <a:p>
                <a:pPr marL="0" indent="0">
                  <a:buNone/>
                </a:pPr>
                <a:endParaRPr lang="en-US" sz="800" dirty="0" smtClean="0"/>
              </a:p>
              <a:p>
                <a:r>
                  <a:rPr lang="en-US" sz="2000" dirty="0" smtClean="0"/>
                  <a:t>List </a:t>
                </a:r>
                <a:r>
                  <a:rPr lang="en-US" sz="2000" i="1" dirty="0" smtClean="0"/>
                  <a:t>L</a:t>
                </a:r>
                <a:r>
                  <a:rPr lang="en-US" sz="2000" dirty="0" smtClean="0"/>
                  <a:t>: all unique lemmas appearing in the training data</a:t>
                </a:r>
              </a:p>
              <a:p>
                <a:pPr marL="0" indent="0">
                  <a:buNone/>
                </a:pPr>
                <a:endParaRPr lang="en-US" sz="800" dirty="0" smtClean="0"/>
              </a:p>
              <a:p>
                <a:r>
                  <a:rPr lang="en-US" sz="2000" dirty="0" smtClean="0"/>
                  <a:t>Matrix </a:t>
                </a:r>
                <a:r>
                  <a:rPr lang="en-US" sz="2000" i="1" dirty="0" smtClean="0"/>
                  <a:t>C</a:t>
                </a:r>
                <a:r>
                  <a:rPr lang="en-US" sz="2000" dirty="0" smtClean="0"/>
                  <a:t> of size </a:t>
                </a:r>
                <a:r>
                  <a:rPr lang="en-US" sz="2000" dirty="0"/>
                  <a:t>|</a:t>
                </a:r>
                <a:r>
                  <a:rPr lang="en-US" sz="2000" i="1" dirty="0"/>
                  <a:t>F</a:t>
                </a:r>
                <a:r>
                  <a:rPr lang="en-US" sz="2000" dirty="0"/>
                  <a:t>| x </a:t>
                </a:r>
                <a:r>
                  <a:rPr lang="en-US" sz="2000" dirty="0" smtClean="0"/>
                  <a:t>|</a:t>
                </a:r>
                <a:r>
                  <a:rPr lang="en-US" sz="2000" i="1" dirty="0"/>
                  <a:t>L</a:t>
                </a:r>
                <a:r>
                  <a:rPr lang="en-US" sz="2000" dirty="0" smtClean="0"/>
                  <a:t>| stores the co-</a:t>
                </a:r>
                <a:r>
                  <a:rPr lang="en-US" sz="2000" dirty="0" err="1" smtClean="0"/>
                  <a:t>occurences</a:t>
                </a:r>
                <a:r>
                  <a:rPr lang="en-US" sz="2000" dirty="0" smtClean="0"/>
                  <a:t> between elements in </a:t>
                </a:r>
                <a:r>
                  <a:rPr lang="en-US" sz="2000" i="1" dirty="0" smtClean="0"/>
                  <a:t>F</a:t>
                </a:r>
                <a:r>
                  <a:rPr lang="en-US" sz="2000" dirty="0" smtClean="0"/>
                  <a:t> and elements in </a:t>
                </a:r>
                <a:r>
                  <a:rPr lang="en-US" sz="2000" i="1" dirty="0"/>
                  <a:t>L</a:t>
                </a:r>
                <a:endParaRPr lang="en-US" sz="2000" i="1" dirty="0" smtClean="0"/>
              </a:p>
              <a:p>
                <a:pPr marL="0" indent="0">
                  <a:buNone/>
                </a:pPr>
                <a:endParaRPr lang="en-US" sz="800" dirty="0" smtClean="0"/>
              </a:p>
              <a:p>
                <a:pPr marL="0" indent="0">
                  <a:buNone/>
                </a:pPr>
                <a:r>
                  <a:rPr lang="en-US" altLang="en-US" b="1" dirty="0" smtClean="0"/>
                  <a:t>    </a:t>
                </a:r>
                <a:r>
                  <a:rPr lang="en-US" altLang="en-US" sz="2000" b="1" dirty="0" smtClean="0"/>
                  <a:t>for each test sentence </a:t>
                </a:r>
                <a:r>
                  <a:rPr lang="en-US" altLang="en-US" sz="2000" i="1" dirty="0" smtClean="0"/>
                  <a:t>s</a:t>
                </a:r>
                <a:r>
                  <a:rPr lang="en-US" altLang="en-US" sz="2000" b="1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altLang="en-US" sz="2000" b="1" dirty="0"/>
                  <a:t> </a:t>
                </a:r>
                <a:r>
                  <a:rPr lang="en-US" altLang="en-US" sz="2000" b="1" dirty="0" smtClean="0"/>
                  <a:t>          for</a:t>
                </a:r>
                <a:r>
                  <a:rPr lang="en-US" altLang="en-US" sz="2000" dirty="0" smtClean="0"/>
                  <a:t> </a:t>
                </a:r>
                <a:r>
                  <a:rPr lang="en-US" altLang="en-US" sz="2000" b="1" dirty="0" smtClean="0"/>
                  <a:t>each </a:t>
                </a:r>
                <a:r>
                  <a:rPr lang="en-US" altLang="en-US" sz="2000" i="1" dirty="0" smtClean="0"/>
                  <a:t>f</a:t>
                </a:r>
                <a:r>
                  <a:rPr lang="en-US" altLang="en-US" sz="2000" i="1" baseline="-25000" dirty="0" smtClean="0"/>
                  <a:t>i  </a:t>
                </a:r>
                <a:r>
                  <a:rPr lang="en-US" altLang="en-US" sz="2000" b="1" dirty="0" smtClean="0"/>
                  <a:t>in</a:t>
                </a:r>
                <a:r>
                  <a:rPr lang="en-US" altLang="en-US" sz="2000" dirty="0" smtClean="0"/>
                  <a:t> </a:t>
                </a:r>
                <a:r>
                  <a:rPr lang="en-US" altLang="en-US" sz="2000" i="1" dirty="0" smtClean="0"/>
                  <a:t>F </a:t>
                </a:r>
                <a:r>
                  <a:rPr lang="en-US" altLang="en-US" sz="2000" b="1" dirty="0" smtClean="0"/>
                  <a:t>do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𝑠𝑐𝑜𝑟𝑒</m:t>
                      </m:r>
                      <m:sSub>
                        <m:sSubPr>
                          <m:ctrlPr>
                            <a:rPr lang="en-US" sz="2000" i="1" baseline="-2500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baseline="-25000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baseline="-2500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baseline="-2500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    </a:t>
                </a:r>
                <a:r>
                  <a:rPr lang="en-US" sz="2000" dirty="0" smtClean="0"/>
                  <a:t>where: </a:t>
                </a:r>
                <a:r>
                  <a:rPr lang="en-US" sz="2000" i="1" dirty="0" smtClean="0"/>
                  <a:t>n</a:t>
                </a:r>
                <a:r>
                  <a:rPr lang="en-US" sz="2000" dirty="0" smtClean="0"/>
                  <a:t> is the number of words in </a:t>
                </a:r>
                <a:r>
                  <a:rPr lang="en-US" sz="2000" i="1" dirty="0" smtClean="0"/>
                  <a:t>s</a:t>
                </a:r>
                <a:endParaRPr lang="en-GB" sz="20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539" r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2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Approach 1:</a:t>
            </a:r>
          </a:p>
          <a:p>
            <a:pPr lvl="1"/>
            <a:r>
              <a:rPr lang="en-US" dirty="0" smtClean="0"/>
              <a:t>Select all features that have a score that exceeds a learned threshold</a:t>
            </a:r>
          </a:p>
          <a:p>
            <a:pPr lvl="1"/>
            <a:r>
              <a:rPr lang="en-US" dirty="0" smtClean="0"/>
              <a:t>Disadvantage: for data sets with few implicit features too many will be selected</a:t>
            </a:r>
          </a:p>
          <a:p>
            <a:r>
              <a:rPr lang="en-US" dirty="0" smtClean="0"/>
              <a:t>Approach 2:</a:t>
            </a:r>
          </a:p>
          <a:p>
            <a:pPr lvl="1"/>
            <a:r>
              <a:rPr lang="en-US" dirty="0" smtClean="0"/>
              <a:t>Use a classifier to determine the number of features</a:t>
            </a:r>
          </a:p>
          <a:p>
            <a:pPr lvl="1"/>
            <a:r>
              <a:rPr lang="en-US" dirty="0" smtClean="0"/>
              <a:t>Based on this number assign the top scoring features to the sentence</a:t>
            </a:r>
          </a:p>
          <a:p>
            <a:pPr lvl="1"/>
            <a:r>
              <a:rPr lang="en-US" dirty="0" smtClean="0"/>
              <a:t>Disadvantage: Difficult to predict the exact number of features (hard task) </a:t>
            </a:r>
          </a:p>
          <a:p>
            <a:r>
              <a:rPr lang="en-US" dirty="0" smtClean="0"/>
              <a:t>Solution: use a simpler classifier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5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</p:spPr>
            <p:txBody>
              <a:bodyPr/>
              <a:lstStyle/>
              <a:p>
                <a:r>
                  <a:rPr lang="en-US" altLang="en-US" sz="1800" dirty="0" smtClean="0"/>
                  <a:t>Use a classifier to predict </a:t>
                </a:r>
                <a:r>
                  <a:rPr lang="en-US" altLang="en-US" sz="1800" i="1" dirty="0" smtClean="0"/>
                  <a:t>more than 1 feature</a:t>
                </a:r>
                <a:r>
                  <a:rPr lang="en-US" altLang="en-US" sz="1800" dirty="0" smtClean="0"/>
                  <a:t> for the considered test sentence (</a:t>
                </a:r>
                <a:r>
                  <a:rPr lang="en-US" altLang="en-US" sz="1800" i="1" dirty="0" smtClean="0"/>
                  <a:t>true</a:t>
                </a:r>
                <a:r>
                  <a:rPr lang="en-US" altLang="en-US" sz="1800" dirty="0" smtClean="0"/>
                  <a:t>), otherwise it is </a:t>
                </a:r>
                <a:r>
                  <a:rPr lang="en-US" altLang="en-US" sz="1800" i="1" dirty="0" smtClean="0"/>
                  <a:t>0 or 1 features </a:t>
                </a:r>
                <a:r>
                  <a:rPr lang="en-US" altLang="en-US" sz="1800" dirty="0" smtClean="0"/>
                  <a:t>for the considered test sentence (</a:t>
                </a:r>
                <a:r>
                  <a:rPr lang="en-US" altLang="en-US" sz="1800" i="1" dirty="0" smtClean="0"/>
                  <a:t>false</a:t>
                </a:r>
                <a:r>
                  <a:rPr lang="en-US" altLang="en-US" sz="1800" dirty="0" smtClean="0"/>
                  <a:t>)</a:t>
                </a:r>
              </a:p>
              <a:p>
                <a:endParaRPr lang="en-US" altLang="en-US" sz="800" b="1" dirty="0" smtClean="0"/>
              </a:p>
              <a:p>
                <a:pPr marL="0" indent="0">
                  <a:buNone/>
                </a:pPr>
                <a:r>
                  <a:rPr lang="en-US" altLang="en-US" sz="1800" b="1" dirty="0" smtClean="0"/>
                  <a:t>     for </a:t>
                </a:r>
                <a:r>
                  <a:rPr lang="en-US" altLang="en-US" sz="1800" b="1" dirty="0"/>
                  <a:t>each test </a:t>
                </a:r>
                <a:r>
                  <a:rPr lang="en-US" altLang="en-US" sz="1800" b="1" dirty="0" smtClean="0"/>
                  <a:t>sentence </a:t>
                </a:r>
                <a:r>
                  <a:rPr lang="en-US" altLang="en-US" sz="1800" i="1" dirty="0" smtClean="0"/>
                  <a:t>s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           if </a:t>
                </a:r>
                <a:r>
                  <a:rPr lang="en-US" sz="1800" dirty="0" smtClean="0"/>
                  <a:t>classifier(s) </a:t>
                </a:r>
                <a:r>
                  <a:rPr lang="en-US" sz="1800" b="1" dirty="0" smtClean="0"/>
                  <a:t>then /* </a:t>
                </a:r>
                <a:r>
                  <a:rPr lang="en-US" sz="1800" dirty="0" smtClean="0"/>
                  <a:t>classifier predicts </a:t>
                </a:r>
                <a:r>
                  <a:rPr lang="en-US" sz="1800" dirty="0"/>
                  <a:t>more than 1 </a:t>
                </a:r>
                <a:r>
                  <a:rPr lang="en-US" sz="1800" dirty="0" smtClean="0"/>
                  <a:t>feature</a:t>
                </a:r>
                <a:r>
                  <a:rPr lang="en-US" sz="1800" b="1" dirty="0" smtClean="0"/>
                  <a:t> </a:t>
                </a:r>
                <a:r>
                  <a:rPr lang="en-US" sz="1800" b="1" dirty="0" smtClean="0"/>
                  <a:t>*/</a:t>
                </a:r>
              </a:p>
              <a:p>
                <a:pPr marL="0" indent="0">
                  <a:buNone/>
                </a:pPr>
                <a:r>
                  <a:rPr lang="en-US" sz="1800" b="1" dirty="0"/>
                  <a:t> </a:t>
                </a:r>
                <a:r>
                  <a:rPr lang="en-US" sz="1800" b="1" dirty="0" smtClean="0"/>
                  <a:t>         </a:t>
                </a:r>
                <a:r>
                  <a:rPr lang="en-US" altLang="en-US" sz="1800" b="1" i="1" dirty="0"/>
                  <a:t> </a:t>
                </a:r>
                <a:r>
                  <a:rPr lang="en-US" altLang="en-US" sz="1800" b="1" i="1" dirty="0" smtClean="0"/>
                  <a:t>    </a:t>
                </a:r>
                <a:r>
                  <a:rPr lang="en-US" altLang="en-US" sz="1800" b="1" dirty="0" smtClean="0"/>
                  <a:t>for</a:t>
                </a:r>
                <a:r>
                  <a:rPr lang="en-US" altLang="en-US" sz="1800" dirty="0" smtClean="0"/>
                  <a:t> </a:t>
                </a:r>
                <a:r>
                  <a:rPr lang="en-US" altLang="en-US" sz="1800" b="1" dirty="0"/>
                  <a:t>each </a:t>
                </a:r>
                <a:r>
                  <a:rPr lang="en-US" altLang="en-US" sz="1800" i="1" dirty="0"/>
                  <a:t>f</a:t>
                </a:r>
                <a:r>
                  <a:rPr lang="en-US" altLang="en-US" sz="1800" i="1" baseline="-25000" dirty="0"/>
                  <a:t>i  </a:t>
                </a:r>
                <a:r>
                  <a:rPr lang="en-US" altLang="en-US" sz="1800" b="1" dirty="0"/>
                  <a:t>in</a:t>
                </a:r>
                <a:r>
                  <a:rPr lang="en-US" altLang="en-US" sz="1800" dirty="0"/>
                  <a:t> </a:t>
                </a:r>
                <a:r>
                  <a:rPr lang="en-US" altLang="en-US" sz="1800" i="1" dirty="0"/>
                  <a:t>F </a:t>
                </a:r>
                <a:r>
                  <a:rPr lang="en-US" altLang="en-US" sz="1800" b="1" dirty="0"/>
                  <a:t>do</a:t>
                </a:r>
                <a:r>
                  <a:rPr lang="en-US" altLang="en-US" sz="1800" i="1" dirty="0"/>
                  <a:t> </a:t>
                </a:r>
                <a:endParaRPr lang="en-US" sz="1800" b="1" dirty="0" smtClean="0"/>
              </a:p>
              <a:p>
                <a:pPr marL="457200" lvl="1" indent="0">
                  <a:buNone/>
                </a:pPr>
                <a:r>
                  <a:rPr lang="en-US" sz="1800" b="1" dirty="0"/>
                  <a:t> </a:t>
                </a:r>
                <a:r>
                  <a:rPr lang="en-US" sz="1800" b="1" dirty="0" smtClean="0"/>
                  <a:t>   	       if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𝒔𝒄𝒐𝒓𝒆</m:t>
                    </m:r>
                    <m:sSub>
                      <m:sSubPr>
                        <m:ctrlPr>
                          <a:rPr lang="en-US" sz="1800" b="1" i="1" baseline="-2500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baseline="-2500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1800" b="1" i="1" baseline="-2500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 smtClean="0">
                        <a:latin typeface="Cambria Math"/>
                      </a:rPr>
                      <m:t>&gt;</m:t>
                    </m:r>
                    <m:r>
                      <a:rPr lang="en-US" sz="1800" b="1" i="1" smtClean="0">
                        <a:latin typeface="Cambria Math"/>
                        <a:ea typeface="Cambria Math"/>
                      </a:rPr>
                      <m:t>𝜺</m:t>
                    </m:r>
                  </m:oMath>
                </a14:m>
                <a:r>
                  <a:rPr lang="en-US" sz="1800" b="1" dirty="0" smtClean="0"/>
                  <a:t> then </a:t>
                </a:r>
                <a:r>
                  <a:rPr lang="en-US" sz="1800" dirty="0" smtClean="0"/>
                  <a:t>assign </a:t>
                </a:r>
                <a:r>
                  <a:rPr lang="en-US" sz="1800" i="1" dirty="0" smtClean="0"/>
                  <a:t>f</a:t>
                </a:r>
                <a:r>
                  <a:rPr lang="en-US" sz="1800" i="1" baseline="-25000" dirty="0" smtClean="0"/>
                  <a:t>i </a:t>
                </a:r>
                <a:r>
                  <a:rPr lang="en-US" sz="1800" dirty="0" smtClean="0"/>
                  <a:t>to</a:t>
                </a:r>
                <a:r>
                  <a:rPr lang="en-US" sz="1800" i="1" dirty="0" smtClean="0"/>
                  <a:t> s</a:t>
                </a:r>
              </a:p>
              <a:p>
                <a:pPr marL="57150" indent="0">
                  <a:buNone/>
                </a:pPr>
                <a:r>
                  <a:rPr lang="en-US" sz="2200" b="1" i="1" dirty="0"/>
                  <a:t> </a:t>
                </a:r>
                <a:r>
                  <a:rPr lang="en-US" sz="2200" b="1" i="1" dirty="0" smtClean="0"/>
                  <a:t>       </a:t>
                </a:r>
                <a:r>
                  <a:rPr lang="en-US" sz="1800" b="1" dirty="0" smtClean="0"/>
                  <a:t>else </a:t>
                </a:r>
                <a:r>
                  <a:rPr lang="en-US" sz="1800" dirty="0" smtClean="0"/>
                  <a:t>/*classifier predicts 0 or 1 features */</a:t>
                </a:r>
              </a:p>
              <a:p>
                <a:pPr marL="57150" indent="0">
                  <a:buNone/>
                </a:pPr>
                <a:r>
                  <a:rPr lang="en-US" sz="1800" b="1" dirty="0"/>
                  <a:t> </a:t>
                </a:r>
                <a:r>
                  <a:rPr lang="en-US" sz="1800" b="1" dirty="0" smtClean="0"/>
                  <a:t>              </a:t>
                </a:r>
                <a:r>
                  <a:rPr lang="en-US" altLang="en-US" sz="1800" i="1" dirty="0" err="1"/>
                  <a:t>fBestScore</a:t>
                </a:r>
                <a:r>
                  <a:rPr lang="en-US" altLang="en-US" sz="1800" i="1" dirty="0"/>
                  <a:t> = </a:t>
                </a:r>
                <a:r>
                  <a:rPr lang="en-US" altLang="en-US" sz="1800" i="1" dirty="0" smtClean="0"/>
                  <a:t>0; </a:t>
                </a:r>
                <a:r>
                  <a:rPr lang="en-US" altLang="en-US" sz="1800" i="1" dirty="0" err="1"/>
                  <a:t>fBest</a:t>
                </a:r>
                <a:r>
                  <a:rPr lang="en-US" altLang="en-US" sz="1800" i="1" dirty="0"/>
                  <a:t> =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  <a:ea typeface="Cambria Math"/>
                      </a:rPr>
                      <m:t>𝒏𝒖𝒍𝒍</m:t>
                    </m:r>
                  </m:oMath>
                </a14:m>
                <a:endParaRPr lang="en-US" altLang="en-US" sz="1800" b="1" dirty="0" smtClean="0"/>
              </a:p>
              <a:p>
                <a:pPr marL="57150" indent="0">
                  <a:buNone/>
                </a:pPr>
                <a:r>
                  <a:rPr lang="en-US" altLang="en-US" sz="1800" b="1" dirty="0" smtClean="0"/>
                  <a:t>               for</a:t>
                </a:r>
                <a:r>
                  <a:rPr lang="en-US" altLang="en-US" sz="1800" dirty="0" smtClean="0"/>
                  <a:t> </a:t>
                </a:r>
                <a:r>
                  <a:rPr lang="en-US" altLang="en-US" sz="1800" b="1" dirty="0" smtClean="0"/>
                  <a:t>each </a:t>
                </a:r>
                <a:r>
                  <a:rPr lang="en-US" altLang="en-US" sz="1800" i="1" dirty="0" smtClean="0"/>
                  <a:t>f</a:t>
                </a:r>
                <a:r>
                  <a:rPr lang="en-US" altLang="en-US" sz="1800" i="1" baseline="-25000" dirty="0" smtClean="0"/>
                  <a:t>i  </a:t>
                </a:r>
                <a:r>
                  <a:rPr lang="en-US" altLang="en-US" sz="1800" b="1" dirty="0" smtClean="0"/>
                  <a:t>in</a:t>
                </a:r>
                <a:r>
                  <a:rPr lang="en-US" altLang="en-US" sz="1800" dirty="0" smtClean="0"/>
                  <a:t> </a:t>
                </a:r>
                <a:r>
                  <a:rPr lang="en-US" altLang="en-US" sz="1800" i="1" dirty="0" smtClean="0"/>
                  <a:t>F </a:t>
                </a:r>
                <a:r>
                  <a:rPr lang="en-US" altLang="en-US" sz="1800" b="1" dirty="0" smtClean="0"/>
                  <a:t>do</a:t>
                </a:r>
                <a:r>
                  <a:rPr lang="en-US" altLang="en-US" sz="1800" i="1" dirty="0" smtClean="0"/>
                  <a:t> </a:t>
                </a:r>
                <a:endParaRPr lang="en-US" sz="1800" b="1" dirty="0" smtClean="0"/>
              </a:p>
              <a:p>
                <a:pPr marL="457200" lvl="1" indent="0">
                  <a:buNone/>
                </a:pPr>
                <a:r>
                  <a:rPr lang="en-US" sz="1800" b="1" dirty="0" smtClean="0"/>
                  <a:t>    	 </a:t>
                </a:r>
                <a:r>
                  <a:rPr lang="en-US" sz="1800" b="1" dirty="0" smtClean="0"/>
                  <a:t>       if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𝑠𝑐𝑜𝑟𝑒</m:t>
                    </m:r>
                    <m:sSub>
                      <m:sSubPr>
                        <m:ctrlPr>
                          <a:rPr lang="en-US" sz="1800" i="1" baseline="-2500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baseline="-2500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1800" b="0" i="1" baseline="-2500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&gt;</m:t>
                    </m:r>
                    <m:r>
                      <m:rPr>
                        <m:nor/>
                      </m:rPr>
                      <a:rPr lang="en-US" altLang="en-US" sz="1800" i="1" dirty="0"/>
                      <m:t>fBest</m:t>
                    </m:r>
                  </m:oMath>
                </a14:m>
                <a:endParaRPr lang="en-US" sz="1800" dirty="0" smtClean="0"/>
              </a:p>
              <a:p>
                <a:pPr marL="457200" lvl="1" indent="0">
                  <a:buNone/>
                </a:pPr>
                <a:r>
                  <a:rPr lang="en-US" sz="1800" b="1" dirty="0"/>
                  <a:t> </a:t>
                </a:r>
                <a:r>
                  <a:rPr lang="en-US" sz="1800" b="1" dirty="0" smtClean="0"/>
                  <a:t>                 </a:t>
                </a:r>
                <a:r>
                  <a:rPr lang="en-US" sz="1800" b="1" dirty="0" smtClean="0"/>
                  <a:t> </a:t>
                </a:r>
                <a:r>
                  <a:rPr lang="en-US" altLang="en-US" sz="1800" i="1" dirty="0" err="1" smtClean="0"/>
                  <a:t>fBestScore</a:t>
                </a:r>
                <a:r>
                  <a:rPr lang="en-US" altLang="en-US" sz="1800" i="1" dirty="0" smtClean="0"/>
                  <a:t> </a:t>
                </a:r>
                <a:r>
                  <a:rPr lang="en-US" altLang="en-US" sz="1800" i="1" dirty="0"/>
                  <a:t>=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𝒔𝒄𝒐𝒓𝒆</m:t>
                    </m:r>
                    <m:sSub>
                      <m:sSubPr>
                        <m:ctrlPr>
                          <a:rPr lang="en-US" sz="1800" b="1" i="1" baseline="-2500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baseline="-2500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1800" b="1" i="1" baseline="-2500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 smtClean="0"/>
                  <a:t>; </a:t>
                </a:r>
                <a:r>
                  <a:rPr lang="en-US" sz="1800" i="1" dirty="0" err="1" smtClean="0"/>
                  <a:t>fBest</a:t>
                </a:r>
                <a:r>
                  <a:rPr lang="en-US" sz="1800" i="1" dirty="0" smtClean="0"/>
                  <a:t> = f</a:t>
                </a:r>
                <a:r>
                  <a:rPr lang="en-US" sz="1800" i="1" baseline="-25000" dirty="0" smtClean="0"/>
                  <a:t>i</a:t>
                </a:r>
                <a:endParaRPr lang="en-US" sz="1800" i="1" dirty="0" smtClean="0"/>
              </a:p>
              <a:p>
                <a:pPr marL="457200" lvl="1" indent="0">
                  <a:buNone/>
                </a:pPr>
                <a:r>
                  <a:rPr lang="en-US" sz="1800" b="1" dirty="0"/>
                  <a:t> </a:t>
                </a:r>
                <a:r>
                  <a:rPr lang="en-US" sz="1800" b="1" dirty="0" smtClean="0"/>
                  <a:t>        if </a:t>
                </a:r>
                <a:r>
                  <a:rPr lang="en-US" sz="1800" i="1" dirty="0" err="1" smtClean="0"/>
                  <a:t>fBestScore</a:t>
                </a:r>
                <a:r>
                  <a:rPr lang="en-US" sz="180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&gt;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 smtClean="0"/>
                  <a:t>assign </a:t>
                </a:r>
                <a:r>
                  <a:rPr lang="en-US" sz="1800" i="1" dirty="0" err="1"/>
                  <a:t>fBest</a:t>
                </a:r>
                <a:r>
                  <a:rPr lang="en-US" sz="1800" i="1" baseline="-25000" dirty="0" smtClean="0"/>
                  <a:t>  </a:t>
                </a:r>
                <a:r>
                  <a:rPr lang="en-US" sz="1800" dirty="0" smtClean="0"/>
                  <a:t>to</a:t>
                </a:r>
                <a:r>
                  <a:rPr lang="en-US" sz="1800" i="1" dirty="0" smtClean="0"/>
                  <a:t> s</a:t>
                </a:r>
              </a:p>
              <a:p>
                <a:pPr marL="57150" indent="0">
                  <a:buNone/>
                </a:pPr>
                <a:r>
                  <a:rPr lang="en-US" i="1" dirty="0"/>
                  <a:t> </a:t>
                </a:r>
                <a:r>
                  <a:rPr lang="en-US" i="1" dirty="0" smtClean="0"/>
                  <a:t>   </a:t>
                </a:r>
                <a:r>
                  <a:rPr lang="en-US" sz="18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  <a:ea typeface="Cambria Math"/>
                      </a:rPr>
                      <m:t>𝜺</m:t>
                    </m:r>
                  </m:oMath>
                </a14:m>
                <a:r>
                  <a:rPr lang="en-US" sz="1800" dirty="0"/>
                  <a:t> is </a:t>
                </a:r>
                <a:r>
                  <a:rPr lang="en-US" sz="1800" dirty="0" smtClean="0"/>
                  <a:t>a first trained threshold on the training data (in interval [0,1])</a:t>
                </a:r>
                <a:endParaRPr lang="en-GB" sz="1800" i="1" dirty="0"/>
              </a:p>
              <a:p>
                <a:pPr marL="457200" lvl="1" indent="0">
                  <a:buNone/>
                </a:pPr>
                <a:endParaRPr lang="en-US" sz="1800" i="1" dirty="0"/>
              </a:p>
              <a:p>
                <a:pPr marL="457200" lvl="1" indent="0">
                  <a:buNone/>
                </a:pPr>
                <a:r>
                  <a:rPr lang="en-US" b="1" dirty="0" smtClean="0"/>
                  <a:t>        </a:t>
                </a:r>
              </a:p>
              <a:p>
                <a:pPr marL="457200" lvl="1" indent="0">
                  <a:buNone/>
                </a:pPr>
                <a:r>
                  <a:rPr lang="en-US" b="1" dirty="0" smtClean="0"/>
                  <a:t>            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  <a:blipFill rotWithShape="1">
                <a:blip r:embed="rId2"/>
                <a:stretch>
                  <a:fillRect l="-421" t="-5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3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79296" cy="4525963"/>
              </a:xfrm>
            </p:spPr>
            <p:txBody>
              <a:bodyPr/>
              <a:lstStyle/>
              <a:p>
                <a:r>
                  <a:rPr lang="en-US" sz="1800" dirty="0" smtClean="0"/>
                  <a:t>We use as classifier: logistic regression</a:t>
                </a:r>
              </a:p>
              <a:p>
                <a:endParaRPr lang="en-US" sz="1800" dirty="0" smtClean="0"/>
              </a:p>
              <a:p>
                <a:r>
                  <a:rPr lang="en-US" sz="1800" dirty="0" smtClean="0"/>
                  <a:t>Classifier uses a threshold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  <a:ea typeface="Cambria Math"/>
                      </a:rPr>
                      <m:t>𝜹</m:t>
                    </m:r>
                  </m:oMath>
                </a14:m>
                <a:r>
                  <a:rPr lang="en-US" sz="1800" dirty="0" smtClean="0"/>
                  <a:t> to determine when to predict </a:t>
                </a:r>
                <a:r>
                  <a:rPr lang="en-US" altLang="en-US" sz="1800" i="1" dirty="0" smtClean="0"/>
                  <a:t>more </a:t>
                </a:r>
                <a:r>
                  <a:rPr lang="en-US" altLang="en-US" sz="1800" i="1" dirty="0"/>
                  <a:t>than 1 </a:t>
                </a:r>
                <a:r>
                  <a:rPr lang="en-US" altLang="en-US" sz="1800" i="1" dirty="0" smtClean="0"/>
                  <a:t>feature</a:t>
                </a:r>
                <a:r>
                  <a:rPr lang="en-US" altLang="en-US" sz="1800" dirty="0" smtClean="0"/>
                  <a:t> </a:t>
                </a:r>
                <a:r>
                  <a:rPr lang="en-US" altLang="en-US" sz="1800" dirty="0"/>
                  <a:t>for the considered test </a:t>
                </a:r>
                <a:r>
                  <a:rPr lang="en-US" altLang="en-US" sz="1800" dirty="0" smtClean="0"/>
                  <a:t>sentence</a:t>
                </a:r>
              </a:p>
              <a:p>
                <a:pPr marL="0" indent="0">
                  <a:buNone/>
                </a:pPr>
                <a:endParaRPr lang="en-US" altLang="en-US" sz="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/>
                        </a:rPr>
                        <m:t>𝑠𝑐𝑜𝑟𝑒</m:t>
                      </m:r>
                      <m:r>
                        <a:rPr lang="en-US" sz="2000" b="0" i="1" baseline="-25000" smtClean="0">
                          <a:latin typeface="Cambria Math"/>
                        </a:rPr>
                        <m:t>𝑠</m:t>
                      </m:r>
                      <m:r>
                        <a:rPr lang="en-US" sz="2000" b="0" i="1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𝑙𝑜𝑔</m:t>
                      </m:r>
                      <m:d>
                        <m:d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f>
                                <m:fPr>
                                  <m:ctrlPr>
                                    <a:rPr lang="en-US" sz="20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b="0" i="1">
                                      <a:latin typeface="Cambria Math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box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#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#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𝐽</m:t>
                      </m:r>
                      <m:sSub>
                        <m:sSub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#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𝐶𝑜𝑚𝑚</m:t>
                      </m:r>
                      <m:sSub>
                        <m:sSub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#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𝐴𝑛</m:t>
                      </m:r>
                      <m:sSub>
                        <m:sSub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800" b="1" dirty="0" smtClean="0"/>
              </a:p>
              <a:p>
                <a:pPr marL="0" indent="0">
                  <a:buNone/>
                </a:pPr>
                <a:r>
                  <a:rPr lang="en-US" sz="1800" b="1" dirty="0"/>
                  <a:t> </a:t>
                </a:r>
                <a:r>
                  <a:rPr lang="en-US" sz="1800" b="1" dirty="0" smtClean="0"/>
                  <a:t>     </a:t>
                </a:r>
                <a:r>
                  <a:rPr lang="en-US" sz="18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800" b="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 smtClean="0"/>
                  <a:t> is the probability that sentence </a:t>
                </a:r>
                <a:r>
                  <a:rPr lang="en-US" sz="1800" i="1" dirty="0" smtClean="0"/>
                  <a:t>s</a:t>
                </a:r>
                <a:r>
                  <a:rPr lang="en-US" sz="1800" dirty="0" smtClean="0"/>
                  <a:t> contains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multiple implicit features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  <a:ea typeface="Cambria Math"/>
                      </a:rPr>
                      <m:t>#</m:t>
                    </m:r>
                    <m:r>
                      <a:rPr lang="en-US" sz="1800" b="0" i="1">
                        <a:latin typeface="Cambria Math"/>
                        <a:ea typeface="Cambria Math"/>
                      </a:rPr>
                      <m:t>𝑁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b="0" i="1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 smtClean="0"/>
                  <a:t> is the number of nouns in sentence </a:t>
                </a:r>
                <a:r>
                  <a:rPr lang="en-US" sz="1800" i="1" dirty="0" smtClean="0"/>
                  <a:t>s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  <a:ea typeface="Cambria Math"/>
                      </a:rPr>
                      <m:t>#</m:t>
                    </m:r>
                    <m:r>
                      <a:rPr lang="en-US" sz="1800" b="0" i="1">
                        <a:latin typeface="Cambria Math"/>
                        <a:ea typeface="Cambria Math"/>
                      </a:rPr>
                      <m:t>𝐽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/>
                            <a:ea typeface="Cambria Math"/>
                          </a:rPr>
                          <m:t>𝐽</m:t>
                        </m:r>
                      </m:e>
                      <m:sub>
                        <m:r>
                          <a:rPr lang="en-US" sz="1800" b="0" i="1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 smtClean="0"/>
                  <a:t> is the number of adjectives in sentence </a:t>
                </a:r>
                <a:r>
                  <a:rPr lang="en-US" sz="1800" i="1" dirty="0"/>
                  <a:t>s</a:t>
                </a:r>
                <a:r>
                  <a:rPr lang="en-US" sz="1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  <a:ea typeface="Cambria Math"/>
                      </a:rPr>
                      <m:t>#</m:t>
                    </m:r>
                    <m:r>
                      <a:rPr lang="en-US" sz="1800" b="0" i="1">
                        <a:latin typeface="Cambria Math"/>
                        <a:ea typeface="Cambria Math"/>
                      </a:rPr>
                      <m:t>𝐶𝑜𝑚𝑚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b="0" i="1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 smtClean="0">
                    <a:ea typeface="Cambria Math"/>
                  </a:rPr>
                  <a:t> is the </a:t>
                </a:r>
                <a:r>
                  <a:rPr lang="en-US" sz="1800" dirty="0" smtClean="0">
                    <a:ea typeface="Cambria Math"/>
                  </a:rPr>
                  <a:t>number of commas </a:t>
                </a:r>
                <a:r>
                  <a:rPr lang="en-US" sz="1800" dirty="0" smtClean="0">
                    <a:ea typeface="Cambria Math"/>
                  </a:rPr>
                  <a:t>in sentence </a:t>
                </a:r>
                <a:r>
                  <a:rPr lang="en-US" sz="1800" i="1" dirty="0" smtClean="0">
                    <a:ea typeface="Cambria Math"/>
                  </a:rPr>
                  <a:t>s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  <a:ea typeface="Cambria Math"/>
                      </a:rPr>
                      <m:t>#</m:t>
                    </m:r>
                    <m:r>
                      <a:rPr lang="en-US" sz="1800" b="0" i="1">
                        <a:latin typeface="Cambria Math"/>
                        <a:ea typeface="Cambria Math"/>
                      </a:rPr>
                      <m:t>𝐴𝑛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1800" b="0" i="1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 smtClean="0"/>
                  <a:t> is the number of ands in sentence </a:t>
                </a:r>
                <a:r>
                  <a:rPr lang="en-US" sz="1800" i="1" dirty="0" smtClean="0"/>
                  <a:t>s</a:t>
                </a:r>
                <a:r>
                  <a:rPr lang="en-US" sz="1800" dirty="0" smtClean="0"/>
                  <a:t> </a:t>
                </a:r>
              </a:p>
              <a:p>
                <a:pPr marL="0" indent="0">
                  <a:buNone/>
                </a:pPr>
                <a:endParaRPr lang="en-US" sz="800" dirty="0" smtClean="0"/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altLang="en-US" dirty="0" smtClean="0"/>
                  <a:t> 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79296" cy="4525963"/>
              </a:xfrm>
              <a:blipFill rotWithShape="1">
                <a:blip r:embed="rId2"/>
                <a:stretch>
                  <a:fillRect l="-426" t="-6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00392" y="6245225"/>
            <a:ext cx="586408" cy="47625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en-US" sz="2000" b="1" dirty="0" smtClean="0"/>
                  <a:t>     </a:t>
                </a:r>
                <a:r>
                  <a:rPr lang="en-US" altLang="en-US" sz="1800" b="1" dirty="0" smtClean="0"/>
                  <a:t>for </a:t>
                </a:r>
                <a:r>
                  <a:rPr lang="en-US" altLang="en-US" sz="1800" b="1" dirty="0"/>
                  <a:t>each test sentence </a:t>
                </a:r>
                <a:r>
                  <a:rPr lang="en-US" altLang="en-US" sz="1800" i="1" dirty="0"/>
                  <a:t>s</a:t>
                </a:r>
              </a:p>
              <a:p>
                <a:pPr marL="0" indent="0">
                  <a:buNone/>
                </a:pPr>
                <a:r>
                  <a:rPr lang="en-US" altLang="en-US" sz="1800" i="1" dirty="0"/>
                  <a:t>            </a:t>
                </a:r>
                <a:r>
                  <a:rPr lang="en-US" altLang="en-US" sz="1800" b="1" dirty="0"/>
                  <a:t>if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𝒔𝒄𝒐𝒓𝒆</m:t>
                    </m:r>
                    <m:r>
                      <a:rPr lang="en-US" sz="1800" b="1" i="1" baseline="-25000">
                        <a:latin typeface="Cambria Math"/>
                      </a:rPr>
                      <m:t>𝒔</m:t>
                    </m:r>
                    <m:r>
                      <a:rPr lang="en-US" sz="1800" b="1" i="1">
                        <a:latin typeface="Cambria Math"/>
                      </a:rPr>
                      <m:t>&gt;</m:t>
                    </m:r>
                    <m:r>
                      <a:rPr lang="en-US" sz="1800" b="1" i="1">
                        <a:latin typeface="Cambria Math"/>
                      </a:rPr>
                      <m:t>𝜹</m:t>
                    </m:r>
                  </m:oMath>
                </a14:m>
                <a:r>
                  <a:rPr lang="en-US" altLang="en-US" sz="1800" b="1" i="1" dirty="0"/>
                  <a:t> </a:t>
                </a:r>
                <a:r>
                  <a:rPr lang="en-US" altLang="en-US" sz="1800" b="1" dirty="0"/>
                  <a:t>then</a:t>
                </a:r>
              </a:p>
              <a:p>
                <a:pPr marL="0" indent="0">
                  <a:buNone/>
                </a:pPr>
                <a:r>
                  <a:rPr lang="en-US" altLang="en-US" sz="1800" b="1" dirty="0"/>
                  <a:t>                </a:t>
                </a:r>
                <a:r>
                  <a:rPr lang="en-US" altLang="en-US" sz="1800" i="1" dirty="0"/>
                  <a:t>classifier(s) = true</a:t>
                </a:r>
              </a:p>
              <a:p>
                <a:pPr marL="0" indent="0">
                  <a:buNone/>
                </a:pPr>
                <a:r>
                  <a:rPr lang="en-US" altLang="en-US" sz="1800" i="1" dirty="0"/>
                  <a:t>            </a:t>
                </a:r>
                <a:r>
                  <a:rPr lang="en-US" altLang="en-US" sz="1800" b="1" dirty="0"/>
                  <a:t>else</a:t>
                </a:r>
              </a:p>
              <a:p>
                <a:pPr marL="0" indent="0">
                  <a:buNone/>
                </a:pPr>
                <a:r>
                  <a:rPr lang="en-US" altLang="en-US" sz="1800" dirty="0"/>
                  <a:t>                </a:t>
                </a:r>
                <a:r>
                  <a:rPr lang="en-US" altLang="en-US" sz="1800" i="1" dirty="0"/>
                  <a:t>classifier(s</a:t>
                </a:r>
                <a:r>
                  <a:rPr lang="en-US" altLang="en-US" sz="1800" i="1" dirty="0" smtClean="0"/>
                  <a:t>) = false</a:t>
                </a:r>
                <a:endParaRPr lang="en-US" altLang="en-US" sz="1800" i="1" dirty="0"/>
              </a:p>
              <a:p>
                <a:pPr marL="57150" indent="0">
                  <a:buNone/>
                </a:pPr>
                <a:r>
                  <a:rPr lang="en-US" altLang="en-US" sz="1800" i="1" dirty="0"/>
                  <a:t>      </a:t>
                </a:r>
                <a:r>
                  <a:rPr lang="en-US" sz="1800" dirty="0"/>
                  <a:t>where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/>
                      </a:rPr>
                      <m:t> </m:t>
                    </m:r>
                    <m:r>
                      <a:rPr lang="en-US" sz="1800" b="1" i="1">
                        <a:latin typeface="Cambria Math"/>
                      </a:rPr>
                      <m:t>𝜹</m:t>
                    </m:r>
                  </m:oMath>
                </a14:m>
                <a:r>
                  <a:rPr lang="en-US" sz="1800" dirty="0"/>
                  <a:t> is a trained threshold on the training data (in interval [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∞,∞</m:t>
                    </m:r>
                  </m:oMath>
                </a14:m>
                <a:r>
                  <a:rPr lang="en-US" sz="1800" dirty="0" smtClean="0"/>
                  <a:t>])</a:t>
                </a:r>
              </a:p>
              <a:p>
                <a:pPr marL="57150" indent="0">
                  <a:buNone/>
                </a:pPr>
                <a:endParaRPr lang="en-US" sz="1800" i="1" dirty="0"/>
              </a:p>
              <a:p>
                <a:pPr indent="-285750"/>
                <a:r>
                  <a:rPr lang="en-US" sz="1800" dirty="0" smtClean="0"/>
                  <a:t>The new algorithm is trained in two steps using the training data:</a:t>
                </a:r>
              </a:p>
              <a:p>
                <a:pPr lvl="1"/>
                <a:r>
                  <a:rPr lang="en-US" sz="1800" dirty="0" smtClean="0"/>
                  <a:t>The threshold of the classifier (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𝜹</m:t>
                    </m:r>
                  </m:oMath>
                </a14:m>
                <a:r>
                  <a:rPr lang="en-US" sz="1800" dirty="0" smtClean="0"/>
                  <a:t>) is trained first [</a:t>
                </a:r>
                <a:r>
                  <a:rPr lang="en-US" sz="1800" dirty="0"/>
                  <a:t>u</a:t>
                </a:r>
                <a:r>
                  <a:rPr lang="en-US" sz="1800" dirty="0" smtClean="0"/>
                  <a:t>sing a custom-made gold standard based on the original annotations] </a:t>
                </a:r>
              </a:p>
              <a:p>
                <a:pPr lvl="1"/>
                <a:r>
                  <a:rPr lang="en-US" sz="1800" dirty="0" smtClean="0"/>
                  <a:t>The threshold of the feature detector (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  <a:ea typeface="Cambria Math"/>
                      </a:rPr>
                      <m:t>𝜺</m:t>
                    </m:r>
                  </m:oMath>
                </a14:m>
                <a:r>
                  <a:rPr lang="en-US" sz="1800" dirty="0" smtClean="0"/>
                  <a:t>) is trained second (using the prediction of the optimized classifier) [using as gold standard the original annotations]</a:t>
                </a:r>
                <a:endParaRPr lang="en-GB" sz="1800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/>
              <a:t>Collection of restaurant reviews from </a:t>
            </a:r>
            <a:r>
              <a:rPr lang="en-US" dirty="0" err="1"/>
              <a:t>SemEval</a:t>
            </a:r>
            <a:r>
              <a:rPr lang="en-US" dirty="0"/>
              <a:t> </a:t>
            </a:r>
            <a:r>
              <a:rPr lang="en-US" dirty="0" smtClean="0"/>
              <a:t>2014</a:t>
            </a:r>
          </a:p>
          <a:p>
            <a:pPr marL="342900" lvl="1" indent="-342900">
              <a:buFontTx/>
              <a:buChar char="•"/>
            </a:pPr>
            <a:endParaRPr lang="en-US" sz="800" dirty="0"/>
          </a:p>
          <a:p>
            <a:r>
              <a:rPr lang="en-US" sz="2000" dirty="0" smtClean="0"/>
              <a:t>Every review sentences is annotated with </a:t>
            </a:r>
            <a:r>
              <a:rPr lang="en-US" sz="2000" i="1" dirty="0" smtClean="0"/>
              <a:t>at least one of five implicit features</a:t>
            </a:r>
            <a:r>
              <a:rPr lang="en-US" sz="2000" dirty="0" smtClean="0"/>
              <a:t>:</a:t>
            </a:r>
          </a:p>
          <a:p>
            <a:pPr lvl="1"/>
            <a:r>
              <a:rPr lang="en-US" dirty="0" smtClean="0"/>
              <a:t>‘</a:t>
            </a:r>
            <a:r>
              <a:rPr lang="en-US" sz="1800" dirty="0" smtClean="0"/>
              <a:t>food’</a:t>
            </a:r>
          </a:p>
          <a:p>
            <a:pPr lvl="1"/>
            <a:r>
              <a:rPr lang="en-US" sz="1800" dirty="0" smtClean="0"/>
              <a:t>‘service</a:t>
            </a:r>
          </a:p>
          <a:p>
            <a:pPr lvl="1"/>
            <a:r>
              <a:rPr lang="en-US" sz="1800" dirty="0" smtClean="0"/>
              <a:t>‘ambience’</a:t>
            </a:r>
          </a:p>
          <a:p>
            <a:pPr lvl="1"/>
            <a:r>
              <a:rPr lang="en-US" sz="1800" dirty="0" smtClean="0"/>
              <a:t>‘price’</a:t>
            </a:r>
          </a:p>
          <a:p>
            <a:pPr lvl="1"/>
            <a:r>
              <a:rPr lang="en-US" sz="1800" dirty="0" smtClean="0"/>
              <a:t>‘anecdotes/miscellaneous’</a:t>
            </a:r>
          </a:p>
          <a:p>
            <a:pPr lvl="1"/>
            <a:endParaRPr lang="en-US" sz="800" dirty="0" smtClean="0"/>
          </a:p>
          <a:p>
            <a:r>
              <a:rPr lang="en-US" sz="2000" dirty="0" smtClean="0"/>
              <a:t>All 3,044 sentences contain at least one implicit feature</a:t>
            </a:r>
          </a:p>
          <a:p>
            <a:endParaRPr lang="en-US" sz="800" dirty="0" smtClean="0"/>
          </a:p>
          <a:p>
            <a:pPr marL="342900" lvl="1" indent="-342900">
              <a:buFontTx/>
              <a:buChar char="•"/>
            </a:pPr>
            <a:r>
              <a:rPr lang="en-US" dirty="0" smtClean="0"/>
              <a:t>The </a:t>
            </a:r>
            <a:r>
              <a:rPr lang="en-US" dirty="0"/>
              <a:t>‘anecdotes/miscellaneous</a:t>
            </a:r>
            <a:r>
              <a:rPr lang="en-US" dirty="0" smtClean="0"/>
              <a:t>’ carries little semantics so we remove it from the data set:</a:t>
            </a:r>
          </a:p>
          <a:p>
            <a:pPr marL="742950" lvl="2" indent="-342900"/>
            <a:r>
              <a:rPr lang="en-US" dirty="0" smtClean="0"/>
              <a:t>We have only four implicit features</a:t>
            </a:r>
          </a:p>
          <a:p>
            <a:pPr marL="742950" lvl="2" indent="-342900"/>
            <a:r>
              <a:rPr lang="en-US" dirty="0" smtClean="0"/>
              <a:t>Some sentences have now </a:t>
            </a:r>
            <a:r>
              <a:rPr lang="en-US" i="1" dirty="0" smtClean="0"/>
              <a:t>no implicit featu</a:t>
            </a:r>
            <a:r>
              <a:rPr lang="en-US" dirty="0" smtClean="0"/>
              <a:t>res (which fits </a:t>
            </a:r>
            <a:r>
              <a:rPr lang="en-US" dirty="0" smtClean="0"/>
              <a:t>well our </a:t>
            </a:r>
            <a:r>
              <a:rPr lang="en-US" dirty="0" smtClean="0"/>
              <a:t>setup)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4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en-US" sz="2000" dirty="0" smtClean="0"/>
              <a:t>Distribution of the number of implicit features contained per sentence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98887"/>
            <a:ext cx="7200800" cy="508845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331640" y="1998887"/>
            <a:ext cx="3240360" cy="150212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724128" y="1998887"/>
            <a:ext cx="3096344" cy="121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kern="0" dirty="0" smtClean="0"/>
              <a:t>14.8% of the sentences contain more than one implicit feature</a:t>
            </a:r>
            <a:endParaRPr lang="en-GB" sz="1800" kern="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355976" y="2276872"/>
            <a:ext cx="1318138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772896" y="3006999"/>
            <a:ext cx="2975568" cy="121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kern="0" dirty="0" smtClean="0"/>
              <a:t>32.7% of the sentences contain no implicit feature</a:t>
            </a:r>
            <a:endParaRPr lang="en-GB" sz="1800" kern="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091755" y="3212976"/>
            <a:ext cx="681141" cy="57606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866608" y="5229200"/>
            <a:ext cx="3096344" cy="121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kern="0" dirty="0" smtClean="0"/>
              <a:t>52.6% of the sentences contain one implicit feature (a small majority)</a:t>
            </a:r>
            <a:endParaRPr lang="en-GB" sz="1800" kern="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059833" y="5496519"/>
            <a:ext cx="2664295" cy="2880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0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052736"/>
            <a:ext cx="9144000" cy="64606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Frequencies of the four unique features 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03648" y="4639488"/>
            <a:ext cx="4320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99792" y="4639488"/>
            <a:ext cx="8640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41632" y="4639488"/>
            <a:ext cx="86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183472" y="4639488"/>
            <a:ext cx="111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7668344" y="4639488"/>
            <a:ext cx="720080" cy="15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67544" y="6309320"/>
            <a:ext cx="8208912" cy="0"/>
          </a:xfrm>
          <a:prstGeom prst="line">
            <a:avLst/>
          </a:prstGeom>
          <a:ln w="38100">
            <a:solidFill>
              <a:srgbClr val="D5E0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40248" y="2204864"/>
            <a:ext cx="0" cy="4104456"/>
          </a:xfrm>
          <a:prstGeom prst="line">
            <a:avLst/>
          </a:prstGeom>
          <a:ln w="25400">
            <a:solidFill>
              <a:srgbClr val="D5E0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23528" y="2259207"/>
            <a:ext cx="8201376" cy="0"/>
          </a:xfrm>
          <a:prstGeom prst="line">
            <a:avLst/>
          </a:prstGeom>
          <a:ln w="38100">
            <a:solidFill>
              <a:srgbClr val="D5E0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5796136" y="1772816"/>
            <a:ext cx="576000" cy="75608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03648" y="2875662"/>
            <a:ext cx="3901984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183472" y="2875662"/>
            <a:ext cx="2178000" cy="5083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6437136" y="561312"/>
            <a:ext cx="2383336" cy="351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kern="0" dirty="0" smtClean="0"/>
              <a:t>‘food’ is the most frequent, followed by ‘service’ (half), </a:t>
            </a:r>
            <a:r>
              <a:rPr lang="en-US" sz="1800" kern="0" dirty="0" smtClean="0"/>
              <a:t>then </a:t>
            </a:r>
            <a:r>
              <a:rPr lang="en-US" sz="1800" kern="0" dirty="0" smtClean="0"/>
              <a:t>‘ambience’ and </a:t>
            </a:r>
            <a:r>
              <a:rPr lang="en-US" sz="1800" kern="0" dirty="0" smtClean="0"/>
              <a:t>then ‘price</a:t>
            </a:r>
            <a:r>
              <a:rPr lang="en-US" sz="1800" kern="0" dirty="0" smtClean="0"/>
              <a:t>’</a:t>
            </a:r>
            <a:endParaRPr lang="en-GB" sz="1800" kern="0" dirty="0"/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3995936" y="1268760"/>
            <a:ext cx="2376264" cy="266429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83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Co-occurrence frequencies of the four unique features 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07328"/>
            <a:ext cx="6472808" cy="647280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051720" y="2708920"/>
            <a:ext cx="1224136" cy="57606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716016" y="2348880"/>
            <a:ext cx="1080120" cy="86409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300192" y="2204864"/>
            <a:ext cx="2088232" cy="351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kern="0" dirty="0" smtClean="0"/>
              <a:t>More than 4% of the sentences refer to both ‘food’ and ‘price’, and almost the same percentage corresponds to ‘food’ and ‘service’</a:t>
            </a:r>
            <a:r>
              <a:rPr lang="en-US" sz="1800" dirty="0" smtClean="0">
                <a:sym typeface="Symbol"/>
              </a:rPr>
              <a:t> (most of the sentences contain only one implicit feature)</a:t>
            </a:r>
            <a:r>
              <a:rPr lang="en-US" sz="1800" kern="0" dirty="0" smtClean="0"/>
              <a:t> </a:t>
            </a:r>
            <a:endParaRPr lang="en-GB" sz="1800" kern="0" dirty="0"/>
          </a:p>
        </p:txBody>
      </p:sp>
    </p:spTree>
    <p:extLst>
      <p:ext uri="{BB962C8B-B14F-4D97-AF65-F5344CB8AC3E}">
        <p14:creationId xmlns:p14="http://schemas.microsoft.com/office/powerpoint/2010/main" val="21537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95320" cy="5069160"/>
          </a:xfrm>
        </p:spPr>
        <p:txBody>
          <a:bodyPr/>
          <a:lstStyle/>
          <a:p>
            <a:r>
              <a:rPr lang="en-US" sz="2000" dirty="0" smtClean="0"/>
              <a:t>10-fold cross validation </a:t>
            </a:r>
          </a:p>
          <a:p>
            <a:r>
              <a:rPr lang="en-US" sz="2000" dirty="0" smtClean="0"/>
              <a:t>Coefficients of logistic regression for the classifier (full data set)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800" dirty="0" smtClean="0"/>
          </a:p>
          <a:p>
            <a:r>
              <a:rPr lang="en-US" sz="2000" dirty="0" smtClean="0"/>
              <a:t>All variables are significant for </a:t>
            </a:r>
            <a:r>
              <a:rPr lang="en-US" sz="2000" i="1" dirty="0" smtClean="0"/>
              <a:t>p</a:t>
            </a:r>
            <a:r>
              <a:rPr lang="en-US" sz="2000" dirty="0" smtClean="0"/>
              <a:t>-value &lt; 0.01</a:t>
            </a:r>
          </a:p>
          <a:p>
            <a:r>
              <a:rPr lang="en-US" sz="2000" dirty="0" smtClean="0"/>
              <a:t>We have also tried (but did not achieve statistical significance):</a:t>
            </a:r>
          </a:p>
          <a:p>
            <a:pPr lvl="1"/>
            <a:r>
              <a:rPr lang="en-US" sz="1600" dirty="0" smtClean="0"/>
              <a:t>Number of words in a sentence (some info already captured by #NN</a:t>
            </a:r>
            <a:r>
              <a:rPr lang="en-US" sz="1600" baseline="-25000" dirty="0" smtClean="0"/>
              <a:t>s</a:t>
            </a:r>
            <a:r>
              <a:rPr lang="en-US" sz="1600" dirty="0" smtClean="0"/>
              <a:t> and #JJ</a:t>
            </a:r>
            <a:r>
              <a:rPr lang="en-US" sz="1600" baseline="-25000" dirty="0" smtClean="0"/>
              <a:t>s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Number of subjects in a sentence </a:t>
            </a:r>
            <a:r>
              <a:rPr lang="en-US" sz="1600" dirty="0" smtClean="0"/>
              <a:t>(the subject </a:t>
            </a:r>
            <a:r>
              <a:rPr lang="en-US" sz="1600" dirty="0" smtClean="0"/>
              <a:t>is often the product instead of a feature)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612136"/>
              </p:ext>
            </p:extLst>
          </p:nvPr>
        </p:nvGraphicFramePr>
        <p:xfrm>
          <a:off x="827584" y="2492896"/>
          <a:ext cx="7920879" cy="230789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640293"/>
                <a:gridCol w="2640293"/>
                <a:gridCol w="2640293"/>
              </a:tblGrid>
              <a:tr h="432048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Predictor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Variable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0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Coefficient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0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-value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0E5"/>
                    </a:solidFill>
                  </a:tcPr>
                </a:tc>
              </a:tr>
              <a:tr h="37516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Constant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E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-3.019479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E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E0E5"/>
                    </a:solidFill>
                  </a:tcPr>
                </a:tc>
              </a:tr>
              <a:tr h="37516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#NN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5E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0.116899</a:t>
                      </a:r>
                    </a:p>
                  </a:txBody>
                  <a:tcPr>
                    <a:solidFill>
                      <a:srgbClr val="D5E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0.0002</a:t>
                      </a:r>
                    </a:p>
                  </a:txBody>
                  <a:tcPr>
                    <a:solidFill>
                      <a:srgbClr val="D5E0E5"/>
                    </a:solidFill>
                  </a:tcPr>
                </a:tc>
              </a:tr>
              <a:tr h="37516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#JJ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5E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0.335530</a:t>
                      </a:r>
                    </a:p>
                  </a:txBody>
                  <a:tcPr>
                    <a:solidFill>
                      <a:srgbClr val="D5E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0.0000</a:t>
                      </a:r>
                    </a:p>
                  </a:txBody>
                  <a:tcPr>
                    <a:solidFill>
                      <a:srgbClr val="D5E0E5"/>
                    </a:solidFill>
                  </a:tcPr>
                </a:tc>
              </a:tr>
              <a:tr h="37516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Comma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5E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0.216417</a:t>
                      </a:r>
                    </a:p>
                  </a:txBody>
                  <a:tcPr>
                    <a:solidFill>
                      <a:srgbClr val="D5E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0.0004</a:t>
                      </a:r>
                    </a:p>
                  </a:txBody>
                  <a:tcPr>
                    <a:solidFill>
                      <a:srgbClr val="D5E0E5"/>
                    </a:solidFill>
                  </a:tcPr>
                </a:tc>
              </a:tr>
              <a:tr h="37516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0.399415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E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5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Contents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Motivation</a:t>
            </a:r>
          </a:p>
          <a:p>
            <a:pPr eaLnBrk="1" hangingPunct="1"/>
            <a:r>
              <a:rPr lang="en-US" altLang="en-US" dirty="0" smtClean="0"/>
              <a:t>Related Work</a:t>
            </a:r>
          </a:p>
          <a:p>
            <a:pPr eaLnBrk="1" hangingPunct="1"/>
            <a:r>
              <a:rPr lang="en-US" altLang="en-US" dirty="0" smtClean="0"/>
              <a:t>Method</a:t>
            </a:r>
          </a:p>
          <a:p>
            <a:pPr eaLnBrk="1" hangingPunct="1"/>
            <a:r>
              <a:rPr lang="en-US" altLang="en-US" dirty="0" smtClean="0"/>
              <a:t>Data</a:t>
            </a:r>
          </a:p>
          <a:p>
            <a:pPr eaLnBrk="1" hangingPunct="1"/>
            <a:r>
              <a:rPr lang="en-US" altLang="en-US" dirty="0" smtClean="0"/>
              <a:t>Evaluation</a:t>
            </a:r>
          </a:p>
          <a:p>
            <a:pPr eaLnBrk="1" hangingPunct="1"/>
            <a:r>
              <a:rPr lang="en-US" altLang="en-US" dirty="0" smtClean="0"/>
              <a:t>Conclusion</a:t>
            </a:r>
          </a:p>
        </p:txBody>
      </p:sp>
      <p:sp>
        <p:nvSpPr>
          <p:cNvPr id="30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smtClean="0"/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9F2CC5E-FE89-4336-B166-F3813ECD4A88}" type="slidenum">
              <a:rPr lang="en-US" altLang="en-US" sz="1400" smtClean="0"/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r>
              <a:rPr lang="en-US" sz="2000" dirty="0" smtClean="0"/>
              <a:t>Specifications of 1000 logistic regressions on 90% subsamples</a:t>
            </a:r>
          </a:p>
          <a:p>
            <a:r>
              <a:rPr lang="en-US" sz="2000" dirty="0" smtClean="0"/>
              <a:t>Constant excluded as it does not influence the results with a trained threshold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345949"/>
              </p:ext>
            </p:extLst>
          </p:nvPr>
        </p:nvGraphicFramePr>
        <p:xfrm>
          <a:off x="899592" y="2785456"/>
          <a:ext cx="6984776" cy="22952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746194"/>
                <a:gridCol w="1746194"/>
                <a:gridCol w="1746194"/>
                <a:gridCol w="1746194"/>
              </a:tblGrid>
              <a:tr h="427520">
                <a:tc>
                  <a:txBody>
                    <a:bodyPr/>
                    <a:lstStyle/>
                    <a:p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Variable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Mean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Median</a:t>
                      </a:r>
                      <a:endParaRPr lang="en-GB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Std.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dev.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E5"/>
                    </a:solidFill>
                  </a:tcPr>
                </a:tc>
              </a:tr>
              <a:tr h="4669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#NN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E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0.117361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E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0.11768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E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0.011342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E0E5"/>
                    </a:solidFill>
                  </a:tcPr>
                </a:tc>
              </a:tr>
              <a:tr h="4669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#JJ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5E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0.335538</a:t>
                      </a:r>
                    </a:p>
                  </a:txBody>
                  <a:tcPr>
                    <a:solidFill>
                      <a:srgbClr val="D5E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0.33536</a:t>
                      </a:r>
                    </a:p>
                  </a:txBody>
                  <a:tcPr>
                    <a:solidFill>
                      <a:srgbClr val="D5E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0.014345</a:t>
                      </a:r>
                    </a:p>
                  </a:txBody>
                  <a:tcPr>
                    <a:solidFill>
                      <a:srgbClr val="D5E0E5"/>
                    </a:solidFill>
                  </a:tcPr>
                </a:tc>
              </a:tr>
              <a:tr h="4669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Comma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0.216409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0.21672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0.023185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E5"/>
                    </a:solidFill>
                  </a:tcPr>
                </a:tc>
              </a:tr>
              <a:tr h="4669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0.399507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0.39892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0.023409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E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56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Box-plot of the coefficients of 1000 logistic regressions on 90% samples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96" y="2061606"/>
            <a:ext cx="6482733" cy="487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Classifier uses  F</a:t>
            </a:r>
            <a:r>
              <a:rPr lang="en-US" sz="2000" baseline="-25000" dirty="0" smtClean="0">
                <a:sym typeface="Symbol"/>
              </a:rPr>
              <a:t> </a:t>
            </a:r>
            <a:r>
              <a:rPr lang="en-US" sz="2000" dirty="0" smtClean="0">
                <a:sym typeface="Symbol"/>
              </a:rPr>
              <a:t>where  = 1.8</a:t>
            </a:r>
          </a:p>
          <a:p>
            <a:r>
              <a:rPr lang="en-US" sz="2000" dirty="0" smtClean="0">
                <a:sym typeface="Symbol"/>
              </a:rPr>
              <a:t>Almost 2 times more importance given to recall than precision</a:t>
            </a:r>
          </a:p>
          <a:p>
            <a:r>
              <a:rPr lang="en-US" sz="2000" dirty="0" smtClean="0">
                <a:sym typeface="Symbol"/>
              </a:rPr>
              <a:t>Recall is more important than precision, as some of the low precision can be corrected by the feature detector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278660"/>
            <a:ext cx="7130497" cy="503877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67544" y="3109903"/>
            <a:ext cx="6696744" cy="0"/>
          </a:xfrm>
          <a:prstGeom prst="line">
            <a:avLst/>
          </a:prstGeom>
          <a:ln w="38100">
            <a:solidFill>
              <a:srgbClr val="D5E0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95032" y="3080835"/>
            <a:ext cx="0" cy="3394735"/>
          </a:xfrm>
          <a:prstGeom prst="line">
            <a:avLst/>
          </a:prstGeom>
          <a:ln w="38100">
            <a:solidFill>
              <a:srgbClr val="D5E0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162772" y="3080835"/>
            <a:ext cx="0" cy="3394735"/>
          </a:xfrm>
          <a:prstGeom prst="line">
            <a:avLst/>
          </a:prstGeom>
          <a:ln w="38100">
            <a:solidFill>
              <a:srgbClr val="D5E0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87717" y="6475571"/>
            <a:ext cx="6276571" cy="1"/>
          </a:xfrm>
          <a:prstGeom prst="line">
            <a:avLst/>
          </a:prstGeom>
          <a:ln w="38100">
            <a:solidFill>
              <a:srgbClr val="D5E0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636275" y="3284984"/>
            <a:ext cx="0" cy="2376264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131840" y="6021288"/>
            <a:ext cx="1224136" cy="335532"/>
          </a:xfrm>
          <a:prstGeom prst="rect">
            <a:avLst/>
          </a:prstGeom>
          <a:solidFill>
            <a:srgbClr val="D5E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sym typeface="Symbol"/>
              </a:rPr>
              <a:t>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6968144" y="3153600"/>
            <a:ext cx="1924336" cy="351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kern="0" dirty="0" smtClean="0"/>
              <a:t>After </a:t>
            </a:r>
            <a:r>
              <a:rPr lang="en-US" sz="1800" dirty="0">
                <a:sym typeface="Symbol"/>
              </a:rPr>
              <a:t> = 1</a:t>
            </a:r>
            <a:r>
              <a:rPr lang="en-US" sz="1800" dirty="0" smtClean="0">
                <a:sym typeface="Symbol"/>
              </a:rPr>
              <a:t>.8 there is a sharp decrease in precision, while recall </a:t>
            </a:r>
            <a:r>
              <a:rPr lang="en-US" sz="1800" dirty="0" smtClean="0">
                <a:sym typeface="Symbol"/>
              </a:rPr>
              <a:t>increases </a:t>
            </a:r>
            <a:r>
              <a:rPr lang="en-US" sz="1800" dirty="0" smtClean="0">
                <a:sym typeface="Symbol"/>
              </a:rPr>
              <a:t>only a little bit  </a:t>
            </a:r>
            <a:r>
              <a:rPr lang="en-US" sz="1800" kern="0" dirty="0" smtClean="0"/>
              <a:t> </a:t>
            </a:r>
            <a:endParaRPr lang="en-GB" sz="1800" kern="0" dirty="0"/>
          </a:p>
        </p:txBody>
      </p:sp>
    </p:spTree>
    <p:extLst>
      <p:ext uri="{BB962C8B-B14F-4D97-AF65-F5344CB8AC3E}">
        <p14:creationId xmlns:p14="http://schemas.microsoft.com/office/powerpoint/2010/main" val="7239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880" y="-2316349"/>
            <a:ext cx="9252520" cy="13093484"/>
          </a:xfrm>
          <a:prstGeom prst="rect">
            <a:avLst/>
          </a:prstGeom>
          <a:scene3d>
            <a:camera prst="orthographicFront">
              <a:rot lat="1800000" lon="0" rev="0"/>
            </a:camera>
            <a:lightRig rig="threePt" dir="t"/>
          </a:scene3d>
        </p:spPr>
      </p:pic>
      <p:sp>
        <p:nvSpPr>
          <p:cNvPr id="78" name="TextBox 77"/>
          <p:cNvSpPr txBox="1"/>
          <p:nvPr/>
        </p:nvSpPr>
        <p:spPr>
          <a:xfrm>
            <a:off x="3150412" y="3606331"/>
            <a:ext cx="713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64.5%</a:t>
            </a:r>
            <a:endParaRPr lang="en-GB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Mean </a:t>
            </a:r>
            <a:r>
              <a:rPr lang="en-US" sz="2000" i="1" dirty="0" smtClean="0"/>
              <a:t>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-scores with </a:t>
            </a:r>
            <a:r>
              <a:rPr lang="en-US" sz="2000" dirty="0" smtClean="0"/>
              <a:t>different </a:t>
            </a:r>
            <a:r>
              <a:rPr lang="en-US" sz="2000" dirty="0" smtClean="0"/>
              <a:t>part-of-speech filters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67544" y="2924944"/>
            <a:ext cx="7992888" cy="1"/>
          </a:xfrm>
          <a:prstGeom prst="line">
            <a:avLst/>
          </a:prstGeom>
          <a:ln w="38100">
            <a:solidFill>
              <a:srgbClr val="D5E0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2505" y="3052697"/>
            <a:ext cx="0" cy="2968591"/>
          </a:xfrm>
          <a:prstGeom prst="line">
            <a:avLst/>
          </a:prstGeom>
          <a:ln w="38100">
            <a:solidFill>
              <a:srgbClr val="D5E0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5209" y="6281543"/>
            <a:ext cx="7721207" cy="0"/>
          </a:xfrm>
          <a:prstGeom prst="line">
            <a:avLst/>
          </a:prstGeom>
          <a:ln w="38100">
            <a:solidFill>
              <a:srgbClr val="D5E0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04069" y="2924944"/>
            <a:ext cx="0" cy="3384376"/>
          </a:xfrm>
          <a:prstGeom prst="line">
            <a:avLst/>
          </a:prstGeom>
          <a:ln w="38100">
            <a:solidFill>
              <a:srgbClr val="D5E0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02173" y="3391281"/>
            <a:ext cx="6611088" cy="0"/>
          </a:xfrm>
          <a:prstGeom prst="line">
            <a:avLst/>
          </a:prstGeom>
          <a:ln w="38100">
            <a:solidFill>
              <a:srgbClr val="D5E0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84602" y="3392246"/>
            <a:ext cx="72008" cy="0"/>
          </a:xfrm>
          <a:prstGeom prst="line">
            <a:avLst/>
          </a:prstGeom>
          <a:ln w="38100">
            <a:solidFill>
              <a:srgbClr val="D5E0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9812" y="3840576"/>
            <a:ext cx="31558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04344" y="3840576"/>
            <a:ext cx="7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47664" y="3836808"/>
            <a:ext cx="62976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671208" y="3836807"/>
            <a:ext cx="1080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888520" y="3836807"/>
            <a:ext cx="180000" cy="100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234422" y="3835782"/>
            <a:ext cx="180000" cy="203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550240" y="3834759"/>
            <a:ext cx="85656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21552" y="3834759"/>
            <a:ext cx="900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716016" y="3834760"/>
            <a:ext cx="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695814" y="3834760"/>
            <a:ext cx="54000" cy="581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918392" y="3840577"/>
            <a:ext cx="14401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271608" y="3834758"/>
            <a:ext cx="15779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5580112" y="3834760"/>
            <a:ext cx="54000" cy="5817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5717304" y="3834758"/>
            <a:ext cx="360040" cy="58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6156176" y="3834758"/>
            <a:ext cx="198000" cy="58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3147938" y="3552547"/>
            <a:ext cx="0" cy="21600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156176" y="3152001"/>
            <a:ext cx="713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85.2%</a:t>
            </a:r>
            <a:endParaRPr lang="en-GB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3146874" y="3440033"/>
            <a:ext cx="713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69.3%</a:t>
            </a:r>
            <a:endParaRPr lang="en-GB" sz="1200" dirty="0"/>
          </a:p>
        </p:txBody>
      </p:sp>
      <p:sp>
        <p:nvSpPr>
          <p:cNvPr id="80" name="Content Placeholder 2"/>
          <p:cNvSpPr txBox="1">
            <a:spLocks/>
          </p:cNvSpPr>
          <p:nvPr/>
        </p:nvSpPr>
        <p:spPr bwMode="auto">
          <a:xfrm>
            <a:off x="245596" y="2420888"/>
            <a:ext cx="2117496" cy="40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kern="0" dirty="0"/>
              <a:t>e</a:t>
            </a:r>
            <a:r>
              <a:rPr lang="en-US" sz="1600" kern="0" dirty="0" smtClean="0"/>
              <a:t>rror due to classifier</a:t>
            </a:r>
            <a:endParaRPr lang="en-GB" sz="1600" kern="0" dirty="0"/>
          </a:p>
        </p:txBody>
      </p:sp>
      <p:sp>
        <p:nvSpPr>
          <p:cNvPr id="81" name="Content Placeholder 2"/>
          <p:cNvSpPr txBox="1">
            <a:spLocks/>
          </p:cNvSpPr>
          <p:nvPr/>
        </p:nvSpPr>
        <p:spPr bwMode="auto">
          <a:xfrm>
            <a:off x="2504056" y="2204864"/>
            <a:ext cx="195175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kern="0" dirty="0" smtClean="0"/>
              <a:t>error due to the feature detector</a:t>
            </a:r>
            <a:endParaRPr lang="en-GB" sz="1600" kern="0" dirty="0"/>
          </a:p>
        </p:txBody>
      </p:sp>
      <p:sp>
        <p:nvSpPr>
          <p:cNvPr id="85" name="Oval 84"/>
          <p:cNvSpPr/>
          <p:nvPr/>
        </p:nvSpPr>
        <p:spPr>
          <a:xfrm>
            <a:off x="2827120" y="5213299"/>
            <a:ext cx="416932" cy="432047"/>
          </a:xfrm>
          <a:prstGeom prst="ellipse">
            <a:avLst/>
          </a:prstGeom>
          <a:noFill/>
          <a:ln>
            <a:solidFill>
              <a:srgbClr val="C00000"/>
            </a:solidFill>
          </a:ln>
          <a:scene3d>
            <a:camera prst="orthographicFront">
              <a:rot lat="1454763" lon="18961858" rev="1980592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3" name="Straight Connector 92"/>
          <p:cNvCxnSpPr/>
          <p:nvPr/>
        </p:nvCxnSpPr>
        <p:spPr>
          <a:xfrm>
            <a:off x="622505" y="5967655"/>
            <a:ext cx="7837927" cy="0"/>
          </a:xfrm>
          <a:prstGeom prst="line">
            <a:avLst/>
          </a:prstGeom>
          <a:ln w="38100">
            <a:solidFill>
              <a:srgbClr val="D5E0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22505" y="3052697"/>
            <a:ext cx="7765919" cy="0"/>
          </a:xfrm>
          <a:prstGeom prst="line">
            <a:avLst/>
          </a:prstGeom>
          <a:ln w="38100">
            <a:solidFill>
              <a:srgbClr val="D5E0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157507" y="2829421"/>
            <a:ext cx="0" cy="783704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1403648" y="2831670"/>
            <a:ext cx="10101" cy="47676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ontent Placeholder 2"/>
          <p:cNvSpPr txBox="1">
            <a:spLocks/>
          </p:cNvSpPr>
          <p:nvPr/>
        </p:nvSpPr>
        <p:spPr bwMode="auto">
          <a:xfrm>
            <a:off x="1115616" y="5972795"/>
            <a:ext cx="5400600" cy="40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kern="0" dirty="0" smtClean="0"/>
              <a:t>The best part-of-speech is NN+JJ (</a:t>
            </a:r>
            <a:r>
              <a:rPr lang="en-US" sz="1600" i="1" kern="0" dirty="0" smtClean="0"/>
              <a:t>F</a:t>
            </a:r>
            <a:r>
              <a:rPr lang="en-US" sz="1600" kern="0" baseline="-25000" dirty="0" smtClean="0"/>
              <a:t>1</a:t>
            </a:r>
            <a:r>
              <a:rPr lang="en-US" sz="1600" kern="0" dirty="0" smtClean="0"/>
              <a:t> = 64.5%), but difference is very small compared to NN (</a:t>
            </a:r>
            <a:r>
              <a:rPr lang="en-US" sz="1600" i="1" kern="0" dirty="0" smtClean="0"/>
              <a:t>F</a:t>
            </a:r>
            <a:r>
              <a:rPr lang="en-US" sz="1600" kern="0" baseline="-25000" dirty="0" smtClean="0"/>
              <a:t>1</a:t>
            </a:r>
            <a:r>
              <a:rPr lang="en-US" sz="1600" kern="0" dirty="0" smtClean="0"/>
              <a:t> = 64.1%)</a:t>
            </a:r>
            <a:endParaRPr lang="en-GB" sz="1600" kern="0" dirty="0"/>
          </a:p>
        </p:txBody>
      </p:sp>
      <p:sp>
        <p:nvSpPr>
          <p:cNvPr id="79" name="Content Placeholder 2"/>
          <p:cNvSpPr txBox="1">
            <a:spLocks/>
          </p:cNvSpPr>
          <p:nvPr/>
        </p:nvSpPr>
        <p:spPr bwMode="auto">
          <a:xfrm>
            <a:off x="6968144" y="2113575"/>
            <a:ext cx="2117496" cy="351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b="1" kern="0" dirty="0" smtClean="0"/>
              <a:t>The old algorithm had an </a:t>
            </a:r>
            <a:r>
              <a:rPr lang="en-US" sz="1600" b="1" i="1" kern="0" dirty="0" smtClean="0"/>
              <a:t>F</a:t>
            </a:r>
            <a:r>
              <a:rPr lang="en-US" sz="1600" b="1" kern="0" baseline="-25000" dirty="0" smtClean="0"/>
              <a:t>1</a:t>
            </a:r>
            <a:r>
              <a:rPr lang="en-US" sz="1600" b="1" kern="0" dirty="0" smtClean="0"/>
              <a:t> = 62.9%, the new one has an </a:t>
            </a:r>
            <a:r>
              <a:rPr lang="en-US" sz="1600" b="1" i="1" kern="0" dirty="0" smtClean="0"/>
              <a:t>F</a:t>
            </a:r>
            <a:r>
              <a:rPr lang="en-US" sz="1600" b="1" kern="0" baseline="-25000" dirty="0" smtClean="0"/>
              <a:t>1</a:t>
            </a:r>
            <a:r>
              <a:rPr lang="en-US" sz="1600" b="1" kern="0" dirty="0" smtClean="0"/>
              <a:t> = 64.5%, hence an improvement of 1.6 percentage points</a:t>
            </a:r>
            <a:endParaRPr lang="en-GB" sz="1600" b="1" kern="0" dirty="0"/>
          </a:p>
        </p:txBody>
      </p:sp>
      <p:cxnSp>
        <p:nvCxnSpPr>
          <p:cNvPr id="103" name="Straight Arrow Connector 102"/>
          <p:cNvCxnSpPr/>
          <p:nvPr/>
        </p:nvCxnSpPr>
        <p:spPr>
          <a:xfrm flipH="1">
            <a:off x="3721553" y="2113575"/>
            <a:ext cx="630548" cy="1654972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ontent Placeholder 2"/>
          <p:cNvSpPr txBox="1">
            <a:spLocks/>
          </p:cNvSpPr>
          <p:nvPr/>
        </p:nvSpPr>
        <p:spPr bwMode="auto">
          <a:xfrm>
            <a:off x="4352101" y="1893142"/>
            <a:ext cx="2484046" cy="123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b="1" kern="0" dirty="0"/>
              <a:t>m</a:t>
            </a:r>
            <a:r>
              <a:rPr lang="en-US" sz="1600" b="1" kern="0" dirty="0" smtClean="0"/>
              <a:t>aximum possible percentage points improvement for the classifier is 1.6/(69.3-62.9) = 25% </a:t>
            </a:r>
            <a:endParaRPr lang="en-GB" sz="1600" b="1" kern="0" dirty="0"/>
          </a:p>
        </p:txBody>
      </p:sp>
      <p:sp>
        <p:nvSpPr>
          <p:cNvPr id="110" name="Oval 109"/>
          <p:cNvSpPr/>
          <p:nvPr/>
        </p:nvSpPr>
        <p:spPr>
          <a:xfrm>
            <a:off x="1293703" y="5192033"/>
            <a:ext cx="243328" cy="314566"/>
          </a:xfrm>
          <a:prstGeom prst="ellipse">
            <a:avLst/>
          </a:prstGeom>
          <a:noFill/>
          <a:ln>
            <a:solidFill>
              <a:srgbClr val="C00000"/>
            </a:solidFill>
          </a:ln>
          <a:scene3d>
            <a:camera prst="orthographicFront">
              <a:rot lat="1454763" lon="18961858" rev="1980592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1" name="Straight Arrow Connector 110"/>
          <p:cNvCxnSpPr/>
          <p:nvPr/>
        </p:nvCxnSpPr>
        <p:spPr>
          <a:xfrm flipV="1">
            <a:off x="1362431" y="5493798"/>
            <a:ext cx="0" cy="496699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2888520" y="5600761"/>
            <a:ext cx="0" cy="420527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4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Implicit feature detection</a:t>
            </a:r>
          </a:p>
          <a:p>
            <a:r>
              <a:rPr lang="en-US" dirty="0" smtClean="0"/>
              <a:t>Two step approach:</a:t>
            </a:r>
          </a:p>
          <a:p>
            <a:pPr lvl="1"/>
            <a:r>
              <a:rPr lang="en-US" dirty="0" smtClean="0"/>
              <a:t>Classifier: classify sentences with more than 1 feature or not</a:t>
            </a:r>
          </a:p>
          <a:p>
            <a:pPr lvl="1"/>
            <a:r>
              <a:rPr lang="en-US" dirty="0" smtClean="0"/>
              <a:t>Feature detector: detect features per sentence </a:t>
            </a:r>
          </a:p>
          <a:p>
            <a:pPr lvl="2"/>
            <a:r>
              <a:rPr lang="en-US" sz="2000" dirty="0"/>
              <a:t>C</a:t>
            </a:r>
            <a:r>
              <a:rPr lang="en-US" sz="2000" dirty="0" smtClean="0"/>
              <a:t>ase 1: select all features that pass a threshold</a:t>
            </a:r>
          </a:p>
          <a:p>
            <a:pPr lvl="2"/>
            <a:r>
              <a:rPr lang="en-US" sz="2000" dirty="0" smtClean="0"/>
              <a:t>Case 2: select at most one feature, i.e., the best feature if it passes the threshold</a:t>
            </a:r>
            <a:endParaRPr lang="en-GB" sz="2000" dirty="0" smtClean="0"/>
          </a:p>
          <a:p>
            <a:r>
              <a:rPr lang="en-US" dirty="0" smtClean="0"/>
              <a:t>Classifier uses features as:</a:t>
            </a:r>
          </a:p>
          <a:p>
            <a:pPr lvl="1"/>
            <a:r>
              <a:rPr lang="en-US" dirty="0" smtClean="0"/>
              <a:t>Number of nouns in a sentence</a:t>
            </a:r>
          </a:p>
          <a:p>
            <a:pPr lvl="1"/>
            <a:r>
              <a:rPr lang="en-US" dirty="0" smtClean="0"/>
              <a:t>Number of adjectives in a sentence</a:t>
            </a:r>
          </a:p>
          <a:p>
            <a:pPr lvl="1"/>
            <a:r>
              <a:rPr lang="en-US" dirty="0" smtClean="0"/>
              <a:t>Numbers of commas in a sentence</a:t>
            </a:r>
          </a:p>
          <a:p>
            <a:pPr lvl="1"/>
            <a:r>
              <a:rPr lang="en-US" dirty="0" smtClean="0"/>
              <a:t>Number of ands in a sentence </a:t>
            </a:r>
          </a:p>
          <a:p>
            <a:pPr lvl="1"/>
            <a:endParaRPr lang="en-US" sz="2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83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Future work:</a:t>
            </a:r>
          </a:p>
          <a:p>
            <a:pPr lvl="1"/>
            <a:r>
              <a:rPr lang="en-US" dirty="0" smtClean="0"/>
              <a:t>Use of more advanced classifiers as Support Vector Machines or Random Forests</a:t>
            </a:r>
          </a:p>
          <a:p>
            <a:pPr lvl="1"/>
            <a:r>
              <a:rPr lang="en-US" dirty="0" smtClean="0"/>
              <a:t>Learn the number of implicit features per sentence (a more advanced form of our current classifier)</a:t>
            </a:r>
          </a:p>
          <a:p>
            <a:pPr lvl="1"/>
            <a:r>
              <a:rPr lang="en-US" dirty="0" smtClean="0"/>
              <a:t>Improve the feature detector using a multi-label classifier for a sentence (a more advanced form of our current rule-based feature detector) </a:t>
            </a:r>
          </a:p>
          <a:p>
            <a:pPr lvl="1"/>
            <a:r>
              <a:rPr lang="en-US" dirty="0" smtClean="0"/>
              <a:t>Computing the sentiment associated to:</a:t>
            </a:r>
          </a:p>
          <a:p>
            <a:pPr lvl="2"/>
            <a:r>
              <a:rPr lang="en-US" sz="2000" dirty="0" smtClean="0"/>
              <a:t>Explicit features</a:t>
            </a:r>
          </a:p>
          <a:p>
            <a:pPr lvl="2"/>
            <a:r>
              <a:rPr lang="en-US" sz="2000" dirty="0" smtClean="0"/>
              <a:t>Implicit features</a:t>
            </a:r>
          </a:p>
          <a:p>
            <a:pPr marL="914400" lvl="2" indent="0">
              <a:buNone/>
            </a:pPr>
            <a:r>
              <a:rPr lang="en-US" sz="2000" dirty="0" smtClean="0"/>
              <a:t>(determining the scope of features and </a:t>
            </a:r>
            <a:r>
              <a:rPr lang="en-US" sz="2000" dirty="0" smtClean="0"/>
              <a:t>weighting </a:t>
            </a:r>
            <a:r>
              <a:rPr lang="en-US" sz="2000" dirty="0" smtClean="0"/>
              <a:t>sentiment words in relation to features)</a:t>
            </a:r>
          </a:p>
          <a:p>
            <a:pPr marL="914400" lvl="2" indent="0">
              <a:buNone/>
            </a:pPr>
            <a:endParaRPr lang="en-US" sz="2000" dirty="0" smtClean="0"/>
          </a:p>
          <a:p>
            <a:pPr lvl="2"/>
            <a:endParaRPr lang="en-US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53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the convenience of shopping online there is an </a:t>
            </a:r>
            <a:r>
              <a:rPr lang="en-US" i="1" dirty="0" smtClean="0"/>
              <a:t>increasing number of Web shops</a:t>
            </a:r>
          </a:p>
          <a:p>
            <a:endParaRPr lang="en-US" sz="1000" dirty="0" smtClean="0"/>
          </a:p>
          <a:p>
            <a:r>
              <a:rPr lang="en-US" dirty="0" smtClean="0"/>
              <a:t>Web shops often provide a platform for consumers to share their experiences, which lead to an </a:t>
            </a:r>
            <a:r>
              <a:rPr lang="en-US" i="1" dirty="0" smtClean="0"/>
              <a:t>increasing number of product reviews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 2014: the number of reviews on Amazon exceeded 10 million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Product reviews used for </a:t>
            </a:r>
            <a:r>
              <a:rPr lang="en-US" i="1" dirty="0" smtClean="0"/>
              <a:t>decision making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Consumers: decide or confirm which products to buy</a:t>
            </a:r>
          </a:p>
          <a:p>
            <a:pPr lvl="1"/>
            <a:r>
              <a:rPr lang="en-US" dirty="0" smtClean="0"/>
              <a:t>Producers: improve or develop new products, marketing campaigns, etc.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all reviews is time consuming, therefore </a:t>
            </a:r>
            <a:r>
              <a:rPr lang="en-US" dirty="0" smtClean="0"/>
              <a:t>the </a:t>
            </a:r>
            <a:r>
              <a:rPr lang="en-US" dirty="0" smtClean="0"/>
              <a:t>need for </a:t>
            </a:r>
            <a:r>
              <a:rPr lang="en-US" i="1" dirty="0" smtClean="0"/>
              <a:t>automation</a:t>
            </a:r>
          </a:p>
          <a:p>
            <a:endParaRPr lang="en-US" sz="1000" i="1" dirty="0" smtClean="0"/>
          </a:p>
          <a:p>
            <a:r>
              <a:rPr lang="en-US" i="1" dirty="0" smtClean="0"/>
              <a:t>Sentiment mining </a:t>
            </a:r>
            <a:r>
              <a:rPr lang="en-US" dirty="0" smtClean="0"/>
              <a:t>is defined as the automatic assessment of the sentiment expressed </a:t>
            </a:r>
            <a:r>
              <a:rPr lang="en-US" dirty="0" smtClean="0"/>
              <a:t>in text (in our case by </a:t>
            </a:r>
            <a:r>
              <a:rPr lang="en-US" dirty="0" smtClean="0"/>
              <a:t>consumers in product </a:t>
            </a:r>
            <a:r>
              <a:rPr lang="en-US" dirty="0" smtClean="0"/>
              <a:t>reviews)</a:t>
            </a:r>
            <a:endParaRPr lang="en-US" dirty="0" smtClean="0"/>
          </a:p>
          <a:p>
            <a:endParaRPr lang="en-US" sz="1000" dirty="0" smtClean="0"/>
          </a:p>
          <a:p>
            <a:r>
              <a:rPr lang="en-US" dirty="0" smtClean="0"/>
              <a:t>Several granularities of sentiment mining:</a:t>
            </a:r>
          </a:p>
          <a:p>
            <a:pPr lvl="1"/>
            <a:r>
              <a:rPr lang="en-US" i="1" dirty="0" smtClean="0"/>
              <a:t>Review</a:t>
            </a:r>
            <a:r>
              <a:rPr lang="en-US" dirty="0" smtClean="0"/>
              <a:t>-level</a:t>
            </a:r>
          </a:p>
          <a:p>
            <a:pPr lvl="1"/>
            <a:r>
              <a:rPr lang="en-US" i="1" dirty="0" smtClean="0"/>
              <a:t>Sentence</a:t>
            </a:r>
            <a:r>
              <a:rPr lang="en-US" dirty="0" smtClean="0"/>
              <a:t>-level</a:t>
            </a:r>
          </a:p>
          <a:p>
            <a:pPr lvl="1"/>
            <a:r>
              <a:rPr lang="en-US" i="1" dirty="0" smtClean="0"/>
              <a:t>Aspect</a:t>
            </a:r>
            <a:r>
              <a:rPr lang="en-US" dirty="0" smtClean="0"/>
              <a:t>-level (product aspects are sometimes referred to as product features): </a:t>
            </a:r>
            <a:r>
              <a:rPr lang="en-US" i="1" dirty="0" smtClean="0"/>
              <a:t>Aspect-Based Sentiment Mining (ABSA) </a:t>
            </a:r>
            <a:r>
              <a:rPr lang="en-US" dirty="0" smtClean="0"/>
              <a:t>[our focus here] </a:t>
            </a:r>
          </a:p>
          <a:p>
            <a:endParaRPr lang="en-GB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1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Aspect-Based Sentiment Mining has two stages:</a:t>
            </a:r>
          </a:p>
          <a:p>
            <a:pPr lvl="1"/>
            <a:r>
              <a:rPr lang="en-US" dirty="0" smtClean="0"/>
              <a:t>Aspect detection:</a:t>
            </a:r>
          </a:p>
          <a:p>
            <a:pPr lvl="2"/>
            <a:r>
              <a:rPr lang="en-US" i="1" dirty="0" smtClean="0"/>
              <a:t>Explicit aspect detection</a:t>
            </a:r>
            <a:r>
              <a:rPr lang="en-US" dirty="0" smtClean="0"/>
              <a:t>: aspects appear literally in product reviews [relatively easy]</a:t>
            </a:r>
          </a:p>
          <a:p>
            <a:pPr lvl="2"/>
            <a:r>
              <a:rPr lang="en-US" i="1" dirty="0" smtClean="0"/>
              <a:t>Implicit aspect detection</a:t>
            </a:r>
            <a:r>
              <a:rPr lang="en-US" dirty="0" smtClean="0"/>
              <a:t>: aspects do not appear literally in the product reviews </a:t>
            </a:r>
            <a:r>
              <a:rPr lang="en-US" dirty="0" smtClean="0"/>
              <a:t>[our </a:t>
            </a:r>
            <a:r>
              <a:rPr lang="en-US" dirty="0" smtClean="0"/>
              <a:t>focus here]</a:t>
            </a:r>
          </a:p>
          <a:p>
            <a:pPr marL="857250" lvl="1" indent="-342900"/>
            <a:r>
              <a:rPr lang="en-US" dirty="0" smtClean="0"/>
              <a:t>Sentiment detection: assigning the sentiment associated to explicit or implicit aspects</a:t>
            </a:r>
          </a:p>
          <a:p>
            <a:pPr marL="457200"/>
            <a:r>
              <a:rPr lang="en-US" dirty="0" smtClean="0"/>
              <a:t>Main problem:</a:t>
            </a:r>
          </a:p>
          <a:p>
            <a:pPr marL="857250" lvl="1"/>
            <a:r>
              <a:rPr lang="en-US" dirty="0" smtClean="0"/>
              <a:t>In previous work we have proposed an approach to detect at most one implicit feature per sentence, but a sentence can have more than one aspect</a:t>
            </a:r>
          </a:p>
          <a:p>
            <a:pPr marL="857250" lvl="1"/>
            <a:r>
              <a:rPr lang="en-US" dirty="0" smtClean="0"/>
              <a:t>How to find all product aspects mentioned in a review sentence?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 and Evaluation Result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step approach: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Use a classifier to predict the presence of multiple (more than one) features in a sentence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Extend our previous approach to predict more than one implicit feature in a sentence</a:t>
            </a:r>
          </a:p>
          <a:p>
            <a:pPr marL="400050"/>
            <a:r>
              <a:rPr lang="en-US" dirty="0" smtClean="0"/>
              <a:t>Evaluation result:</a:t>
            </a:r>
          </a:p>
          <a:p>
            <a:pPr marL="800100" lvl="1"/>
            <a:r>
              <a:rPr lang="en-US" dirty="0" smtClean="0"/>
              <a:t>Collection of restaurant reviews from </a:t>
            </a:r>
            <a:r>
              <a:rPr lang="en-US" dirty="0" err="1" smtClean="0"/>
              <a:t>SemEval</a:t>
            </a:r>
            <a:r>
              <a:rPr lang="en-US" dirty="0" smtClean="0"/>
              <a:t> 2014</a:t>
            </a:r>
          </a:p>
          <a:p>
            <a:pPr marL="800100" lvl="1"/>
            <a:r>
              <a:rPr lang="en-US" dirty="0" smtClean="0"/>
              <a:t>The old approach has an F</a:t>
            </a:r>
            <a:r>
              <a:rPr lang="en-US" baseline="-25000" dirty="0" smtClean="0"/>
              <a:t>1</a:t>
            </a:r>
            <a:r>
              <a:rPr lang="en-US" dirty="0" smtClean="0"/>
              <a:t> of 62.9%</a:t>
            </a:r>
          </a:p>
          <a:p>
            <a:pPr marL="800100" lvl="1"/>
            <a:r>
              <a:rPr lang="en-US" dirty="0" smtClean="0"/>
              <a:t>We obtain an </a:t>
            </a:r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 of </a:t>
            </a:r>
            <a:r>
              <a:rPr lang="en-US" dirty="0" smtClean="0"/>
              <a:t>64.5%</a:t>
            </a:r>
            <a:endParaRPr lang="en-US" dirty="0"/>
          </a:p>
          <a:p>
            <a:pPr marL="800100" lvl="1"/>
            <a:r>
              <a:rPr lang="en-US" dirty="0" smtClean="0"/>
              <a:t>There is a 1.6 percentage points statistically significant increase in </a:t>
            </a:r>
            <a:r>
              <a:rPr lang="en-US" dirty="0"/>
              <a:t> F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p</a:t>
            </a:r>
            <a:r>
              <a:rPr lang="en-US" dirty="0" smtClean="0"/>
              <a:t> &lt; 0.01)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4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Explicit Features available:</a:t>
            </a:r>
          </a:p>
          <a:p>
            <a:pPr lvl="1"/>
            <a:r>
              <a:rPr lang="en-US" dirty="0" smtClean="0"/>
              <a:t>Use the co-occurrence (per sentence) matrix between explicit features and other words </a:t>
            </a:r>
            <a:r>
              <a:rPr lang="en-US" dirty="0" smtClean="0"/>
              <a:t>from </a:t>
            </a:r>
            <a:r>
              <a:rPr lang="en-US" dirty="0" smtClean="0"/>
              <a:t>training data</a:t>
            </a:r>
          </a:p>
          <a:p>
            <a:pPr lvl="1"/>
            <a:r>
              <a:rPr lang="en-US" dirty="0" smtClean="0"/>
              <a:t>Compute a score per sentence for each explicit feature by summing up its co-</a:t>
            </a:r>
            <a:r>
              <a:rPr lang="en-US" dirty="0" err="1" smtClean="0"/>
              <a:t>occurences</a:t>
            </a:r>
            <a:r>
              <a:rPr lang="en-US" dirty="0" smtClean="0"/>
              <a:t> with the words in the considered test sentence</a:t>
            </a:r>
          </a:p>
          <a:p>
            <a:pPr lvl="1"/>
            <a:r>
              <a:rPr lang="en-US" dirty="0" smtClean="0"/>
              <a:t>The explicit feature with the largest score and which passes a (learned) threshold is detected as an implicit feature</a:t>
            </a:r>
          </a:p>
          <a:p>
            <a:r>
              <a:rPr lang="en-US" dirty="0" smtClean="0"/>
              <a:t>Disadvantage:</a:t>
            </a:r>
          </a:p>
          <a:p>
            <a:pPr lvl="1"/>
            <a:r>
              <a:rPr lang="en-US" dirty="0" smtClean="0"/>
              <a:t>You need explicit features annotations</a:t>
            </a:r>
          </a:p>
          <a:p>
            <a:pPr lvl="1"/>
            <a:r>
              <a:rPr lang="en-US" dirty="0" smtClean="0"/>
              <a:t>An implicit feature is selected from the list of </a:t>
            </a:r>
            <a:r>
              <a:rPr lang="en-US" dirty="0" smtClean="0"/>
              <a:t>explicit </a:t>
            </a:r>
            <a:r>
              <a:rPr lang="en-US" dirty="0" smtClean="0"/>
              <a:t>features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8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Implicit Features available:</a:t>
            </a:r>
          </a:p>
          <a:p>
            <a:pPr lvl="1"/>
            <a:r>
              <a:rPr lang="en-US" dirty="0" smtClean="0"/>
              <a:t>Use the co-occurrence (per sentence) matrix between implicit features and other words </a:t>
            </a:r>
            <a:r>
              <a:rPr lang="en-US" dirty="0" smtClean="0"/>
              <a:t>from </a:t>
            </a:r>
            <a:r>
              <a:rPr lang="en-US" dirty="0" smtClean="0"/>
              <a:t>training data</a:t>
            </a:r>
          </a:p>
          <a:p>
            <a:pPr lvl="1"/>
            <a:r>
              <a:rPr lang="en-US" dirty="0" smtClean="0"/>
              <a:t>Compute a score per sentence for each implicit feature (from training data) by summing up its co-</a:t>
            </a:r>
            <a:r>
              <a:rPr lang="en-US" dirty="0" err="1" smtClean="0"/>
              <a:t>occurences</a:t>
            </a:r>
            <a:r>
              <a:rPr lang="en-US" dirty="0" smtClean="0"/>
              <a:t> with the words of the considered test sentence</a:t>
            </a:r>
          </a:p>
          <a:p>
            <a:pPr lvl="1"/>
            <a:r>
              <a:rPr lang="en-US" dirty="0" smtClean="0"/>
              <a:t>The implicit feature with the largest score and which passes a (learned) threshold is detected as an implicit feature</a:t>
            </a:r>
          </a:p>
          <a:p>
            <a:r>
              <a:rPr lang="en-US" dirty="0" smtClean="0"/>
              <a:t>Advantage:</a:t>
            </a:r>
          </a:p>
          <a:p>
            <a:pPr lvl="1"/>
            <a:r>
              <a:rPr lang="en-US" dirty="0" smtClean="0"/>
              <a:t>Do no need explicit feature annotations</a:t>
            </a:r>
          </a:p>
          <a:p>
            <a:pPr lvl="1"/>
            <a:r>
              <a:rPr lang="en-US" dirty="0" smtClean="0"/>
              <a:t>An implicit feature does not have to appear as an explicit feature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previous approaches are able to find at most one feature per sentence</a:t>
            </a:r>
          </a:p>
          <a:p>
            <a:endParaRPr lang="en-US" sz="1000" dirty="0" smtClean="0"/>
          </a:p>
          <a:p>
            <a:r>
              <a:rPr lang="en-US" dirty="0" smtClean="0"/>
              <a:t>Example of sentence with multiple features: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“</a:t>
            </a:r>
            <a:r>
              <a:rPr lang="en-US" i="1" dirty="0" smtClean="0"/>
              <a:t>The fish is great, but the food is very expensive</a:t>
            </a:r>
            <a:r>
              <a:rPr lang="en-US" dirty="0" smtClean="0"/>
              <a:t>” has:</a:t>
            </a:r>
          </a:p>
          <a:p>
            <a:pPr marL="0" indent="0">
              <a:buNone/>
            </a:pPr>
            <a:r>
              <a:rPr lang="en-US" dirty="0" smtClean="0"/>
              <a:t>    ‘</a:t>
            </a:r>
            <a:r>
              <a:rPr lang="en-US" i="1" dirty="0" smtClean="0"/>
              <a:t>quality</a:t>
            </a:r>
            <a:r>
              <a:rPr lang="en-US" dirty="0" smtClean="0"/>
              <a:t>’ feature with sentiment word ‘</a:t>
            </a:r>
            <a:r>
              <a:rPr lang="en-US" i="1" dirty="0" smtClean="0"/>
              <a:t>great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‘</a:t>
            </a:r>
            <a:r>
              <a:rPr lang="en-US" i="1" dirty="0" smtClean="0"/>
              <a:t>price</a:t>
            </a:r>
            <a:r>
              <a:rPr lang="en-US" dirty="0" smtClean="0"/>
              <a:t>’ feature with sentiment word ‘</a:t>
            </a:r>
            <a:r>
              <a:rPr lang="en-US" i="1" dirty="0" smtClean="0"/>
              <a:t>expensive</a:t>
            </a:r>
            <a:r>
              <a:rPr lang="en-US" dirty="0" smtClean="0"/>
              <a:t>’ </a:t>
            </a:r>
          </a:p>
          <a:p>
            <a:endParaRPr lang="en-US" dirty="0"/>
          </a:p>
          <a:p>
            <a:r>
              <a:rPr lang="en-US" dirty="0" smtClean="0"/>
              <a:t>How to update the second approach (where implicit features are available) to cope with multiple features per sentence?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2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26082</TotalTime>
  <Words>1842</Words>
  <Application>Microsoft Office PowerPoint</Application>
  <PresentationFormat>On-screen Show (4:3)</PresentationFormat>
  <Paragraphs>314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 Detection of Multiple Implicit Features per Sentence in Consumer Review Data</vt:lpstr>
      <vt:lpstr>Contents</vt:lpstr>
      <vt:lpstr>Motivation</vt:lpstr>
      <vt:lpstr>Motivation</vt:lpstr>
      <vt:lpstr>Motivation</vt:lpstr>
      <vt:lpstr>Main Idea and Evaluation Result</vt:lpstr>
      <vt:lpstr>Related Work</vt:lpstr>
      <vt:lpstr>Related Work</vt:lpstr>
      <vt:lpstr>Main Problem</vt:lpstr>
      <vt:lpstr>Method</vt:lpstr>
      <vt:lpstr>Method</vt:lpstr>
      <vt:lpstr>Method</vt:lpstr>
      <vt:lpstr>Method</vt:lpstr>
      <vt:lpstr>Method</vt:lpstr>
      <vt:lpstr>Data</vt:lpstr>
      <vt:lpstr>Data</vt:lpstr>
      <vt:lpstr>Data</vt:lpstr>
      <vt:lpstr>Data</vt:lpstr>
      <vt:lpstr>Evaluation</vt:lpstr>
      <vt:lpstr>Evaluation</vt:lpstr>
      <vt:lpstr>Evaluation</vt:lpstr>
      <vt:lpstr>Evaluation</vt:lpstr>
      <vt:lpstr>Evaluation</vt:lpstr>
      <vt:lpstr>Conclusion</vt:lpstr>
      <vt:lpstr>Conclusion</vt:lpstr>
    </vt:vector>
  </TitlesOfParts>
  <Company>Technische Universiteit Eindhoven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4+1 View Model of Software Architecture</dc:title>
  <dc:creator>BCF</dc:creator>
  <cp:lastModifiedBy>Flavius</cp:lastModifiedBy>
  <cp:revision>329</cp:revision>
  <dcterms:created xsi:type="dcterms:W3CDTF">2005-07-13T13:15:44Z</dcterms:created>
  <dcterms:modified xsi:type="dcterms:W3CDTF">2016-07-01T11:18:47Z</dcterms:modified>
</cp:coreProperties>
</file>