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2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  <p:sldMasterId id="2147483649" r:id="rId2"/>
  </p:sldMasterIdLst>
  <p:notesMasterIdLst>
    <p:notesMasterId r:id="rId29"/>
  </p:notesMasterIdLst>
  <p:sldIdLst>
    <p:sldId id="256" r:id="rId3"/>
    <p:sldId id="257" r:id="rId4"/>
    <p:sldId id="258" r:id="rId5"/>
    <p:sldId id="274" r:id="rId6"/>
    <p:sldId id="292" r:id="rId7"/>
    <p:sldId id="307" r:id="rId8"/>
    <p:sldId id="299" r:id="rId9"/>
    <p:sldId id="284" r:id="rId10"/>
    <p:sldId id="293" r:id="rId11"/>
    <p:sldId id="294" r:id="rId12"/>
    <p:sldId id="295" r:id="rId13"/>
    <p:sldId id="296" r:id="rId14"/>
    <p:sldId id="297" r:id="rId15"/>
    <p:sldId id="298" r:id="rId16"/>
    <p:sldId id="300" r:id="rId17"/>
    <p:sldId id="289" r:id="rId18"/>
    <p:sldId id="288" r:id="rId19"/>
    <p:sldId id="290" r:id="rId20"/>
    <p:sldId id="291" r:id="rId21"/>
    <p:sldId id="312" r:id="rId22"/>
    <p:sldId id="306" r:id="rId23"/>
    <p:sldId id="308" r:id="rId24"/>
    <p:sldId id="309" r:id="rId25"/>
    <p:sldId id="304" r:id="rId26"/>
    <p:sldId id="311" r:id="rId27"/>
    <p:sldId id="310" r:id="rId28"/>
  </p:sldIdLst>
  <p:sldSz cx="9144000" cy="6858000" type="screen4x3"/>
  <p:notesSz cx="6858000" cy="9144000"/>
  <p:defaultTextStyle>
    <a:defPPr>
      <a:defRPr lang="en-GB"/>
    </a:defPPr>
    <a:lvl1pPr algn="l" defTabSz="449263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Arial" charset="0"/>
        <a:ea typeface="ＭＳ Ｐゴシック" pitchFamily="16" charset="-128"/>
        <a:cs typeface="+mn-cs"/>
      </a:defRPr>
    </a:lvl1pPr>
    <a:lvl2pPr marL="742950" indent="-285750" algn="l" defTabSz="449263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Arial" charset="0"/>
        <a:ea typeface="ＭＳ Ｐゴシック" pitchFamily="16" charset="-128"/>
        <a:cs typeface="+mn-cs"/>
      </a:defRPr>
    </a:lvl2pPr>
    <a:lvl3pPr marL="1143000" indent="-228600" algn="l" defTabSz="449263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Arial" charset="0"/>
        <a:ea typeface="ＭＳ Ｐゴシック" pitchFamily="16" charset="-128"/>
        <a:cs typeface="+mn-cs"/>
      </a:defRPr>
    </a:lvl3pPr>
    <a:lvl4pPr marL="1600200" indent="-228600" algn="l" defTabSz="449263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Arial" charset="0"/>
        <a:ea typeface="ＭＳ Ｐゴシック" pitchFamily="16" charset="-128"/>
        <a:cs typeface="+mn-cs"/>
      </a:defRPr>
    </a:lvl4pPr>
    <a:lvl5pPr marL="2057400" indent="-228600" algn="l" defTabSz="449263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Arial" charset="0"/>
        <a:ea typeface="ＭＳ Ｐゴシック" pitchFamily="16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bg1"/>
        </a:solidFill>
        <a:latin typeface="Arial" charset="0"/>
        <a:ea typeface="ＭＳ Ｐゴシック" pitchFamily="16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bg1"/>
        </a:solidFill>
        <a:latin typeface="Arial" charset="0"/>
        <a:ea typeface="ＭＳ Ｐゴシック" pitchFamily="16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bg1"/>
        </a:solidFill>
        <a:latin typeface="Arial" charset="0"/>
        <a:ea typeface="ＭＳ Ｐゴシック" pitchFamily="16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bg1"/>
        </a:solidFill>
        <a:latin typeface="Arial" charset="0"/>
        <a:ea typeface="ＭＳ Ｐゴシック" pitchFamily="16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535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etp25415\Dropbox\PAPERS\Submitted\2016DB&amp;IS-Journal%20Thesis%20Paper\graphics\Processingtime%20diagram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1665310608429222"/>
          <c:y val="2.6817544636269737E-2"/>
          <c:w val="0.75793620793477856"/>
          <c:h val="0.8608761251291131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Blad2!$B$3:$B$4</c:f>
              <c:strCache>
                <c:ptCount val="2"/>
                <c:pt idx="1">
                  <c:v>Destiny</c:v>
                </c:pt>
              </c:strCache>
            </c:strRef>
          </c:tx>
          <c:spPr>
            <a:solidFill>
              <a:schemeClr val="accent1"/>
            </a:solidFill>
            <a:ln w="38100">
              <a:noFill/>
            </a:ln>
            <a:effectLst/>
          </c:spPr>
          <c:invertIfNegative val="0"/>
          <c:cat>
            <c:numRef>
              <c:f>Blad2!$A$5:$A$14</c:f>
              <c:numCache>
                <c:formatCode>General</c:formatCode>
                <c:ptCount val="10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</c:numCache>
            </c:numRef>
          </c:cat>
          <c:val>
            <c:numRef>
              <c:f>Blad2!$B$5:$B$14</c:f>
              <c:numCache>
                <c:formatCode>General</c:formatCode>
                <c:ptCount val="10"/>
                <c:pt idx="0">
                  <c:v>1300</c:v>
                </c:pt>
                <c:pt idx="1">
                  <c:v>2200</c:v>
                </c:pt>
                <c:pt idx="2">
                  <c:v>2500</c:v>
                </c:pt>
                <c:pt idx="3">
                  <c:v>1750</c:v>
                </c:pt>
                <c:pt idx="4">
                  <c:v>1050</c:v>
                </c:pt>
                <c:pt idx="5">
                  <c:v>600</c:v>
                </c:pt>
                <c:pt idx="6">
                  <c:v>1700</c:v>
                </c:pt>
                <c:pt idx="7">
                  <c:v>1950</c:v>
                </c:pt>
                <c:pt idx="8">
                  <c:v>850</c:v>
                </c:pt>
                <c:pt idx="9">
                  <c:v>1750</c:v>
                </c:pt>
              </c:numCache>
            </c:numRef>
          </c:val>
        </c:ser>
        <c:ser>
          <c:idx val="1"/>
          <c:order val="1"/>
          <c:tx>
            <c:strRef>
              <c:f>Blad2!$C$3:$C$4</c:f>
              <c:strCache>
                <c:ptCount val="2"/>
                <c:pt idx="1">
                  <c:v>TF-IDF</c:v>
                </c:pt>
              </c:strCache>
            </c:strRef>
          </c:tx>
          <c:spPr>
            <a:solidFill>
              <a:schemeClr val="accent2"/>
            </a:solidFill>
            <a:ln w="38100">
              <a:noFill/>
              <a:prstDash val="sysDash"/>
            </a:ln>
            <a:effectLst/>
          </c:spPr>
          <c:invertIfNegative val="0"/>
          <c:cat>
            <c:numRef>
              <c:f>Blad2!$A$5:$A$14</c:f>
              <c:numCache>
                <c:formatCode>General</c:formatCode>
                <c:ptCount val="10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</c:numCache>
            </c:numRef>
          </c:cat>
          <c:val>
            <c:numRef>
              <c:f>Blad2!$C$5:$C$14</c:f>
              <c:numCache>
                <c:formatCode>General</c:formatCode>
                <c:ptCount val="10"/>
                <c:pt idx="0">
                  <c:v>800</c:v>
                </c:pt>
                <c:pt idx="1">
                  <c:v>810</c:v>
                </c:pt>
                <c:pt idx="2">
                  <c:v>825</c:v>
                </c:pt>
                <c:pt idx="3">
                  <c:v>800</c:v>
                </c:pt>
                <c:pt idx="4">
                  <c:v>800</c:v>
                </c:pt>
                <c:pt idx="5">
                  <c:v>800</c:v>
                </c:pt>
                <c:pt idx="6">
                  <c:v>800</c:v>
                </c:pt>
                <c:pt idx="7">
                  <c:v>775</c:v>
                </c:pt>
                <c:pt idx="8">
                  <c:v>775</c:v>
                </c:pt>
                <c:pt idx="9">
                  <c:v>825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07296704"/>
        <c:axId val="156697448"/>
      </c:barChart>
      <c:catAx>
        <c:axId val="307296704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20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2000" b="1">
                    <a:solidFill>
                      <a:sysClr val="windowText" lastClr="000000"/>
                    </a:solidFill>
                  </a:rPr>
                  <a:t>Query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2000" b="1" i="0" u="none" strike="noStrike" kern="1200" baseline="0">
                  <a:solidFill>
                    <a:sysClr val="windowText" lastClr="000000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56697448"/>
        <c:crosses val="autoZero"/>
        <c:auto val="1"/>
        <c:lblAlgn val="ctr"/>
        <c:lblOffset val="100"/>
        <c:noMultiLvlLbl val="0"/>
      </c:catAx>
      <c:valAx>
        <c:axId val="15669744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2000" b="1">
                    <a:solidFill>
                      <a:sysClr val="windowText" lastClr="000000"/>
                    </a:solidFill>
                  </a:rPr>
                  <a:t>Execution time in miilliseconds</a:t>
                </a:r>
              </a:p>
            </c:rich>
          </c:tx>
          <c:layout/>
          <c:overlay val="0"/>
          <c:spPr>
            <a:solidFill>
              <a:sysClr val="window" lastClr="FFFFFF"/>
            </a:solidFill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1" i="0" u="none" strike="noStrike" kern="1200" baseline="0">
                  <a:solidFill>
                    <a:sysClr val="windowText" lastClr="000000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0729670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AutoShape 1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nl-NL"/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hdr"/>
          </p:nvPr>
        </p:nvSpPr>
        <p:spPr bwMode="auto">
          <a:xfrm>
            <a:off x="0" y="0"/>
            <a:ext cx="2970213" cy="4556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3886200" y="0"/>
            <a:ext cx="2970213" cy="4556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r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1" name="Rectangle 4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85800"/>
            <a:ext cx="4570413" cy="3427413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/>
          </p:nvPr>
        </p:nvSpPr>
        <p:spPr bwMode="auto">
          <a:xfrm>
            <a:off x="914400" y="4343400"/>
            <a:ext cx="5027613" cy="4113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endParaRPr lang="nl-NL" noProof="0" smtClean="0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/>
          </p:nvPr>
        </p:nvSpPr>
        <p:spPr bwMode="auto">
          <a:xfrm>
            <a:off x="0" y="8686800"/>
            <a:ext cx="2970213" cy="4556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>
            <a:lvl1pPr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/>
          </p:nvPr>
        </p:nvSpPr>
        <p:spPr bwMode="auto">
          <a:xfrm>
            <a:off x="3886200" y="8686800"/>
            <a:ext cx="2970213" cy="4556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>
            <a:lvl1pPr algn="r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fld id="{39845774-7599-42B5-BE61-124AABB02C3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936061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1F2763C5-159F-4B1F-AE40-962A05BE1F89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1024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102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 wrap="none" anchor="ctr"/>
          <a:lstStyle/>
          <a:p>
            <a:endParaRPr lang="nl-NL" smtClean="0"/>
          </a:p>
        </p:txBody>
      </p:sp>
    </p:spTree>
    <p:extLst>
      <p:ext uri="{BB962C8B-B14F-4D97-AF65-F5344CB8AC3E}">
        <p14:creationId xmlns:p14="http://schemas.microsoft.com/office/powerpoint/2010/main" val="120536089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E4E81AE8-59B9-4165-B726-A0BA6E58A29D}" type="slidenum">
              <a:rPr lang="en-US" smtClean="0"/>
              <a:pPr/>
              <a:t>11</a:t>
            </a:fld>
            <a:endParaRPr lang="en-US" smtClean="0"/>
          </a:p>
        </p:txBody>
      </p:sp>
      <p:sp>
        <p:nvSpPr>
          <p:cNvPr id="14339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1434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 wrap="none" anchor="ctr"/>
          <a:lstStyle/>
          <a:p>
            <a:endParaRPr lang="nl-NL" smtClean="0"/>
          </a:p>
        </p:txBody>
      </p:sp>
    </p:spTree>
    <p:extLst>
      <p:ext uri="{BB962C8B-B14F-4D97-AF65-F5344CB8AC3E}">
        <p14:creationId xmlns:p14="http://schemas.microsoft.com/office/powerpoint/2010/main" val="141257953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E4E81AE8-59B9-4165-B726-A0BA6E58A29D}" type="slidenum">
              <a:rPr lang="en-US" smtClean="0"/>
              <a:pPr/>
              <a:t>12</a:t>
            </a:fld>
            <a:endParaRPr lang="en-US" smtClean="0"/>
          </a:p>
        </p:txBody>
      </p:sp>
      <p:sp>
        <p:nvSpPr>
          <p:cNvPr id="14339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1434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 wrap="none" anchor="ctr"/>
          <a:lstStyle/>
          <a:p>
            <a:endParaRPr lang="nl-NL" smtClean="0"/>
          </a:p>
        </p:txBody>
      </p:sp>
    </p:spTree>
    <p:extLst>
      <p:ext uri="{BB962C8B-B14F-4D97-AF65-F5344CB8AC3E}">
        <p14:creationId xmlns:p14="http://schemas.microsoft.com/office/powerpoint/2010/main" val="318303719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E4E81AE8-59B9-4165-B726-A0BA6E58A29D}" type="slidenum">
              <a:rPr lang="en-US" smtClean="0"/>
              <a:pPr/>
              <a:t>13</a:t>
            </a:fld>
            <a:endParaRPr lang="en-US" smtClean="0"/>
          </a:p>
        </p:txBody>
      </p:sp>
      <p:sp>
        <p:nvSpPr>
          <p:cNvPr id="14339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1434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 wrap="none" anchor="ctr"/>
          <a:lstStyle/>
          <a:p>
            <a:endParaRPr lang="nl-NL" smtClean="0"/>
          </a:p>
        </p:txBody>
      </p:sp>
    </p:spTree>
    <p:extLst>
      <p:ext uri="{BB962C8B-B14F-4D97-AF65-F5344CB8AC3E}">
        <p14:creationId xmlns:p14="http://schemas.microsoft.com/office/powerpoint/2010/main" val="70065202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E4E81AE8-59B9-4165-B726-A0BA6E58A29D}" type="slidenum">
              <a:rPr lang="en-US" smtClean="0"/>
              <a:pPr/>
              <a:t>14</a:t>
            </a:fld>
            <a:endParaRPr lang="en-US" smtClean="0"/>
          </a:p>
        </p:txBody>
      </p:sp>
      <p:sp>
        <p:nvSpPr>
          <p:cNvPr id="14339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1434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 wrap="none" anchor="ctr"/>
          <a:lstStyle/>
          <a:p>
            <a:endParaRPr lang="nl-NL" smtClean="0"/>
          </a:p>
        </p:txBody>
      </p:sp>
    </p:spTree>
    <p:extLst>
      <p:ext uri="{BB962C8B-B14F-4D97-AF65-F5344CB8AC3E}">
        <p14:creationId xmlns:p14="http://schemas.microsoft.com/office/powerpoint/2010/main" val="301409839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F64537E0-32A7-40B0-98B1-4048134C7525}" type="slidenum">
              <a:rPr lang="en-US" smtClean="0"/>
              <a:pPr/>
              <a:t>15</a:t>
            </a:fld>
            <a:endParaRPr lang="en-US" smtClean="0"/>
          </a:p>
        </p:txBody>
      </p:sp>
      <p:sp>
        <p:nvSpPr>
          <p:cNvPr id="12291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1229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 wrap="none" anchor="ctr"/>
          <a:lstStyle/>
          <a:p>
            <a:endParaRPr lang="nl-NL" smtClean="0"/>
          </a:p>
        </p:txBody>
      </p:sp>
    </p:spTree>
    <p:extLst>
      <p:ext uri="{BB962C8B-B14F-4D97-AF65-F5344CB8AC3E}">
        <p14:creationId xmlns:p14="http://schemas.microsoft.com/office/powerpoint/2010/main" val="189349243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F64537E0-32A7-40B0-98B1-4048134C7525}" type="slidenum">
              <a:rPr lang="en-US" smtClean="0"/>
              <a:pPr/>
              <a:t>16</a:t>
            </a:fld>
            <a:endParaRPr lang="en-US" smtClean="0"/>
          </a:p>
        </p:txBody>
      </p:sp>
      <p:sp>
        <p:nvSpPr>
          <p:cNvPr id="12291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1229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 wrap="none" anchor="ctr"/>
          <a:lstStyle/>
          <a:p>
            <a:endParaRPr lang="nl-NL" smtClean="0"/>
          </a:p>
        </p:txBody>
      </p:sp>
    </p:spTree>
    <p:extLst>
      <p:ext uri="{BB962C8B-B14F-4D97-AF65-F5344CB8AC3E}">
        <p14:creationId xmlns:p14="http://schemas.microsoft.com/office/powerpoint/2010/main" val="1265715712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F64537E0-32A7-40B0-98B1-4048134C7525}" type="slidenum">
              <a:rPr lang="en-US" smtClean="0"/>
              <a:pPr/>
              <a:t>17</a:t>
            </a:fld>
            <a:endParaRPr lang="en-US" smtClean="0"/>
          </a:p>
        </p:txBody>
      </p:sp>
      <p:sp>
        <p:nvSpPr>
          <p:cNvPr id="12291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1229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 wrap="none" anchor="ctr"/>
          <a:lstStyle/>
          <a:p>
            <a:endParaRPr lang="nl-NL" smtClean="0"/>
          </a:p>
        </p:txBody>
      </p:sp>
    </p:spTree>
    <p:extLst>
      <p:ext uri="{BB962C8B-B14F-4D97-AF65-F5344CB8AC3E}">
        <p14:creationId xmlns:p14="http://schemas.microsoft.com/office/powerpoint/2010/main" val="2943336518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F64537E0-32A7-40B0-98B1-4048134C7525}" type="slidenum">
              <a:rPr lang="en-US" smtClean="0"/>
              <a:pPr/>
              <a:t>18</a:t>
            </a:fld>
            <a:endParaRPr lang="en-US" smtClean="0"/>
          </a:p>
        </p:txBody>
      </p:sp>
      <p:sp>
        <p:nvSpPr>
          <p:cNvPr id="12291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1229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 wrap="none" anchor="ctr"/>
          <a:lstStyle/>
          <a:p>
            <a:endParaRPr lang="nl-NL" smtClean="0"/>
          </a:p>
        </p:txBody>
      </p:sp>
    </p:spTree>
    <p:extLst>
      <p:ext uri="{BB962C8B-B14F-4D97-AF65-F5344CB8AC3E}">
        <p14:creationId xmlns:p14="http://schemas.microsoft.com/office/powerpoint/2010/main" val="754875848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F64537E0-32A7-40B0-98B1-4048134C7525}" type="slidenum">
              <a:rPr lang="en-US" smtClean="0"/>
              <a:pPr/>
              <a:t>19</a:t>
            </a:fld>
            <a:endParaRPr lang="en-US" smtClean="0"/>
          </a:p>
        </p:txBody>
      </p:sp>
      <p:sp>
        <p:nvSpPr>
          <p:cNvPr id="12291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1229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 wrap="none" anchor="ctr"/>
          <a:lstStyle/>
          <a:p>
            <a:endParaRPr lang="nl-NL" smtClean="0"/>
          </a:p>
        </p:txBody>
      </p:sp>
    </p:spTree>
    <p:extLst>
      <p:ext uri="{BB962C8B-B14F-4D97-AF65-F5344CB8AC3E}">
        <p14:creationId xmlns:p14="http://schemas.microsoft.com/office/powerpoint/2010/main" val="2380891485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F64537E0-32A7-40B0-98B1-4048134C7525}" type="slidenum">
              <a:rPr lang="en-US" smtClean="0"/>
              <a:pPr/>
              <a:t>20</a:t>
            </a:fld>
            <a:endParaRPr lang="en-US" smtClean="0"/>
          </a:p>
        </p:txBody>
      </p:sp>
      <p:sp>
        <p:nvSpPr>
          <p:cNvPr id="12291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1229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 wrap="none" anchor="ctr"/>
          <a:lstStyle/>
          <a:p>
            <a:endParaRPr lang="nl-NL" smtClean="0"/>
          </a:p>
        </p:txBody>
      </p:sp>
    </p:spTree>
    <p:extLst>
      <p:ext uri="{BB962C8B-B14F-4D97-AF65-F5344CB8AC3E}">
        <p14:creationId xmlns:p14="http://schemas.microsoft.com/office/powerpoint/2010/main" val="391820731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1E784819-BC3C-4AEA-A3DA-84227D2DFDAB}" type="slidenum">
              <a:rPr lang="en-US" smtClean="0"/>
              <a:pPr/>
              <a:t>2</a:t>
            </a:fld>
            <a:endParaRPr lang="en-US" smtClean="0"/>
          </a:p>
        </p:txBody>
      </p:sp>
      <p:sp>
        <p:nvSpPr>
          <p:cNvPr id="11267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1126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 wrap="none" anchor="ctr"/>
          <a:lstStyle/>
          <a:p>
            <a:endParaRPr lang="nl-NL" smtClean="0"/>
          </a:p>
        </p:txBody>
      </p:sp>
    </p:spTree>
    <p:extLst>
      <p:ext uri="{BB962C8B-B14F-4D97-AF65-F5344CB8AC3E}">
        <p14:creationId xmlns:p14="http://schemas.microsoft.com/office/powerpoint/2010/main" val="2408738336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1FE7E8E9-F712-4875-8ADC-9DC4B5B2DA4B}" type="slidenum">
              <a:rPr lang="en-US" smtClean="0"/>
              <a:pPr/>
              <a:t>21</a:t>
            </a:fld>
            <a:endParaRPr lang="en-US" smtClean="0"/>
          </a:p>
        </p:txBody>
      </p:sp>
      <p:sp>
        <p:nvSpPr>
          <p:cNvPr id="13315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1331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 wrap="none" anchor="ctr"/>
          <a:lstStyle/>
          <a:p>
            <a:endParaRPr lang="nl-NL" smtClean="0"/>
          </a:p>
        </p:txBody>
      </p:sp>
    </p:spTree>
    <p:extLst>
      <p:ext uri="{BB962C8B-B14F-4D97-AF65-F5344CB8AC3E}">
        <p14:creationId xmlns:p14="http://schemas.microsoft.com/office/powerpoint/2010/main" val="3792777810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F64537E0-32A7-40B0-98B1-4048134C7525}" type="slidenum">
              <a:rPr lang="en-US" smtClean="0"/>
              <a:pPr/>
              <a:t>22</a:t>
            </a:fld>
            <a:endParaRPr lang="en-US" smtClean="0"/>
          </a:p>
        </p:txBody>
      </p:sp>
      <p:sp>
        <p:nvSpPr>
          <p:cNvPr id="12291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1229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 wrap="none" anchor="ctr"/>
          <a:lstStyle/>
          <a:p>
            <a:endParaRPr lang="nl-NL" smtClean="0"/>
          </a:p>
        </p:txBody>
      </p:sp>
    </p:spTree>
    <p:extLst>
      <p:ext uri="{BB962C8B-B14F-4D97-AF65-F5344CB8AC3E}">
        <p14:creationId xmlns:p14="http://schemas.microsoft.com/office/powerpoint/2010/main" val="1023326119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F64537E0-32A7-40B0-98B1-4048134C7525}" type="slidenum">
              <a:rPr lang="en-US" smtClean="0"/>
              <a:pPr/>
              <a:t>23</a:t>
            </a:fld>
            <a:endParaRPr lang="en-US" smtClean="0"/>
          </a:p>
        </p:txBody>
      </p:sp>
      <p:sp>
        <p:nvSpPr>
          <p:cNvPr id="12291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1229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 wrap="none" anchor="ctr"/>
          <a:lstStyle/>
          <a:p>
            <a:endParaRPr lang="nl-NL" smtClean="0"/>
          </a:p>
        </p:txBody>
      </p:sp>
    </p:spTree>
    <p:extLst>
      <p:ext uri="{BB962C8B-B14F-4D97-AF65-F5344CB8AC3E}">
        <p14:creationId xmlns:p14="http://schemas.microsoft.com/office/powerpoint/2010/main" val="1531466658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F64537E0-32A7-40B0-98B1-4048134C7525}" type="slidenum">
              <a:rPr lang="en-US" smtClean="0"/>
              <a:pPr/>
              <a:t>24</a:t>
            </a:fld>
            <a:endParaRPr lang="en-US" smtClean="0"/>
          </a:p>
        </p:txBody>
      </p:sp>
      <p:sp>
        <p:nvSpPr>
          <p:cNvPr id="12291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1229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 wrap="none" anchor="ctr"/>
          <a:lstStyle/>
          <a:p>
            <a:endParaRPr lang="nl-NL" smtClean="0"/>
          </a:p>
        </p:txBody>
      </p:sp>
    </p:spTree>
    <p:extLst>
      <p:ext uri="{BB962C8B-B14F-4D97-AF65-F5344CB8AC3E}">
        <p14:creationId xmlns:p14="http://schemas.microsoft.com/office/powerpoint/2010/main" val="205994064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F64537E0-32A7-40B0-98B1-4048134C7525}" type="slidenum">
              <a:rPr lang="en-US" smtClean="0"/>
              <a:pPr/>
              <a:t>25</a:t>
            </a:fld>
            <a:endParaRPr lang="en-US" smtClean="0"/>
          </a:p>
        </p:txBody>
      </p:sp>
      <p:sp>
        <p:nvSpPr>
          <p:cNvPr id="12291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1229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 wrap="none" anchor="ctr"/>
          <a:lstStyle/>
          <a:p>
            <a:endParaRPr lang="nl-NL" smtClean="0"/>
          </a:p>
        </p:txBody>
      </p:sp>
    </p:spTree>
    <p:extLst>
      <p:ext uri="{BB962C8B-B14F-4D97-AF65-F5344CB8AC3E}">
        <p14:creationId xmlns:p14="http://schemas.microsoft.com/office/powerpoint/2010/main" val="833270507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F64537E0-32A7-40B0-98B1-4048134C7525}" type="slidenum">
              <a:rPr lang="en-US" smtClean="0"/>
              <a:pPr/>
              <a:t>26</a:t>
            </a:fld>
            <a:endParaRPr lang="en-US" smtClean="0"/>
          </a:p>
        </p:txBody>
      </p:sp>
      <p:sp>
        <p:nvSpPr>
          <p:cNvPr id="12291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1229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 wrap="none" anchor="ctr"/>
          <a:lstStyle/>
          <a:p>
            <a:endParaRPr lang="nl-NL" smtClean="0"/>
          </a:p>
        </p:txBody>
      </p:sp>
    </p:spTree>
    <p:extLst>
      <p:ext uri="{BB962C8B-B14F-4D97-AF65-F5344CB8AC3E}">
        <p14:creationId xmlns:p14="http://schemas.microsoft.com/office/powerpoint/2010/main" val="417903040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F64537E0-32A7-40B0-98B1-4048134C7525}" type="slidenum">
              <a:rPr lang="en-US" smtClean="0"/>
              <a:pPr/>
              <a:t>3</a:t>
            </a:fld>
            <a:endParaRPr lang="en-US" smtClean="0"/>
          </a:p>
        </p:txBody>
      </p:sp>
      <p:sp>
        <p:nvSpPr>
          <p:cNvPr id="12291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1229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 wrap="none" anchor="ctr"/>
          <a:lstStyle/>
          <a:p>
            <a:endParaRPr lang="nl-NL" smtClean="0"/>
          </a:p>
        </p:txBody>
      </p:sp>
    </p:spTree>
    <p:extLst>
      <p:ext uri="{BB962C8B-B14F-4D97-AF65-F5344CB8AC3E}">
        <p14:creationId xmlns:p14="http://schemas.microsoft.com/office/powerpoint/2010/main" val="47449394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F64537E0-32A7-40B0-98B1-4048134C7525}" type="slidenum">
              <a:rPr lang="en-US" smtClean="0"/>
              <a:pPr/>
              <a:t>5</a:t>
            </a:fld>
            <a:endParaRPr lang="en-US" smtClean="0"/>
          </a:p>
        </p:txBody>
      </p:sp>
      <p:sp>
        <p:nvSpPr>
          <p:cNvPr id="12291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1229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 wrap="none" anchor="ctr"/>
          <a:lstStyle/>
          <a:p>
            <a:endParaRPr lang="nl-NL" smtClean="0"/>
          </a:p>
        </p:txBody>
      </p:sp>
    </p:spTree>
    <p:extLst>
      <p:ext uri="{BB962C8B-B14F-4D97-AF65-F5344CB8AC3E}">
        <p14:creationId xmlns:p14="http://schemas.microsoft.com/office/powerpoint/2010/main" val="238585476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F64537E0-32A7-40B0-98B1-4048134C7525}" type="slidenum">
              <a:rPr lang="en-US" smtClean="0"/>
              <a:pPr/>
              <a:t>6</a:t>
            </a:fld>
            <a:endParaRPr lang="en-US" smtClean="0"/>
          </a:p>
        </p:txBody>
      </p:sp>
      <p:sp>
        <p:nvSpPr>
          <p:cNvPr id="12291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1229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 wrap="none" anchor="ctr"/>
          <a:lstStyle/>
          <a:p>
            <a:endParaRPr lang="nl-NL" smtClean="0"/>
          </a:p>
        </p:txBody>
      </p:sp>
    </p:spTree>
    <p:extLst>
      <p:ext uri="{BB962C8B-B14F-4D97-AF65-F5344CB8AC3E}">
        <p14:creationId xmlns:p14="http://schemas.microsoft.com/office/powerpoint/2010/main" val="374333173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F64537E0-32A7-40B0-98B1-4048134C7525}" type="slidenum">
              <a:rPr lang="en-US" smtClean="0"/>
              <a:pPr/>
              <a:t>7</a:t>
            </a:fld>
            <a:endParaRPr lang="en-US" smtClean="0"/>
          </a:p>
        </p:txBody>
      </p:sp>
      <p:sp>
        <p:nvSpPr>
          <p:cNvPr id="12291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1229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 wrap="none" anchor="ctr"/>
          <a:lstStyle/>
          <a:p>
            <a:endParaRPr lang="nl-NL" smtClean="0"/>
          </a:p>
        </p:txBody>
      </p:sp>
    </p:spTree>
    <p:extLst>
      <p:ext uri="{BB962C8B-B14F-4D97-AF65-F5344CB8AC3E}">
        <p14:creationId xmlns:p14="http://schemas.microsoft.com/office/powerpoint/2010/main" val="123160833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E4E81AE8-59B9-4165-B726-A0BA6E58A29D}" type="slidenum">
              <a:rPr lang="en-US" smtClean="0"/>
              <a:pPr/>
              <a:t>8</a:t>
            </a:fld>
            <a:endParaRPr lang="en-US" smtClean="0"/>
          </a:p>
        </p:txBody>
      </p:sp>
      <p:sp>
        <p:nvSpPr>
          <p:cNvPr id="14339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1434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 wrap="none" anchor="ctr"/>
          <a:lstStyle/>
          <a:p>
            <a:endParaRPr lang="nl-NL" smtClean="0"/>
          </a:p>
        </p:txBody>
      </p:sp>
    </p:spTree>
    <p:extLst>
      <p:ext uri="{BB962C8B-B14F-4D97-AF65-F5344CB8AC3E}">
        <p14:creationId xmlns:p14="http://schemas.microsoft.com/office/powerpoint/2010/main" val="30875446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E4E81AE8-59B9-4165-B726-A0BA6E58A29D}" type="slidenum">
              <a:rPr lang="en-US" smtClean="0"/>
              <a:pPr/>
              <a:t>9</a:t>
            </a:fld>
            <a:endParaRPr lang="en-US" smtClean="0"/>
          </a:p>
        </p:txBody>
      </p:sp>
      <p:sp>
        <p:nvSpPr>
          <p:cNvPr id="14339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1434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 wrap="none" anchor="ctr"/>
          <a:lstStyle/>
          <a:p>
            <a:endParaRPr lang="nl-NL" smtClean="0"/>
          </a:p>
        </p:txBody>
      </p:sp>
    </p:spTree>
    <p:extLst>
      <p:ext uri="{BB962C8B-B14F-4D97-AF65-F5344CB8AC3E}">
        <p14:creationId xmlns:p14="http://schemas.microsoft.com/office/powerpoint/2010/main" val="238777010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E4E81AE8-59B9-4165-B726-A0BA6E58A29D}" type="slidenum">
              <a:rPr lang="en-US" smtClean="0"/>
              <a:pPr/>
              <a:t>10</a:t>
            </a:fld>
            <a:endParaRPr lang="en-US" smtClean="0"/>
          </a:p>
        </p:txBody>
      </p:sp>
      <p:sp>
        <p:nvSpPr>
          <p:cNvPr id="14339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1434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 wrap="none" anchor="ctr"/>
          <a:lstStyle/>
          <a:p>
            <a:endParaRPr lang="nl-NL" smtClean="0"/>
          </a:p>
        </p:txBody>
      </p:sp>
    </p:spTree>
    <p:extLst>
      <p:ext uri="{BB962C8B-B14F-4D97-AF65-F5344CB8AC3E}">
        <p14:creationId xmlns:p14="http://schemas.microsoft.com/office/powerpoint/2010/main" val="16528481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nl-NL" smtClean="0"/>
              <a:t>Klik om het opmaakprofiel van de modelondertitel te bewerken</a:t>
            </a:r>
            <a:endParaRPr lang="nl-N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nl-NL" smtClean="0"/>
              <a:t>Klik om het opmaakprofiel van de modelondertitel te bewerken</a:t>
            </a:r>
            <a:endParaRPr lang="nl-NL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0567B0B-75EE-42FF-A43C-91794A3D276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F708A6-EDE2-4470-808A-4153DE08F8B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1866FB-F961-4BB8-81DF-23ABDC77674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4963"/>
            <a:ext cx="4037013" cy="45243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6613" y="1604963"/>
            <a:ext cx="4038600" cy="45243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22C070-5D75-4CB6-97D3-05DF04D025D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3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4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6DE21B-2B21-4F00-B961-39B9E784627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Rectangle 2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3FC4F7-E755-4635-8379-5C60B4258E6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4BDC37-6C3D-4ED3-8FC4-0891C315CDC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9357A5-F805-45C6-98B6-3FD022C67E3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nl-NL" noProof="0" smtClean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BD6B65-B79E-402C-A12B-F304F0793B5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A3802D-79A7-45E5-A2F5-0D7AC20ACA2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1604963"/>
            <a:ext cx="2055813" cy="4524375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1604963"/>
            <a:ext cx="6019800" cy="4524375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6D4B31-41F7-44BE-A2E9-4E1F6A459CE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nl-NL" noProof="0" smtClean="0"/>
              <a:t>Klik op het pictogram als u een afbeelding wilt toevoegen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1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0" y="0"/>
            <a:ext cx="9145588" cy="685958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xStyles>
    <p:titleStyle>
      <a:lvl1pPr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ea typeface="Osaka" pitchFamily="16" charset="0"/>
          <a:cs typeface="Osaka" pitchFamily="16" charset="0"/>
        </a:defRPr>
      </a:lvl2pPr>
      <a:lvl3pPr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ea typeface="Osaka" pitchFamily="16" charset="0"/>
          <a:cs typeface="Osaka" pitchFamily="16" charset="0"/>
        </a:defRPr>
      </a:lvl3pPr>
      <a:lvl4pPr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ea typeface="Osaka" pitchFamily="16" charset="0"/>
          <a:cs typeface="Osaka" pitchFamily="16" charset="0"/>
        </a:defRPr>
      </a:lvl4pPr>
      <a:lvl5pPr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ea typeface="Osaka" pitchFamily="16" charset="0"/>
          <a:cs typeface="Osaka" pitchFamily="16" charset="0"/>
        </a:defRPr>
      </a:lvl5pPr>
      <a:lvl6pPr marL="2514600" indent="-228600"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ea typeface="Osaka" pitchFamily="16" charset="0"/>
          <a:cs typeface="Osaka" pitchFamily="16" charset="0"/>
        </a:defRPr>
      </a:lvl6pPr>
      <a:lvl7pPr marL="2971800" indent="-228600"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ea typeface="Osaka" pitchFamily="16" charset="0"/>
          <a:cs typeface="Osaka" pitchFamily="16" charset="0"/>
        </a:defRPr>
      </a:lvl7pPr>
      <a:lvl8pPr marL="3429000" indent="-228600"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ea typeface="Osaka" pitchFamily="16" charset="0"/>
          <a:cs typeface="Osaka" pitchFamily="16" charset="0"/>
        </a:defRPr>
      </a:lvl8pPr>
      <a:lvl9pPr marL="3886200" indent="-228600"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ea typeface="Osaka" pitchFamily="16" charset="0"/>
          <a:cs typeface="Osaka" pitchFamily="16" charset="0"/>
        </a:defRPr>
      </a:lvl9pPr>
    </p:titleStyle>
    <p:bodyStyle>
      <a:lvl1pPr marL="342900" indent="-342900" algn="l" defTabSz="449263" rtl="0" eaLnBrk="1" fontAlgn="base" hangingPunct="1">
        <a:spcBef>
          <a:spcPts val="8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49263" rtl="0" eaLnBrk="1" fontAlgn="base" hangingPunct="1">
        <a:spcBef>
          <a:spcPts val="7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800">
          <a:solidFill>
            <a:srgbClr val="000000"/>
          </a:solidFill>
          <a:latin typeface="+mn-lt"/>
          <a:ea typeface="+mn-ea"/>
          <a:cs typeface="+mn-cs"/>
        </a:defRPr>
      </a:lvl2pPr>
      <a:lvl3pPr marL="1143000" indent="-228600" algn="l" defTabSz="449263" rtl="0" eaLnBrk="1" fontAlgn="base" hangingPunct="1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400">
          <a:solidFill>
            <a:srgbClr val="000000"/>
          </a:solidFill>
          <a:latin typeface="+mn-lt"/>
          <a:ea typeface="+mn-ea"/>
          <a:cs typeface="+mn-cs"/>
        </a:defRPr>
      </a:lvl3pPr>
      <a:lvl4pPr marL="1600200" indent="-228600" algn="l" defTabSz="449263" rtl="0" eaLnBrk="1" fontAlgn="base" hangingPunct="1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  <a:cs typeface="+mn-cs"/>
        </a:defRPr>
      </a:lvl4pPr>
      <a:lvl5pPr marL="2057400" indent="-228600" algn="l" defTabSz="449263" rtl="0" eaLnBrk="1" fontAlgn="base" hangingPunct="1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449263" rtl="0" eaLnBrk="1" fontAlgn="base" hangingPunct="1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  <a:cs typeface="+mn-cs"/>
        </a:defRPr>
      </a:lvl6pPr>
      <a:lvl7pPr marL="2971800" indent="-228600" algn="l" defTabSz="449263" rtl="0" eaLnBrk="1" fontAlgn="base" hangingPunct="1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  <a:cs typeface="+mn-cs"/>
        </a:defRPr>
      </a:lvl7pPr>
      <a:lvl8pPr marL="3429000" indent="-228600" algn="l" defTabSz="449263" rtl="0" eaLnBrk="1" fontAlgn="base" hangingPunct="1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  <a:cs typeface="+mn-cs"/>
        </a:defRPr>
      </a:lvl8pPr>
      <a:lvl9pPr marL="3886200" indent="-228600" algn="l" defTabSz="449263" rtl="0" eaLnBrk="1" fontAlgn="base" hangingPunct="1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2139950"/>
            <a:ext cx="7770813" cy="14335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Klik om de opmaak van de titeltekst te bewerken</a:t>
            </a:r>
          </a:p>
        </p:txBody>
      </p:sp>
      <p:sp>
        <p:nvSpPr>
          <p:cNvPr id="2" name="Rectangle 2"/>
          <p:cNvSpPr>
            <a:spLocks noGrp="1" noChangeArrowheads="1"/>
          </p:cNvSpPr>
          <p:nvPr>
            <p:ph type="dt"/>
          </p:nvPr>
        </p:nvSpPr>
        <p:spPr bwMode="auto">
          <a:xfrm>
            <a:off x="685800" y="6248400"/>
            <a:ext cx="1903413" cy="4556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1">
              <a:buClrTx/>
              <a:buFontTx/>
              <a:buNone/>
              <a:tabLst>
                <a:tab pos="723900" algn="l"/>
                <a:tab pos="1447800" algn="l"/>
              </a:tabLst>
              <a:defRPr sz="1400">
                <a:solidFill>
                  <a:srgbClr val="000000"/>
                </a:solidFill>
                <a:latin typeface="Times New Roman" pitchFamily="16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ftr"/>
          </p:nvPr>
        </p:nvSpPr>
        <p:spPr bwMode="auto">
          <a:xfrm>
            <a:off x="3124200" y="6248400"/>
            <a:ext cx="2894013" cy="4556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ctr" eaLnBrk="1">
              <a:buClrTx/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rgbClr val="000000"/>
                </a:solidFill>
                <a:latin typeface="Times New Roman" pitchFamily="16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248400"/>
            <a:ext cx="1903413" cy="4556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r" eaLnBrk="1">
              <a:buClrTx/>
              <a:buFontTx/>
              <a:buNone/>
              <a:tabLst>
                <a:tab pos="723900" algn="l"/>
                <a:tab pos="1447800" algn="l"/>
              </a:tabLst>
              <a:defRPr sz="1400">
                <a:solidFill>
                  <a:srgbClr val="000000"/>
                </a:solidFill>
                <a:latin typeface="Times New Roman" pitchFamily="16" charset="0"/>
              </a:defRPr>
            </a:lvl1pPr>
          </a:lstStyle>
          <a:p>
            <a:pPr>
              <a:defRPr/>
            </a:pPr>
            <a:fld id="{57781216-3907-4365-A54D-7FF44B120D2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2054" name="Rectangle 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4963"/>
            <a:ext cx="8228013" cy="45243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Klik om de opmaak van de overzichtstekst te bewerken</a:t>
            </a:r>
          </a:p>
          <a:p>
            <a:pPr lvl="1"/>
            <a:r>
              <a:rPr lang="en-GB" smtClean="0"/>
              <a:t>Tweede overzichtsniveau</a:t>
            </a:r>
          </a:p>
          <a:p>
            <a:pPr lvl="2"/>
            <a:r>
              <a:rPr lang="en-GB" smtClean="0"/>
              <a:t>Derde overzichtsniveau</a:t>
            </a:r>
          </a:p>
          <a:p>
            <a:pPr lvl="3"/>
            <a:r>
              <a:rPr lang="en-GB" smtClean="0"/>
              <a:t>Vierde overzichtsniveau</a:t>
            </a:r>
          </a:p>
          <a:p>
            <a:pPr lvl="4"/>
            <a:r>
              <a:rPr lang="en-GB" smtClean="0"/>
              <a:t>Vijfde overzichtsniveau</a:t>
            </a:r>
          </a:p>
          <a:p>
            <a:pPr lvl="4"/>
            <a:r>
              <a:rPr lang="en-GB" smtClean="0"/>
              <a:t>Zesde overzichtsniveau</a:t>
            </a:r>
          </a:p>
          <a:p>
            <a:pPr lvl="4"/>
            <a:r>
              <a:rPr lang="en-GB" smtClean="0"/>
              <a:t>Zevende overzichtsniveau</a:t>
            </a:r>
          </a:p>
          <a:p>
            <a:pPr lvl="4"/>
            <a:r>
              <a:rPr lang="en-GB" smtClean="0"/>
              <a:t>Achtste overzichtsniveau</a:t>
            </a:r>
          </a:p>
          <a:p>
            <a:pPr lvl="4"/>
            <a:r>
              <a:rPr lang="en-GB" smtClean="0"/>
              <a:t>Negende overzichtsniveau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ea typeface="Osaka" pitchFamily="16" charset="0"/>
          <a:cs typeface="Osaka" pitchFamily="16" charset="0"/>
        </a:defRPr>
      </a:lvl2pPr>
      <a:lvl3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ea typeface="Osaka" pitchFamily="16" charset="0"/>
          <a:cs typeface="Osaka" pitchFamily="16" charset="0"/>
        </a:defRPr>
      </a:lvl3pPr>
      <a:lvl4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ea typeface="Osaka" pitchFamily="16" charset="0"/>
          <a:cs typeface="Osaka" pitchFamily="16" charset="0"/>
        </a:defRPr>
      </a:lvl4pPr>
      <a:lvl5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ea typeface="Osaka" pitchFamily="16" charset="0"/>
          <a:cs typeface="Osaka" pitchFamily="16" charset="0"/>
        </a:defRPr>
      </a:lvl5pPr>
      <a:lvl6pPr marL="2514600" indent="-228600" algn="ctr" defTabSz="449263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ea typeface="Osaka" pitchFamily="16" charset="0"/>
          <a:cs typeface="Osaka" pitchFamily="16" charset="0"/>
        </a:defRPr>
      </a:lvl6pPr>
      <a:lvl7pPr marL="2971800" indent="-228600" algn="ctr" defTabSz="449263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ea typeface="Osaka" pitchFamily="16" charset="0"/>
          <a:cs typeface="Osaka" pitchFamily="16" charset="0"/>
        </a:defRPr>
      </a:lvl7pPr>
      <a:lvl8pPr marL="3429000" indent="-228600" algn="ctr" defTabSz="449263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ea typeface="Osaka" pitchFamily="16" charset="0"/>
          <a:cs typeface="Osaka" pitchFamily="16" charset="0"/>
        </a:defRPr>
      </a:lvl8pPr>
      <a:lvl9pPr marL="3886200" indent="-228600" algn="ctr" defTabSz="449263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ea typeface="Osaka" pitchFamily="16" charset="0"/>
          <a:cs typeface="Osaka" pitchFamily="16" charset="0"/>
        </a:defRPr>
      </a:lvl9pPr>
    </p:titleStyle>
    <p:bodyStyle>
      <a:lvl1pPr marL="342900" indent="-342900" algn="l" defTabSz="449263" rtl="0" eaLnBrk="0" fontAlgn="base" hangingPunct="0">
        <a:spcBef>
          <a:spcPts val="8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49263" rtl="0" eaLnBrk="0" fontAlgn="base" hangingPunct="0">
        <a:spcBef>
          <a:spcPts val="7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800">
          <a:solidFill>
            <a:srgbClr val="000000"/>
          </a:solidFill>
          <a:latin typeface="+mn-lt"/>
          <a:ea typeface="+mn-ea"/>
          <a:cs typeface="+mn-cs"/>
        </a:defRPr>
      </a:lvl2pPr>
      <a:lvl3pPr marL="11430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400">
          <a:solidFill>
            <a:srgbClr val="000000"/>
          </a:solidFill>
          <a:latin typeface="+mn-lt"/>
          <a:ea typeface="+mn-ea"/>
          <a:cs typeface="+mn-cs"/>
        </a:defRPr>
      </a:lvl3pPr>
      <a:lvl4pPr marL="16002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  <a:cs typeface="+mn-cs"/>
        </a:defRPr>
      </a:lvl4pPr>
      <a:lvl5pPr marL="20574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449263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  <a:cs typeface="+mn-cs"/>
        </a:defRPr>
      </a:lvl6pPr>
      <a:lvl7pPr marL="2971800" indent="-228600" algn="l" defTabSz="449263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  <a:cs typeface="+mn-cs"/>
        </a:defRPr>
      </a:lvl7pPr>
      <a:lvl8pPr marL="3429000" indent="-228600" algn="l" defTabSz="449263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  <a:cs typeface="+mn-cs"/>
        </a:defRPr>
      </a:lvl8pPr>
      <a:lvl9pPr marL="3886200" indent="-228600" algn="l" defTabSz="449263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1"/>
          <p:cNvSpPr txBox="1">
            <a:spLocks noChangeArrowheads="1"/>
          </p:cNvSpPr>
          <p:nvPr/>
        </p:nvSpPr>
        <p:spPr bwMode="auto">
          <a:xfrm>
            <a:off x="755576" y="2204864"/>
            <a:ext cx="8388424" cy="120251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square" lIns="90000" tIns="46800" rIns="90000" bIns="46800">
            <a:spAutoFit/>
          </a:bodyPr>
          <a:lstStyle/>
          <a:p>
            <a:pPr algn="ctr"/>
            <a:r>
              <a:rPr lang="en-US" sz="3600" b="1" dirty="0" smtClean="0">
                <a:solidFill>
                  <a:srgbClr val="00535D"/>
                </a:solidFill>
              </a:rPr>
              <a:t>Linguistic </a:t>
            </a:r>
            <a:r>
              <a:rPr lang="en-US" sz="3600" b="1" dirty="0">
                <a:solidFill>
                  <a:srgbClr val="00535D"/>
                </a:solidFill>
              </a:rPr>
              <a:t>Graph </a:t>
            </a:r>
            <a:r>
              <a:rPr lang="en-US" sz="3600" b="1" dirty="0" smtClean="0">
                <a:solidFill>
                  <a:srgbClr val="00535D"/>
                </a:solidFill>
              </a:rPr>
              <a:t>Similarity</a:t>
            </a:r>
          </a:p>
          <a:p>
            <a:pPr algn="ctr"/>
            <a:r>
              <a:rPr lang="en-US" sz="3600" b="1" dirty="0">
                <a:solidFill>
                  <a:srgbClr val="00535D"/>
                </a:solidFill>
              </a:rPr>
              <a:t>f</a:t>
            </a:r>
            <a:r>
              <a:rPr lang="en-US" sz="3600" b="1" dirty="0" smtClean="0">
                <a:solidFill>
                  <a:srgbClr val="00535D"/>
                </a:solidFill>
              </a:rPr>
              <a:t>or News </a:t>
            </a:r>
            <a:r>
              <a:rPr lang="en-US" sz="3600" b="1" dirty="0">
                <a:solidFill>
                  <a:srgbClr val="00535D"/>
                </a:solidFill>
              </a:rPr>
              <a:t>Sentence Searching</a:t>
            </a:r>
            <a:endParaRPr lang="en-US" sz="3600" b="1" dirty="0">
              <a:solidFill>
                <a:srgbClr val="00535D"/>
              </a:solidFill>
              <a:latin typeface="Arial Black" pitchFamily="16" charset="0"/>
            </a:endParaRPr>
          </a:p>
        </p:txBody>
      </p:sp>
      <p:sp>
        <p:nvSpPr>
          <p:cNvPr id="7" name="Tekstvak 6"/>
          <p:cNvSpPr txBox="1"/>
          <p:nvPr/>
        </p:nvSpPr>
        <p:spPr>
          <a:xfrm>
            <a:off x="755576" y="3775322"/>
            <a:ext cx="838842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2800" dirty="0" smtClean="0">
                <a:solidFill>
                  <a:schemeClr val="tx1"/>
                </a:solidFill>
              </a:rPr>
              <a:t>Kim Schouten &amp; </a:t>
            </a:r>
            <a:r>
              <a:rPr lang="nl-NL" sz="2800" dirty="0" err="1" smtClean="0">
                <a:solidFill>
                  <a:schemeClr val="tx1"/>
                </a:solidFill>
              </a:rPr>
              <a:t>Flavius</a:t>
            </a:r>
            <a:r>
              <a:rPr lang="nl-NL" sz="2800" dirty="0" smtClean="0">
                <a:solidFill>
                  <a:schemeClr val="tx1"/>
                </a:solidFill>
              </a:rPr>
              <a:t> </a:t>
            </a:r>
            <a:r>
              <a:rPr lang="nl-NL" sz="2800" dirty="0" err="1" smtClean="0">
                <a:solidFill>
                  <a:schemeClr val="tx1"/>
                </a:solidFill>
              </a:rPr>
              <a:t>Frasincar</a:t>
            </a:r>
            <a:endParaRPr lang="nl-NL" sz="2800" dirty="0" smtClean="0">
              <a:solidFill>
                <a:schemeClr val="tx1"/>
              </a:solidFill>
            </a:endParaRPr>
          </a:p>
          <a:p>
            <a:r>
              <a:rPr lang="nl-NL" sz="2000" i="1" dirty="0" smtClean="0">
                <a:solidFill>
                  <a:schemeClr val="tx1"/>
                </a:solidFill>
              </a:rPr>
              <a:t>		</a:t>
            </a:r>
            <a:r>
              <a:rPr lang="nl-NL" sz="2000" i="1" dirty="0">
                <a:solidFill>
                  <a:schemeClr val="tx1"/>
                </a:solidFill>
              </a:rPr>
              <a:t> </a:t>
            </a:r>
            <a:r>
              <a:rPr lang="nl-NL" sz="2000" i="1" dirty="0" smtClean="0">
                <a:solidFill>
                  <a:schemeClr val="tx1"/>
                </a:solidFill>
              </a:rPr>
              <a:t>     schouten@</a:t>
            </a:r>
            <a:r>
              <a:rPr lang="nl-NL" sz="2000" i="1" dirty="0" err="1" smtClean="0">
                <a:solidFill>
                  <a:schemeClr val="tx1"/>
                </a:solidFill>
              </a:rPr>
              <a:t>ese.eur.nl</a:t>
            </a:r>
            <a:r>
              <a:rPr lang="nl-NL" sz="2000" i="1" dirty="0" smtClean="0">
                <a:solidFill>
                  <a:schemeClr val="tx1"/>
                </a:solidFill>
              </a:rPr>
              <a:t>	   </a:t>
            </a:r>
            <a:r>
              <a:rPr lang="nl-NL" sz="2000" i="1" dirty="0" err="1" smtClean="0">
                <a:solidFill>
                  <a:schemeClr val="tx1"/>
                </a:solidFill>
              </a:rPr>
              <a:t>frasincar</a:t>
            </a:r>
            <a:r>
              <a:rPr lang="nl-NL" sz="2000" i="1" dirty="0" smtClean="0">
                <a:solidFill>
                  <a:schemeClr val="tx1"/>
                </a:solidFill>
              </a:rPr>
              <a:t>@</a:t>
            </a:r>
            <a:r>
              <a:rPr lang="nl-NL" sz="2000" i="1" dirty="0" err="1" smtClean="0">
                <a:solidFill>
                  <a:schemeClr val="tx1"/>
                </a:solidFill>
              </a:rPr>
              <a:t>ese.eur.nl</a:t>
            </a:r>
            <a:endParaRPr lang="nl-NL" sz="2000" i="1" dirty="0" smtClean="0">
              <a:solidFill>
                <a:schemeClr val="tx1"/>
              </a:solidFill>
            </a:endParaRPr>
          </a:p>
        </p:txBody>
      </p:sp>
      <p:pic>
        <p:nvPicPr>
          <p:cNvPr id="10" name="Picture 6" descr="http://www.ebioscience.amc.nl/ebioinfragateway/static/images/commit-logo.png;jsessionid=40313626ca815e94cf03a726185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5576" y="6021288"/>
            <a:ext cx="1531157" cy="620687"/>
          </a:xfrm>
          <a:prstGeom prst="rect">
            <a:avLst/>
          </a:prstGeom>
          <a:noFill/>
        </p:spPr>
      </p:pic>
      <p:pic>
        <p:nvPicPr>
          <p:cNvPr id="11" name="Picture 10" descr="http://www.project-infiniti.nl/static/img/logo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267744" y="5949280"/>
            <a:ext cx="1800394" cy="692695"/>
          </a:xfrm>
          <a:prstGeom prst="rect">
            <a:avLst/>
          </a:prstGeom>
          <a:noFill/>
        </p:spPr>
      </p:pic>
      <p:pic>
        <p:nvPicPr>
          <p:cNvPr id="12" name="Picture 10" descr="C:\home\51350ksc\Downloads\image001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355976" y="6093296"/>
            <a:ext cx="1728192" cy="555136"/>
          </a:xfrm>
          <a:prstGeom prst="rect">
            <a:avLst/>
          </a:prstGeom>
          <a:noFill/>
        </p:spPr>
      </p:pic>
      <p:sp>
        <p:nvSpPr>
          <p:cNvPr id="8" name="Tekstvak 6"/>
          <p:cNvSpPr txBox="1"/>
          <p:nvPr/>
        </p:nvSpPr>
        <p:spPr>
          <a:xfrm>
            <a:off x="755576" y="5082279"/>
            <a:ext cx="838842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solidFill>
                  <a:schemeClr val="tx1"/>
                </a:solidFill>
              </a:rPr>
              <a:t>Web </a:t>
            </a:r>
            <a:r>
              <a:rPr lang="en-US" sz="1600" b="1" dirty="0">
                <a:solidFill>
                  <a:schemeClr val="tx1"/>
                </a:solidFill>
              </a:rPr>
              <a:t>News Sentence Searching Using Linguistic Graph </a:t>
            </a:r>
            <a:r>
              <a:rPr lang="en-US" sz="1600" b="1" dirty="0" smtClean="0">
                <a:solidFill>
                  <a:schemeClr val="tx1"/>
                </a:solidFill>
              </a:rPr>
              <a:t>Similarity</a:t>
            </a:r>
            <a:r>
              <a:rPr lang="en-US" sz="1600" dirty="0" smtClean="0">
                <a:solidFill>
                  <a:schemeClr val="tx1"/>
                </a:solidFill>
              </a:rPr>
              <a:t>, Kim Schouten and Flavius </a:t>
            </a:r>
            <a:r>
              <a:rPr lang="en-US" sz="1600" dirty="0" err="1" smtClean="0">
                <a:solidFill>
                  <a:schemeClr val="tx1"/>
                </a:solidFill>
              </a:rPr>
              <a:t>Frasincar</a:t>
            </a:r>
            <a:r>
              <a:rPr lang="en-US" sz="1600" i="1" dirty="0" smtClean="0">
                <a:solidFill>
                  <a:schemeClr val="tx1"/>
                </a:solidFill>
              </a:rPr>
              <a:t>. </a:t>
            </a:r>
            <a:r>
              <a:rPr lang="en-US" sz="1600" dirty="0" smtClean="0">
                <a:solidFill>
                  <a:schemeClr val="tx1"/>
                </a:solidFill>
              </a:rPr>
              <a:t>In </a:t>
            </a:r>
            <a:r>
              <a:rPr lang="en-US" sz="1600" i="1" dirty="0" smtClean="0">
                <a:solidFill>
                  <a:schemeClr val="tx1"/>
                </a:solidFill>
              </a:rPr>
              <a:t>Proceedings of the </a:t>
            </a:r>
            <a:r>
              <a:rPr lang="en-US" sz="1600" i="1" dirty="0">
                <a:solidFill>
                  <a:schemeClr val="tx1"/>
                </a:solidFill>
              </a:rPr>
              <a:t>12th International Baltic </a:t>
            </a:r>
            <a:r>
              <a:rPr lang="en-US" sz="1600" i="1" dirty="0" smtClean="0">
                <a:solidFill>
                  <a:schemeClr val="tx1"/>
                </a:solidFill>
              </a:rPr>
              <a:t>Conference on Databases and Information Systems</a:t>
            </a:r>
            <a:r>
              <a:rPr lang="en-US" sz="1600" dirty="0" smtClean="0">
                <a:solidFill>
                  <a:schemeClr val="tx1"/>
                </a:solidFill>
              </a:rPr>
              <a:t> </a:t>
            </a:r>
            <a:r>
              <a:rPr lang="en-US" sz="1600" i="1" dirty="0" smtClean="0">
                <a:solidFill>
                  <a:schemeClr val="tx1"/>
                </a:solidFill>
              </a:rPr>
              <a:t>(DB&amp;IS 2016)</a:t>
            </a:r>
            <a:r>
              <a:rPr lang="en-US" sz="1600" dirty="0" smtClean="0">
                <a:solidFill>
                  <a:schemeClr val="tx1"/>
                </a:solidFill>
              </a:rPr>
              <a:t>, pages 319-333, Springer, 2016</a:t>
            </a:r>
            <a:endParaRPr lang="nl-NL" sz="1600" i="1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1"/>
          <p:cNvSpPr txBox="1">
            <a:spLocks noChangeArrowheads="1"/>
          </p:cNvSpPr>
          <p:nvPr/>
        </p:nvSpPr>
        <p:spPr bwMode="auto">
          <a:xfrm>
            <a:off x="1066800" y="1524000"/>
            <a:ext cx="7315200" cy="5207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800" dirty="0" smtClean="0">
                <a:solidFill>
                  <a:srgbClr val="FFFFFF"/>
                </a:solidFill>
                <a:latin typeface="Arial Black" pitchFamily="16" charset="0"/>
              </a:rPr>
              <a:t>Search algorithm</a:t>
            </a:r>
            <a:endParaRPr lang="en-US" sz="2800" dirty="0">
              <a:solidFill>
                <a:srgbClr val="FFFFFF"/>
              </a:solidFill>
              <a:latin typeface="Arial Black" pitchFamily="16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1713"/>
            <a:ext cx="9144000" cy="6814573"/>
          </a:xfrm>
          <a:prstGeom prst="rect">
            <a:avLst/>
          </a:prstGeom>
          <a:solidFill>
            <a:schemeClr val="bg1"/>
          </a:solidFill>
        </p:spPr>
      </p:pic>
    </p:spTree>
    <p:extLst>
      <p:ext uri="{BB962C8B-B14F-4D97-AF65-F5344CB8AC3E}">
        <p14:creationId xmlns:p14="http://schemas.microsoft.com/office/powerpoint/2010/main" val="168576318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1"/>
          <p:cNvSpPr txBox="1">
            <a:spLocks noChangeArrowheads="1"/>
          </p:cNvSpPr>
          <p:nvPr/>
        </p:nvSpPr>
        <p:spPr bwMode="auto">
          <a:xfrm>
            <a:off x="1066800" y="1524000"/>
            <a:ext cx="7315200" cy="5207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800" dirty="0" smtClean="0">
                <a:solidFill>
                  <a:srgbClr val="FFFFFF"/>
                </a:solidFill>
                <a:latin typeface="Arial Black" pitchFamily="16" charset="0"/>
              </a:rPr>
              <a:t>Search algorithm</a:t>
            </a:r>
            <a:endParaRPr lang="en-US" sz="2800" dirty="0">
              <a:solidFill>
                <a:srgbClr val="FFFFFF"/>
              </a:solidFill>
              <a:latin typeface="Arial Black" pitchFamily="16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1713"/>
            <a:ext cx="9144000" cy="6814573"/>
          </a:xfrm>
          <a:prstGeom prst="rect">
            <a:avLst/>
          </a:prstGeom>
          <a:solidFill>
            <a:schemeClr val="bg1"/>
          </a:solidFill>
        </p:spPr>
      </p:pic>
    </p:spTree>
    <p:extLst>
      <p:ext uri="{BB962C8B-B14F-4D97-AF65-F5344CB8AC3E}">
        <p14:creationId xmlns:p14="http://schemas.microsoft.com/office/powerpoint/2010/main" val="99212029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1"/>
          <p:cNvSpPr txBox="1">
            <a:spLocks noChangeArrowheads="1"/>
          </p:cNvSpPr>
          <p:nvPr/>
        </p:nvSpPr>
        <p:spPr bwMode="auto">
          <a:xfrm>
            <a:off x="1066800" y="1524000"/>
            <a:ext cx="7315200" cy="5207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800" dirty="0" smtClean="0">
                <a:solidFill>
                  <a:srgbClr val="FFFFFF"/>
                </a:solidFill>
                <a:latin typeface="Arial Black" pitchFamily="16" charset="0"/>
              </a:rPr>
              <a:t>Search algorithm</a:t>
            </a:r>
            <a:endParaRPr lang="en-US" sz="2800" dirty="0">
              <a:solidFill>
                <a:srgbClr val="FFFFFF"/>
              </a:solidFill>
              <a:latin typeface="Arial Black" pitchFamily="16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1713"/>
            <a:ext cx="9144000" cy="6814573"/>
          </a:xfrm>
          <a:prstGeom prst="rect">
            <a:avLst/>
          </a:prstGeom>
          <a:solidFill>
            <a:schemeClr val="bg1"/>
          </a:solidFill>
        </p:spPr>
      </p:pic>
    </p:spTree>
    <p:extLst>
      <p:ext uri="{BB962C8B-B14F-4D97-AF65-F5344CB8AC3E}">
        <p14:creationId xmlns:p14="http://schemas.microsoft.com/office/powerpoint/2010/main" val="281582820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1"/>
          <p:cNvSpPr txBox="1">
            <a:spLocks noChangeArrowheads="1"/>
          </p:cNvSpPr>
          <p:nvPr/>
        </p:nvSpPr>
        <p:spPr bwMode="auto">
          <a:xfrm>
            <a:off x="1066800" y="1524000"/>
            <a:ext cx="7315200" cy="5207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800" dirty="0" smtClean="0">
                <a:solidFill>
                  <a:srgbClr val="FFFFFF"/>
                </a:solidFill>
                <a:latin typeface="Arial Black" pitchFamily="16" charset="0"/>
              </a:rPr>
              <a:t>Search algorithm</a:t>
            </a:r>
            <a:endParaRPr lang="en-US" sz="2800" dirty="0">
              <a:solidFill>
                <a:srgbClr val="FFFFFF"/>
              </a:solidFill>
              <a:latin typeface="Arial Black" pitchFamily="16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1713"/>
            <a:ext cx="9144000" cy="6814573"/>
          </a:xfrm>
          <a:prstGeom prst="rect">
            <a:avLst/>
          </a:prstGeom>
          <a:solidFill>
            <a:schemeClr val="bg1"/>
          </a:solidFill>
        </p:spPr>
      </p:pic>
    </p:spTree>
    <p:extLst>
      <p:ext uri="{BB962C8B-B14F-4D97-AF65-F5344CB8AC3E}">
        <p14:creationId xmlns:p14="http://schemas.microsoft.com/office/powerpoint/2010/main" val="91401591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1"/>
          <p:cNvSpPr txBox="1">
            <a:spLocks noChangeArrowheads="1"/>
          </p:cNvSpPr>
          <p:nvPr/>
        </p:nvSpPr>
        <p:spPr bwMode="auto">
          <a:xfrm>
            <a:off x="1066800" y="1524000"/>
            <a:ext cx="7315200" cy="5207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800" dirty="0" smtClean="0">
                <a:solidFill>
                  <a:srgbClr val="FFFFFF"/>
                </a:solidFill>
                <a:latin typeface="Arial Black" pitchFamily="16" charset="0"/>
              </a:rPr>
              <a:t>Search algorithm</a:t>
            </a:r>
            <a:endParaRPr lang="en-US" sz="2800" dirty="0">
              <a:solidFill>
                <a:srgbClr val="FFFFFF"/>
              </a:solidFill>
              <a:latin typeface="Arial Black" pitchFamily="16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1713"/>
            <a:ext cx="9144000" cy="6814573"/>
          </a:xfrm>
          <a:prstGeom prst="rect">
            <a:avLst/>
          </a:prstGeom>
          <a:solidFill>
            <a:schemeClr val="bg1"/>
          </a:solidFill>
        </p:spPr>
      </p:pic>
    </p:spTree>
    <p:extLst>
      <p:ext uri="{BB962C8B-B14F-4D97-AF65-F5344CB8AC3E}">
        <p14:creationId xmlns:p14="http://schemas.microsoft.com/office/powerpoint/2010/main" val="371192161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1"/>
          <p:cNvSpPr txBox="1">
            <a:spLocks noChangeArrowheads="1"/>
          </p:cNvSpPr>
          <p:nvPr/>
        </p:nvSpPr>
        <p:spPr bwMode="auto">
          <a:xfrm>
            <a:off x="1066800" y="1524000"/>
            <a:ext cx="7315200" cy="5207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800" dirty="0" smtClean="0">
                <a:solidFill>
                  <a:srgbClr val="FFFFFF"/>
                </a:solidFill>
                <a:latin typeface="Arial Black" pitchFamily="16" charset="0"/>
              </a:rPr>
              <a:t>Data set</a:t>
            </a:r>
            <a:endParaRPr lang="en-US" sz="2800" dirty="0">
              <a:solidFill>
                <a:srgbClr val="FFFFFF"/>
              </a:solidFill>
              <a:latin typeface="Arial Black" pitchFamily="16" charset="0"/>
            </a:endParaRPr>
          </a:p>
        </p:txBody>
      </p:sp>
      <p:sp>
        <p:nvSpPr>
          <p:cNvPr id="5123" name="Text Box 2"/>
          <p:cNvSpPr txBox="1">
            <a:spLocks noChangeArrowheads="1"/>
          </p:cNvSpPr>
          <p:nvPr/>
        </p:nvSpPr>
        <p:spPr bwMode="auto">
          <a:xfrm>
            <a:off x="1079500" y="2600325"/>
            <a:ext cx="7885113" cy="415716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lvl="1">
              <a:buClrTx/>
              <a:buFont typeface="Arial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dirty="0" smtClean="0">
                <a:solidFill>
                  <a:schemeClr val="tx1"/>
                </a:solidFill>
              </a:rPr>
              <a:t>A set of ~1000 sentences</a:t>
            </a:r>
          </a:p>
          <a:p>
            <a:pPr lvl="1">
              <a:buClrTx/>
              <a:buFont typeface="Arial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dirty="0" smtClean="0">
                <a:solidFill>
                  <a:schemeClr val="tx1"/>
                </a:solidFill>
              </a:rPr>
              <a:t>Extracted from news items</a:t>
            </a:r>
          </a:p>
          <a:p>
            <a:pPr lvl="1">
              <a:buClrTx/>
              <a:buFont typeface="Arial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dirty="0" smtClean="0">
                <a:solidFill>
                  <a:schemeClr val="tx1"/>
                </a:solidFill>
              </a:rPr>
              <a:t>News items are on roughly the same topic</a:t>
            </a:r>
          </a:p>
          <a:p>
            <a:pPr lvl="1">
              <a:buClrTx/>
              <a:buFont typeface="Arial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dirty="0" smtClean="0">
                <a:solidFill>
                  <a:schemeClr val="tx1"/>
                </a:solidFill>
              </a:rPr>
              <a:t>10 sentences are designated as queries</a:t>
            </a:r>
          </a:p>
          <a:p>
            <a:pPr lvl="1">
              <a:buClrTx/>
              <a:buFont typeface="Arial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dirty="0" smtClean="0">
                <a:solidFill>
                  <a:schemeClr val="tx1"/>
                </a:solidFill>
              </a:rPr>
              <a:t>Three human </a:t>
            </a:r>
            <a:r>
              <a:rPr lang="en-US" dirty="0" smtClean="0">
                <a:solidFill>
                  <a:schemeClr val="tx1"/>
                </a:solidFill>
              </a:rPr>
              <a:t>annotators annotated the similarity between each of the queries and each of the news </a:t>
            </a:r>
            <a:r>
              <a:rPr lang="en-US" dirty="0" smtClean="0">
                <a:solidFill>
                  <a:schemeClr val="tx1"/>
                </a:solidFill>
              </a:rPr>
              <a:t>sentences</a:t>
            </a:r>
          </a:p>
          <a:p>
            <a:pPr lvl="1">
              <a:buClrTx/>
              <a:buFont typeface="Arial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dirty="0" smtClean="0">
                <a:solidFill>
                  <a:schemeClr val="tx1"/>
                </a:solidFill>
              </a:rPr>
              <a:t>Similarity </a:t>
            </a:r>
            <a:r>
              <a:rPr lang="en-US" dirty="0" smtClean="0">
                <a:solidFill>
                  <a:schemeClr val="tx1"/>
                </a:solidFill>
              </a:rPr>
              <a:t>score of 0,1,2, or 3</a:t>
            </a:r>
          </a:p>
          <a:p>
            <a:pPr lvl="1">
              <a:buClrTx/>
              <a:buFont typeface="Arial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dirty="0">
                <a:solidFill>
                  <a:schemeClr val="tx1"/>
                </a:solidFill>
              </a:rPr>
              <a:t>Inter-annotator agreement: 0.1721 </a:t>
            </a:r>
            <a:r>
              <a:rPr lang="en-US" dirty="0" err="1">
                <a:solidFill>
                  <a:schemeClr val="tx1"/>
                </a:solidFill>
              </a:rPr>
              <a:t>std.dev</a:t>
            </a:r>
            <a:r>
              <a:rPr lang="en-US" dirty="0">
                <a:solidFill>
                  <a:schemeClr val="tx1"/>
                </a:solidFill>
              </a:rPr>
              <a:t>. in score</a:t>
            </a:r>
          </a:p>
          <a:p>
            <a:pPr lvl="1">
              <a:buClrTx/>
              <a:buFont typeface="Arial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dirty="0" smtClean="0">
              <a:solidFill>
                <a:schemeClr val="tx1"/>
              </a:solidFill>
            </a:endParaRPr>
          </a:p>
          <a:p>
            <a:pPr lvl="1">
              <a:buClrTx/>
              <a:buFont typeface="Arial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966831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1"/>
          <p:cNvSpPr txBox="1">
            <a:spLocks noChangeArrowheads="1"/>
          </p:cNvSpPr>
          <p:nvPr/>
        </p:nvSpPr>
        <p:spPr bwMode="auto">
          <a:xfrm>
            <a:off x="1066800" y="1524000"/>
            <a:ext cx="7315200" cy="5207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800" dirty="0" smtClean="0">
                <a:solidFill>
                  <a:srgbClr val="FFFFFF"/>
                </a:solidFill>
                <a:latin typeface="Arial Black" pitchFamily="16" charset="0"/>
              </a:rPr>
              <a:t>Score optimization</a:t>
            </a:r>
            <a:endParaRPr lang="en-US" sz="2800" dirty="0">
              <a:solidFill>
                <a:srgbClr val="FFFFFF"/>
              </a:solidFill>
              <a:latin typeface="Arial Black" pitchFamily="16" charset="0"/>
            </a:endParaRPr>
          </a:p>
        </p:txBody>
      </p:sp>
      <p:sp>
        <p:nvSpPr>
          <p:cNvPr id="5123" name="Text Box 2"/>
          <p:cNvSpPr txBox="1">
            <a:spLocks noChangeArrowheads="1"/>
          </p:cNvSpPr>
          <p:nvPr/>
        </p:nvSpPr>
        <p:spPr bwMode="auto">
          <a:xfrm>
            <a:off x="1079500" y="2600325"/>
            <a:ext cx="7885113" cy="378783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lvl="1">
              <a:buClrTx/>
              <a:buFont typeface="Arial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dirty="0" smtClean="0">
                <a:solidFill>
                  <a:schemeClr val="tx1"/>
                </a:solidFill>
              </a:rPr>
              <a:t>Each comparison of two nodes or two edges contributes to total similarity </a:t>
            </a:r>
            <a:r>
              <a:rPr lang="en-US" dirty="0" smtClean="0">
                <a:solidFill>
                  <a:schemeClr val="tx1"/>
                </a:solidFill>
              </a:rPr>
              <a:t>score</a:t>
            </a:r>
            <a:endParaRPr lang="en-US" dirty="0" smtClean="0">
              <a:solidFill>
                <a:schemeClr val="tx1"/>
              </a:solidFill>
            </a:endParaRPr>
          </a:p>
          <a:p>
            <a:pPr lvl="1">
              <a:buClrTx/>
              <a:buFont typeface="Arial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dirty="0" smtClean="0">
                <a:solidFill>
                  <a:schemeClr val="tx1"/>
                </a:solidFill>
              </a:rPr>
              <a:t>The exact score that each feature can yield is optimized using genetic </a:t>
            </a:r>
            <a:r>
              <a:rPr lang="en-US" dirty="0" smtClean="0">
                <a:solidFill>
                  <a:schemeClr val="tx1"/>
                </a:solidFill>
              </a:rPr>
              <a:t>optimization</a:t>
            </a:r>
            <a:endParaRPr lang="en-US" dirty="0" smtClean="0">
              <a:solidFill>
                <a:schemeClr val="tx1"/>
              </a:solidFill>
            </a:endParaRPr>
          </a:p>
          <a:p>
            <a:pPr lvl="1">
              <a:buClrTx/>
              <a:buFont typeface="Arial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dirty="0" smtClean="0">
                <a:solidFill>
                  <a:schemeClr val="tx1"/>
                </a:solidFill>
              </a:rPr>
              <a:t>5 queries and related data are used for training</a:t>
            </a:r>
          </a:p>
          <a:p>
            <a:pPr lvl="1">
              <a:buClrTx/>
              <a:buFont typeface="Arial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dirty="0" smtClean="0">
                <a:solidFill>
                  <a:schemeClr val="tx1"/>
                </a:solidFill>
              </a:rPr>
              <a:t>Other 5 queries and related data are used for testing</a:t>
            </a:r>
          </a:p>
          <a:p>
            <a:pPr lvl="1">
              <a:buClrTx/>
              <a:buFont typeface="Arial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dirty="0" smtClean="0">
                <a:solidFill>
                  <a:schemeClr val="tx1"/>
                </a:solidFill>
              </a:rPr>
              <a:t>This is repeated 32 times, with different splits</a:t>
            </a:r>
          </a:p>
          <a:p>
            <a:pPr lvl="1">
              <a:buClrTx/>
              <a:buFont typeface="Arial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dirty="0" smtClean="0">
                <a:solidFill>
                  <a:schemeClr val="tx1"/>
                </a:solidFill>
              </a:rPr>
              <a:t>For each query a ranked list of sentences is </a:t>
            </a:r>
            <a:r>
              <a:rPr lang="en-US" dirty="0" smtClean="0">
                <a:solidFill>
                  <a:schemeClr val="tx1"/>
                </a:solidFill>
              </a:rPr>
              <a:t>produced according to similarity</a:t>
            </a:r>
            <a:endParaRPr lang="en-US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058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5577" y="4612220"/>
            <a:ext cx="8388424" cy="12650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22" name="Text Box 1"/>
          <p:cNvSpPr txBox="1">
            <a:spLocks noChangeArrowheads="1"/>
          </p:cNvSpPr>
          <p:nvPr/>
        </p:nvSpPr>
        <p:spPr bwMode="auto">
          <a:xfrm>
            <a:off x="1066800" y="1524000"/>
            <a:ext cx="7315200" cy="5207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800" dirty="0" smtClean="0">
                <a:solidFill>
                  <a:srgbClr val="FFFFFF"/>
                </a:solidFill>
                <a:latin typeface="Arial Black" pitchFamily="16" charset="0"/>
              </a:rPr>
              <a:t>Performance</a:t>
            </a:r>
            <a:endParaRPr lang="en-US" sz="2800" dirty="0">
              <a:solidFill>
                <a:srgbClr val="FFFFFF"/>
              </a:solidFill>
              <a:latin typeface="Arial Black" pitchFamily="16" charset="0"/>
            </a:endParaRPr>
          </a:p>
        </p:txBody>
      </p:sp>
      <p:sp>
        <p:nvSpPr>
          <p:cNvPr id="5123" name="Text Box 2"/>
          <p:cNvSpPr txBox="1">
            <a:spLocks noChangeArrowheads="1"/>
          </p:cNvSpPr>
          <p:nvPr/>
        </p:nvSpPr>
        <p:spPr bwMode="auto">
          <a:xfrm>
            <a:off x="1079500" y="2600325"/>
            <a:ext cx="7885113" cy="120251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lvl="1">
              <a:buClrTx/>
              <a:buFont typeface="Arial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dirty="0" smtClean="0">
                <a:solidFill>
                  <a:schemeClr val="tx1"/>
                </a:solidFill>
              </a:rPr>
              <a:t>Results are averages over all 32 </a:t>
            </a:r>
            <a:r>
              <a:rPr lang="en-US" dirty="0" smtClean="0">
                <a:solidFill>
                  <a:schemeClr val="tx1"/>
                </a:solidFill>
              </a:rPr>
              <a:t>splits</a:t>
            </a:r>
            <a:endParaRPr lang="en-US" dirty="0" smtClean="0">
              <a:solidFill>
                <a:schemeClr val="tx1"/>
              </a:solidFill>
            </a:endParaRPr>
          </a:p>
          <a:p>
            <a:pPr lvl="1">
              <a:buClrTx/>
              <a:buFont typeface="Arial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dirty="0" smtClean="0">
                <a:solidFill>
                  <a:schemeClr val="tx1"/>
                </a:solidFill>
              </a:rPr>
              <a:t>t-statistics are computed over the 32 results for each </a:t>
            </a:r>
            <a:r>
              <a:rPr lang="en-US" dirty="0" smtClean="0">
                <a:solidFill>
                  <a:schemeClr val="tx1"/>
                </a:solidFill>
              </a:rPr>
              <a:t>metric</a:t>
            </a:r>
            <a:endParaRPr lang="en-US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1"/>
          <p:cNvSpPr txBox="1">
            <a:spLocks noChangeArrowheads="1"/>
          </p:cNvSpPr>
          <p:nvPr/>
        </p:nvSpPr>
        <p:spPr bwMode="auto">
          <a:xfrm>
            <a:off x="1066800" y="1524000"/>
            <a:ext cx="7315200" cy="5207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800" dirty="0" smtClean="0">
                <a:solidFill>
                  <a:srgbClr val="FFFFFF"/>
                </a:solidFill>
                <a:latin typeface="Arial Black" pitchFamily="16" charset="0"/>
              </a:rPr>
              <a:t>Conclusions</a:t>
            </a:r>
            <a:endParaRPr lang="en-US" sz="2800" dirty="0">
              <a:solidFill>
                <a:srgbClr val="FFFFFF"/>
              </a:solidFill>
              <a:latin typeface="Arial Black" pitchFamily="16" charset="0"/>
            </a:endParaRPr>
          </a:p>
        </p:txBody>
      </p:sp>
      <p:sp>
        <p:nvSpPr>
          <p:cNvPr id="5123" name="Text Box 2"/>
          <p:cNvSpPr txBox="1">
            <a:spLocks noChangeArrowheads="1"/>
          </p:cNvSpPr>
          <p:nvPr/>
        </p:nvSpPr>
        <p:spPr bwMode="auto">
          <a:xfrm>
            <a:off x="1079500" y="2600325"/>
            <a:ext cx="7885113" cy="3049169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lvl="1">
              <a:buClrTx/>
              <a:buFont typeface="Arial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dirty="0" smtClean="0">
                <a:solidFill>
                  <a:schemeClr val="tx1"/>
                </a:solidFill>
              </a:rPr>
              <a:t>Our proposed method has several improvements over traditional text searching:</a:t>
            </a:r>
          </a:p>
          <a:p>
            <a:pPr lvl="2">
              <a:buClrTx/>
              <a:buFont typeface="Arial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dirty="0" smtClean="0">
                <a:solidFill>
                  <a:schemeClr val="tx1"/>
                </a:solidFill>
              </a:rPr>
              <a:t>By representing text as a graph, the original semantics are preserved, which can be used to leverage search </a:t>
            </a:r>
            <a:r>
              <a:rPr lang="en-US" dirty="0" smtClean="0">
                <a:solidFill>
                  <a:schemeClr val="tx1"/>
                </a:solidFill>
              </a:rPr>
              <a:t>results</a:t>
            </a:r>
            <a:endParaRPr lang="en-US" dirty="0" smtClean="0">
              <a:solidFill>
                <a:schemeClr val="tx1"/>
              </a:solidFill>
            </a:endParaRPr>
          </a:p>
          <a:p>
            <a:pPr lvl="2">
              <a:buClrTx/>
              <a:buFont typeface="Arial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dirty="0" smtClean="0">
                <a:solidFill>
                  <a:schemeClr val="tx1"/>
                </a:solidFill>
              </a:rPr>
              <a:t>Words are not only compared lexically, but also semantically, by looking for synonyms </a:t>
            </a:r>
            <a:r>
              <a:rPr lang="en-US" dirty="0" smtClean="0">
                <a:solidFill>
                  <a:schemeClr val="tx1"/>
                </a:solidFill>
              </a:rPr>
              <a:t>and </a:t>
            </a:r>
            <a:r>
              <a:rPr lang="en-US" dirty="0" err="1" smtClean="0">
                <a:solidFill>
                  <a:schemeClr val="tx1"/>
                </a:solidFill>
              </a:rPr>
              <a:t>hypernyms</a:t>
            </a:r>
            <a:endParaRPr lang="en-US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2"/>
          <p:cNvSpPr txBox="1">
            <a:spLocks noChangeArrowheads="1"/>
          </p:cNvSpPr>
          <p:nvPr/>
        </p:nvSpPr>
        <p:spPr bwMode="auto">
          <a:xfrm>
            <a:off x="755576" y="1700808"/>
            <a:ext cx="8388424" cy="451110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square" lIns="90000" tIns="46800" rIns="90000" bIns="46800">
            <a:spAutoFit/>
          </a:bodyPr>
          <a:lstStyle/>
          <a:p>
            <a:pPr lvl="1" algn="ctr">
              <a:buClrTx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8700" dirty="0" smtClean="0">
                <a:solidFill>
                  <a:schemeClr val="bg1">
                    <a:lumMod val="65000"/>
                  </a:schemeClr>
                </a:solidFill>
              </a:rPr>
              <a:t>?</a:t>
            </a:r>
            <a:endParaRPr lang="en-US" sz="480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5122" name="Text Box 1"/>
          <p:cNvSpPr txBox="1">
            <a:spLocks noChangeArrowheads="1"/>
          </p:cNvSpPr>
          <p:nvPr/>
        </p:nvSpPr>
        <p:spPr bwMode="auto">
          <a:xfrm>
            <a:off x="1066800" y="1524000"/>
            <a:ext cx="7315200" cy="5207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800" dirty="0" smtClean="0">
                <a:solidFill>
                  <a:srgbClr val="FFFFFF"/>
                </a:solidFill>
                <a:latin typeface="Arial Black" pitchFamily="16" charset="0"/>
              </a:rPr>
              <a:t>Thank you for your attention!</a:t>
            </a:r>
            <a:endParaRPr lang="en-US" sz="2800" dirty="0">
              <a:solidFill>
                <a:srgbClr val="FFFFFF"/>
              </a:solidFill>
              <a:latin typeface="Arial Black" pitchFamily="16" charset="0"/>
            </a:endParaRPr>
          </a:p>
        </p:txBody>
      </p:sp>
      <p:sp>
        <p:nvSpPr>
          <p:cNvPr id="5123" name="Text Box 2"/>
          <p:cNvSpPr txBox="1">
            <a:spLocks noChangeArrowheads="1"/>
          </p:cNvSpPr>
          <p:nvPr/>
        </p:nvSpPr>
        <p:spPr bwMode="auto">
          <a:xfrm>
            <a:off x="1079500" y="2636912"/>
            <a:ext cx="7885113" cy="83317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lvl="1" algn="ctr">
              <a:buClrTx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4800" dirty="0" smtClean="0">
                <a:solidFill>
                  <a:schemeClr val="tx1"/>
                </a:solidFill>
              </a:rPr>
              <a:t>Questions?</a:t>
            </a:r>
            <a:endParaRPr lang="en-US" sz="4800" dirty="0">
              <a:solidFill>
                <a:schemeClr val="tx1"/>
              </a:solidFill>
            </a:endParaRPr>
          </a:p>
        </p:txBody>
      </p:sp>
      <p:pic>
        <p:nvPicPr>
          <p:cNvPr id="5" name="Picture 6" descr="http://www.ebioscience.amc.nl/ebioinfragateway/static/images/commit-logo.png;jsessionid=40313626ca815e94cf03a726185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5576" y="6021288"/>
            <a:ext cx="1531157" cy="620687"/>
          </a:xfrm>
          <a:prstGeom prst="rect">
            <a:avLst/>
          </a:prstGeom>
          <a:noFill/>
        </p:spPr>
      </p:pic>
      <p:pic>
        <p:nvPicPr>
          <p:cNvPr id="6" name="Picture 10" descr="http://www.project-infiniti.nl/static/img/logo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267744" y="5949280"/>
            <a:ext cx="1800394" cy="692695"/>
          </a:xfrm>
          <a:prstGeom prst="rect">
            <a:avLst/>
          </a:prstGeom>
          <a:noFill/>
        </p:spPr>
      </p:pic>
      <p:pic>
        <p:nvPicPr>
          <p:cNvPr id="7" name="Picture 10" descr="C:\home\51350ksc\Downloads\image001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355976" y="6093296"/>
            <a:ext cx="1728192" cy="555136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1"/>
          <p:cNvSpPr txBox="1">
            <a:spLocks noChangeArrowheads="1"/>
          </p:cNvSpPr>
          <p:nvPr/>
        </p:nvSpPr>
        <p:spPr bwMode="auto">
          <a:xfrm>
            <a:off x="1066800" y="1524000"/>
            <a:ext cx="7315200" cy="5207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800" dirty="0" smtClean="0">
                <a:solidFill>
                  <a:srgbClr val="FFFFFF"/>
                </a:solidFill>
                <a:latin typeface="Arial Black" pitchFamily="16" charset="0"/>
              </a:rPr>
              <a:t>Problem</a:t>
            </a:r>
            <a:endParaRPr lang="en-US" sz="2800" dirty="0">
              <a:solidFill>
                <a:srgbClr val="FFFFFF"/>
              </a:solidFill>
              <a:latin typeface="Arial Black" pitchFamily="16" charset="0"/>
            </a:endParaRPr>
          </a:p>
        </p:txBody>
      </p:sp>
      <p:sp>
        <p:nvSpPr>
          <p:cNvPr id="4099" name="Text Box 2"/>
          <p:cNvSpPr txBox="1">
            <a:spLocks noChangeArrowheads="1"/>
          </p:cNvSpPr>
          <p:nvPr/>
        </p:nvSpPr>
        <p:spPr bwMode="auto">
          <a:xfrm>
            <a:off x="1079500" y="2600325"/>
            <a:ext cx="8064500" cy="3049169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lvl="1">
              <a:buClrTx/>
              <a:buFont typeface="Arial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dirty="0" smtClean="0">
                <a:solidFill>
                  <a:srgbClr val="000000"/>
                </a:solidFill>
              </a:rPr>
              <a:t>Most text search methods are word-based</a:t>
            </a:r>
          </a:p>
          <a:p>
            <a:pPr lvl="1">
              <a:buClrTx/>
              <a:buFont typeface="Arial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dirty="0" smtClean="0">
                <a:solidFill>
                  <a:srgbClr val="000000"/>
                </a:solidFill>
              </a:rPr>
              <a:t>Often, the context is lost for the sake of simplicity</a:t>
            </a:r>
          </a:p>
          <a:p>
            <a:pPr lvl="1">
              <a:buClrTx/>
              <a:buFont typeface="Arial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dirty="0" smtClean="0">
                <a:solidFill>
                  <a:srgbClr val="000000"/>
                </a:solidFill>
              </a:rPr>
              <a:t>However, the meaning of a word is defined by both word and </a:t>
            </a:r>
            <a:r>
              <a:rPr lang="en-US" dirty="0" smtClean="0">
                <a:solidFill>
                  <a:srgbClr val="000000"/>
                </a:solidFill>
              </a:rPr>
              <a:t>context</a:t>
            </a:r>
            <a:endParaRPr lang="en-US" dirty="0" smtClean="0">
              <a:solidFill>
                <a:srgbClr val="000000"/>
              </a:solidFill>
            </a:endParaRPr>
          </a:p>
          <a:p>
            <a:pPr lvl="1">
              <a:buClrTx/>
              <a:buFont typeface="Arial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dirty="0" smtClean="0">
                <a:solidFill>
                  <a:srgbClr val="000000"/>
                </a:solidFill>
              </a:rPr>
              <a:t>How can we include context information of words into the search algorithm</a:t>
            </a:r>
            <a:r>
              <a:rPr lang="en-US" dirty="0" smtClean="0">
                <a:solidFill>
                  <a:srgbClr val="000000"/>
                </a:solidFill>
              </a:rPr>
              <a:t>?</a:t>
            </a:r>
          </a:p>
          <a:p>
            <a:pPr lvl="1">
              <a:buClrTx/>
              <a:buFont typeface="Arial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dirty="0" smtClean="0">
                <a:solidFill>
                  <a:srgbClr val="000000"/>
                </a:solidFill>
              </a:rPr>
              <a:t>Can we not search by sentence instead of words, and retrieve sentences with similar meaning?</a:t>
            </a:r>
            <a:endParaRPr lang="en-US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1"/>
          <p:cNvSpPr txBox="1">
            <a:spLocks noChangeArrowheads="1"/>
          </p:cNvSpPr>
          <p:nvPr/>
        </p:nvSpPr>
        <p:spPr bwMode="auto">
          <a:xfrm>
            <a:off x="1066800" y="1524000"/>
            <a:ext cx="7315200" cy="5207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800" dirty="0" smtClean="0">
                <a:solidFill>
                  <a:srgbClr val="FFFFFF"/>
                </a:solidFill>
                <a:latin typeface="Arial Black" pitchFamily="16" charset="0"/>
              </a:rPr>
              <a:t>Backup slides</a:t>
            </a:r>
            <a:endParaRPr lang="en-US" sz="2800" dirty="0">
              <a:solidFill>
                <a:srgbClr val="FFFFFF"/>
              </a:solidFill>
              <a:latin typeface="Arial Black" pitchFamily="1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484032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1"/>
          <p:cNvSpPr txBox="1">
            <a:spLocks noChangeArrowheads="1"/>
          </p:cNvSpPr>
          <p:nvPr/>
        </p:nvSpPr>
        <p:spPr bwMode="auto">
          <a:xfrm>
            <a:off x="1066800" y="1524000"/>
            <a:ext cx="7315200" cy="5207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800" dirty="0" smtClean="0">
                <a:solidFill>
                  <a:srgbClr val="FFFFFF"/>
                </a:solidFill>
                <a:latin typeface="Arial Black" pitchFamily="16" charset="0"/>
              </a:rPr>
              <a:t>Pipeline</a:t>
            </a:r>
            <a:endParaRPr lang="en-US" sz="2800" dirty="0">
              <a:solidFill>
                <a:srgbClr val="FFFFFF"/>
              </a:solidFill>
              <a:latin typeface="Arial Black" pitchFamily="16" charset="0"/>
            </a:endParaRPr>
          </a:p>
        </p:txBody>
      </p:sp>
      <p:pic>
        <p:nvPicPr>
          <p:cNvPr id="6148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5576" y="2852936"/>
            <a:ext cx="8158352" cy="28632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34231307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1"/>
          <p:cNvSpPr txBox="1">
            <a:spLocks noChangeArrowheads="1"/>
          </p:cNvSpPr>
          <p:nvPr/>
        </p:nvSpPr>
        <p:spPr bwMode="auto">
          <a:xfrm>
            <a:off x="1066800" y="1524000"/>
            <a:ext cx="7315200" cy="5207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800" dirty="0" smtClean="0">
                <a:solidFill>
                  <a:srgbClr val="FFFFFF"/>
                </a:solidFill>
                <a:latin typeface="Arial Black" pitchFamily="16" charset="0"/>
              </a:rPr>
              <a:t>Evaluating ranked lists</a:t>
            </a:r>
            <a:endParaRPr lang="en-US" sz="2800" dirty="0">
              <a:solidFill>
                <a:srgbClr val="FFFFFF"/>
              </a:solidFill>
              <a:latin typeface="Arial Black" pitchFamily="16" charset="0"/>
            </a:endParaRPr>
          </a:p>
        </p:txBody>
      </p:sp>
      <p:sp>
        <p:nvSpPr>
          <p:cNvPr id="5123" name="Text Box 2"/>
          <p:cNvSpPr txBox="1">
            <a:spLocks noChangeArrowheads="1"/>
          </p:cNvSpPr>
          <p:nvPr/>
        </p:nvSpPr>
        <p:spPr bwMode="auto">
          <a:xfrm>
            <a:off x="1079500" y="2600325"/>
            <a:ext cx="7885113" cy="3049169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lvl="1">
              <a:buClrTx/>
              <a:buFont typeface="Arial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dirty="0" smtClean="0">
                <a:solidFill>
                  <a:schemeClr val="tx1"/>
                </a:solidFill>
              </a:rPr>
              <a:t>Three metrics: MAP, Spearman’s Rho, and </a:t>
            </a:r>
            <a:r>
              <a:rPr lang="en-US" dirty="0" err="1" smtClean="0">
                <a:solidFill>
                  <a:schemeClr val="tx1"/>
                </a:solidFill>
              </a:rPr>
              <a:t>nDCG</a:t>
            </a:r>
            <a:endParaRPr lang="en-US" dirty="0" smtClean="0">
              <a:solidFill>
                <a:schemeClr val="tx1"/>
              </a:solidFill>
            </a:endParaRPr>
          </a:p>
          <a:p>
            <a:pPr lvl="1">
              <a:buClrTx/>
              <a:buFont typeface="Arial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dirty="0" smtClean="0">
                <a:solidFill>
                  <a:schemeClr val="tx1"/>
                </a:solidFill>
              </a:rPr>
              <a:t>MAP measures to what extent the top of the ranking contains only similar/relevant items</a:t>
            </a:r>
          </a:p>
          <a:p>
            <a:pPr lvl="2">
              <a:buClrTx/>
              <a:buFont typeface="Arial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dirty="0" smtClean="0">
                <a:solidFill>
                  <a:schemeClr val="tx1"/>
                </a:solidFill>
              </a:rPr>
              <a:t>MAP assumes binary similarity</a:t>
            </a:r>
          </a:p>
          <a:p>
            <a:pPr lvl="2">
              <a:buClrTx/>
              <a:buFont typeface="Arial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dirty="0" smtClean="0">
                <a:solidFill>
                  <a:schemeClr val="tx1"/>
                </a:solidFill>
              </a:rPr>
              <a:t>System outputs real-valued similarity scores</a:t>
            </a:r>
          </a:p>
          <a:p>
            <a:pPr lvl="2">
              <a:buClrTx/>
              <a:buFont typeface="Arial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dirty="0" smtClean="0">
                <a:solidFill>
                  <a:schemeClr val="tx1"/>
                </a:solidFill>
              </a:rPr>
              <a:t>Converted to binary using cut-off value(s)</a:t>
            </a:r>
          </a:p>
          <a:p>
            <a:pPr lvl="2">
              <a:buClrTx/>
              <a:buFont typeface="Arial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dirty="0" smtClean="0">
                <a:solidFill>
                  <a:schemeClr val="tx1"/>
                </a:solidFill>
              </a:rPr>
              <a:t>Cut-off values from 0 to 3 with </a:t>
            </a:r>
            <a:r>
              <a:rPr lang="en-US" dirty="0" err="1" smtClean="0">
                <a:solidFill>
                  <a:schemeClr val="tx1"/>
                </a:solidFill>
              </a:rPr>
              <a:t>stepsize</a:t>
            </a:r>
            <a:r>
              <a:rPr lang="en-US" dirty="0" smtClean="0">
                <a:solidFill>
                  <a:schemeClr val="tx1"/>
                </a:solidFill>
              </a:rPr>
              <a:t> 0.1</a:t>
            </a:r>
          </a:p>
          <a:p>
            <a:pPr lvl="2">
              <a:buClrTx/>
              <a:buFont typeface="Arial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dirty="0" smtClean="0">
                <a:solidFill>
                  <a:schemeClr val="tx1"/>
                </a:solidFill>
              </a:rPr>
              <a:t>Reported MAP score is average of these</a:t>
            </a:r>
          </a:p>
        </p:txBody>
      </p:sp>
    </p:spTree>
    <p:extLst>
      <p:ext uri="{BB962C8B-B14F-4D97-AF65-F5344CB8AC3E}">
        <p14:creationId xmlns:p14="http://schemas.microsoft.com/office/powerpoint/2010/main" val="82348130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1"/>
          <p:cNvSpPr txBox="1">
            <a:spLocks noChangeArrowheads="1"/>
          </p:cNvSpPr>
          <p:nvPr/>
        </p:nvSpPr>
        <p:spPr bwMode="auto">
          <a:xfrm>
            <a:off x="1066800" y="1524000"/>
            <a:ext cx="7315200" cy="5207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800" dirty="0" smtClean="0">
                <a:solidFill>
                  <a:srgbClr val="FFFFFF"/>
                </a:solidFill>
                <a:latin typeface="Arial Black" pitchFamily="16" charset="0"/>
              </a:rPr>
              <a:t>Evaluating ranked lists</a:t>
            </a:r>
            <a:endParaRPr lang="en-US" sz="2800" dirty="0">
              <a:solidFill>
                <a:srgbClr val="FFFFFF"/>
              </a:solidFill>
              <a:latin typeface="Arial Black" pitchFamily="16" charset="0"/>
            </a:endParaRPr>
          </a:p>
        </p:txBody>
      </p:sp>
      <p:sp>
        <p:nvSpPr>
          <p:cNvPr id="5123" name="Text Box 2"/>
          <p:cNvSpPr txBox="1">
            <a:spLocks noChangeArrowheads="1"/>
          </p:cNvSpPr>
          <p:nvPr/>
        </p:nvSpPr>
        <p:spPr bwMode="auto">
          <a:xfrm>
            <a:off x="1079500" y="2600325"/>
            <a:ext cx="7885113" cy="415716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lvl="1">
              <a:buClrTx/>
              <a:buFont typeface="Arial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dirty="0" smtClean="0">
                <a:solidFill>
                  <a:schemeClr val="tx1"/>
                </a:solidFill>
              </a:rPr>
              <a:t>Spearman’s </a:t>
            </a:r>
            <a:r>
              <a:rPr lang="en-US" dirty="0">
                <a:solidFill>
                  <a:schemeClr val="tx1"/>
                </a:solidFill>
              </a:rPr>
              <a:t>Rho measures correlation of whole list</a:t>
            </a:r>
          </a:p>
          <a:p>
            <a:pPr lvl="2">
              <a:buClrTx/>
              <a:buFont typeface="Arial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dirty="0">
                <a:solidFill>
                  <a:schemeClr val="tx1"/>
                </a:solidFill>
              </a:rPr>
              <a:t>Only top part of results is used in </a:t>
            </a:r>
            <a:r>
              <a:rPr lang="en-US" dirty="0" smtClean="0">
                <a:solidFill>
                  <a:schemeClr val="tx1"/>
                </a:solidFill>
              </a:rPr>
              <a:t>practice</a:t>
            </a:r>
          </a:p>
          <a:p>
            <a:pPr lvl="1">
              <a:buClrTx/>
              <a:buFont typeface="Arial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dirty="0" err="1" smtClean="0">
                <a:solidFill>
                  <a:schemeClr val="tx1"/>
                </a:solidFill>
              </a:rPr>
              <a:t>nDCG</a:t>
            </a:r>
            <a:r>
              <a:rPr lang="en-US" dirty="0" smtClean="0">
                <a:solidFill>
                  <a:schemeClr val="tx1"/>
                </a:solidFill>
              </a:rPr>
              <a:t> measures whether the most similar items are in the top of the ranking</a:t>
            </a:r>
          </a:p>
          <a:p>
            <a:pPr lvl="2">
              <a:buClrTx/>
              <a:buFont typeface="Arial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dirty="0" smtClean="0">
                <a:solidFill>
                  <a:schemeClr val="tx1"/>
                </a:solidFill>
              </a:rPr>
              <a:t>Every result contributes its similarity value to final score, discounted by position in ranking</a:t>
            </a:r>
          </a:p>
          <a:p>
            <a:pPr lvl="2">
              <a:buClrTx/>
              <a:buFont typeface="Arial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dirty="0" smtClean="0">
                <a:solidFill>
                  <a:schemeClr val="tx1"/>
                </a:solidFill>
              </a:rPr>
              <a:t>Most appropriate</a:t>
            </a:r>
          </a:p>
          <a:p>
            <a:pPr lvl="2">
              <a:buClrTx/>
              <a:buFont typeface="Arial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dirty="0" smtClean="0">
                <a:solidFill>
                  <a:schemeClr val="tx1"/>
                </a:solidFill>
              </a:rPr>
              <a:t>Focuses on top part of the ranking</a:t>
            </a:r>
          </a:p>
          <a:p>
            <a:pPr lvl="2">
              <a:buClrTx/>
              <a:buFont typeface="Arial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dirty="0" smtClean="0">
                <a:solidFill>
                  <a:schemeClr val="tx1"/>
                </a:solidFill>
              </a:rPr>
              <a:t>Uses real-valued similarity values </a:t>
            </a:r>
          </a:p>
          <a:p>
            <a:pPr lvl="2">
              <a:buClrTx/>
              <a:buFont typeface="Arial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dirty="0">
              <a:solidFill>
                <a:schemeClr val="tx1"/>
              </a:solidFill>
            </a:endParaRPr>
          </a:p>
          <a:p>
            <a:pPr lvl="2">
              <a:buClrTx/>
              <a:buFont typeface="Arial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407545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1"/>
          <p:cNvSpPr txBox="1">
            <a:spLocks noChangeArrowheads="1"/>
          </p:cNvSpPr>
          <p:nvPr/>
        </p:nvSpPr>
        <p:spPr bwMode="auto">
          <a:xfrm>
            <a:off x="1066800" y="1524000"/>
            <a:ext cx="7315200" cy="5207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800" dirty="0" smtClean="0">
                <a:solidFill>
                  <a:srgbClr val="FFFFFF"/>
                </a:solidFill>
                <a:latin typeface="Arial Black" pitchFamily="16" charset="0"/>
              </a:rPr>
              <a:t>Scalable?</a:t>
            </a:r>
            <a:endParaRPr lang="en-US" sz="2800" dirty="0">
              <a:solidFill>
                <a:srgbClr val="FFFFFF"/>
              </a:solidFill>
              <a:latin typeface="Arial Black" pitchFamily="16" charset="0"/>
            </a:endParaRPr>
          </a:p>
        </p:txBody>
      </p:sp>
      <p:sp>
        <p:nvSpPr>
          <p:cNvPr id="5123" name="Text Box 2"/>
          <p:cNvSpPr txBox="1">
            <a:spLocks noChangeArrowheads="1"/>
          </p:cNvSpPr>
          <p:nvPr/>
        </p:nvSpPr>
        <p:spPr bwMode="auto">
          <a:xfrm>
            <a:off x="1079500" y="2600325"/>
            <a:ext cx="7885113" cy="3049169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lvl="1">
              <a:buClrTx/>
              <a:buFont typeface="Arial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dirty="0" smtClean="0">
                <a:solidFill>
                  <a:schemeClr val="tx1"/>
                </a:solidFill>
              </a:rPr>
              <a:t>Linear in the number of </a:t>
            </a:r>
            <a:r>
              <a:rPr lang="en-US" dirty="0" smtClean="0">
                <a:solidFill>
                  <a:schemeClr val="tx1"/>
                </a:solidFill>
              </a:rPr>
              <a:t>sentences</a:t>
            </a:r>
            <a:endParaRPr lang="en-US" dirty="0" smtClean="0">
              <a:solidFill>
                <a:schemeClr val="tx1"/>
              </a:solidFill>
            </a:endParaRPr>
          </a:p>
          <a:p>
            <a:pPr lvl="1">
              <a:buClrTx/>
              <a:buFont typeface="Arial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dirty="0" smtClean="0">
                <a:solidFill>
                  <a:schemeClr val="tx1"/>
                </a:solidFill>
              </a:rPr>
              <a:t>Graph comparison is a large ‘constant’ factor</a:t>
            </a:r>
          </a:p>
          <a:p>
            <a:pPr lvl="1">
              <a:buClrTx/>
              <a:buFont typeface="Arial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dirty="0" smtClean="0">
                <a:solidFill>
                  <a:schemeClr val="tx1"/>
                </a:solidFill>
              </a:rPr>
              <a:t>Depends on:</a:t>
            </a:r>
          </a:p>
          <a:p>
            <a:pPr lvl="2">
              <a:buClrTx/>
              <a:buFont typeface="Arial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dirty="0" smtClean="0">
                <a:solidFill>
                  <a:schemeClr val="tx1"/>
                </a:solidFill>
              </a:rPr>
              <a:t># nodes in query</a:t>
            </a:r>
          </a:p>
          <a:p>
            <a:pPr lvl="2">
              <a:buClrTx/>
              <a:buFont typeface="Arial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dirty="0" smtClean="0">
                <a:solidFill>
                  <a:schemeClr val="tx1"/>
                </a:solidFill>
              </a:rPr>
              <a:t># edges in query</a:t>
            </a:r>
          </a:p>
          <a:p>
            <a:pPr lvl="2">
              <a:buClrTx/>
              <a:buFont typeface="Arial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dirty="0" smtClean="0">
                <a:solidFill>
                  <a:schemeClr val="tx1"/>
                </a:solidFill>
              </a:rPr>
              <a:t>Average # nodes in </a:t>
            </a:r>
            <a:r>
              <a:rPr lang="en-US" dirty="0" smtClean="0">
                <a:solidFill>
                  <a:schemeClr val="tx1"/>
                </a:solidFill>
              </a:rPr>
              <a:t>sentences</a:t>
            </a:r>
            <a:endParaRPr lang="en-US" dirty="0" smtClean="0">
              <a:solidFill>
                <a:schemeClr val="tx1"/>
              </a:solidFill>
            </a:endParaRPr>
          </a:p>
          <a:p>
            <a:pPr lvl="2">
              <a:buClrTx/>
              <a:buFont typeface="Arial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dirty="0" smtClean="0">
                <a:solidFill>
                  <a:schemeClr val="tx1"/>
                </a:solidFill>
              </a:rPr>
              <a:t>Average # edges in </a:t>
            </a:r>
            <a:r>
              <a:rPr lang="en-US" dirty="0" smtClean="0">
                <a:solidFill>
                  <a:schemeClr val="tx1"/>
                </a:solidFill>
              </a:rPr>
              <a:t>sentences</a:t>
            </a:r>
            <a:endParaRPr lang="en-US" dirty="0" smtClean="0">
              <a:solidFill>
                <a:schemeClr val="tx1"/>
              </a:solidFill>
            </a:endParaRPr>
          </a:p>
          <a:p>
            <a:pPr lvl="2">
              <a:buClrTx/>
              <a:buFont typeface="Arial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1148489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79500" y="2800433"/>
            <a:ext cx="4838440" cy="3826827"/>
          </a:xfrm>
          <a:prstGeom prst="rect">
            <a:avLst/>
          </a:prstGeom>
        </p:spPr>
      </p:pic>
      <p:sp>
        <p:nvSpPr>
          <p:cNvPr id="5122" name="Text Box 1"/>
          <p:cNvSpPr txBox="1">
            <a:spLocks noChangeArrowheads="1"/>
          </p:cNvSpPr>
          <p:nvPr/>
        </p:nvSpPr>
        <p:spPr bwMode="auto">
          <a:xfrm>
            <a:off x="1066800" y="1524000"/>
            <a:ext cx="7315200" cy="5207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800" dirty="0" smtClean="0">
                <a:solidFill>
                  <a:srgbClr val="FFFFFF"/>
                </a:solidFill>
                <a:latin typeface="Arial Black" pitchFamily="16" charset="0"/>
              </a:rPr>
              <a:t>Performance</a:t>
            </a:r>
            <a:endParaRPr lang="en-US" sz="2800" dirty="0">
              <a:solidFill>
                <a:srgbClr val="FFFFFF"/>
              </a:solidFill>
              <a:latin typeface="Arial Black" pitchFamily="16" charset="0"/>
            </a:endParaRPr>
          </a:p>
        </p:txBody>
      </p:sp>
      <p:sp>
        <p:nvSpPr>
          <p:cNvPr id="5123" name="Text Box 2"/>
          <p:cNvSpPr txBox="1">
            <a:spLocks noChangeArrowheads="1"/>
          </p:cNvSpPr>
          <p:nvPr/>
        </p:nvSpPr>
        <p:spPr bwMode="auto">
          <a:xfrm>
            <a:off x="1079500" y="2600325"/>
            <a:ext cx="7885113" cy="463846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lvl="1">
              <a:buClrTx/>
              <a:buFont typeface="Arial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dirty="0" smtClean="0">
                <a:solidFill>
                  <a:schemeClr val="tx1"/>
                </a:solidFill>
              </a:rPr>
              <a:t>TF-IDF </a:t>
            </a:r>
            <a:r>
              <a:rPr lang="en-US" dirty="0" smtClean="0">
                <a:solidFill>
                  <a:schemeClr val="tx1"/>
                </a:solidFill>
              </a:rPr>
              <a:t>is on average twice as fast</a:t>
            </a: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5" name="Char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91031038"/>
              </p:ext>
            </p:extLst>
          </p:nvPr>
        </p:nvGraphicFramePr>
        <p:xfrm>
          <a:off x="-972616" y="-603448"/>
          <a:ext cx="11018455" cy="8132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381661520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1"/>
          <p:cNvSpPr txBox="1">
            <a:spLocks noChangeArrowheads="1"/>
          </p:cNvSpPr>
          <p:nvPr/>
        </p:nvSpPr>
        <p:spPr bwMode="auto">
          <a:xfrm>
            <a:off x="1066800" y="1524000"/>
            <a:ext cx="7315200" cy="5207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800" dirty="0" smtClean="0">
                <a:solidFill>
                  <a:srgbClr val="FFFFFF"/>
                </a:solidFill>
                <a:latin typeface="Arial Black" pitchFamily="16" charset="0"/>
              </a:rPr>
              <a:t>Open Issues</a:t>
            </a:r>
            <a:endParaRPr lang="en-US" sz="2800" dirty="0">
              <a:solidFill>
                <a:srgbClr val="FFFFFF"/>
              </a:solidFill>
              <a:latin typeface="Arial Black" pitchFamily="16" charset="0"/>
            </a:endParaRPr>
          </a:p>
        </p:txBody>
      </p:sp>
      <p:sp>
        <p:nvSpPr>
          <p:cNvPr id="5123" name="Text Box 2"/>
          <p:cNvSpPr txBox="1">
            <a:spLocks noChangeArrowheads="1"/>
          </p:cNvSpPr>
          <p:nvPr/>
        </p:nvSpPr>
        <p:spPr bwMode="auto">
          <a:xfrm>
            <a:off x="1079500" y="2600325"/>
            <a:ext cx="7885113" cy="3418501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lvl="1">
              <a:buClrTx/>
              <a:buFont typeface="Arial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dirty="0" smtClean="0">
                <a:solidFill>
                  <a:schemeClr val="tx1"/>
                </a:solidFill>
              </a:rPr>
              <a:t>More intelligent way to find start positions</a:t>
            </a:r>
          </a:p>
          <a:p>
            <a:pPr lvl="1">
              <a:buClrTx/>
              <a:buFont typeface="Arial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dirty="0" smtClean="0">
                <a:solidFill>
                  <a:schemeClr val="tx1"/>
                </a:solidFill>
              </a:rPr>
              <a:t>Co-reference resolution</a:t>
            </a:r>
          </a:p>
          <a:p>
            <a:pPr lvl="1">
              <a:buClrTx/>
              <a:buFont typeface="Arial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dirty="0" smtClean="0">
                <a:solidFill>
                  <a:schemeClr val="tx1"/>
                </a:solidFill>
              </a:rPr>
              <a:t>Non-literal expressions</a:t>
            </a:r>
          </a:p>
          <a:p>
            <a:pPr lvl="1">
              <a:buClrTx/>
              <a:buFont typeface="Arial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dirty="0" smtClean="0">
                <a:solidFill>
                  <a:schemeClr val="tx1"/>
                </a:solidFill>
              </a:rPr>
              <a:t>Mitigate problems with varying graph sizes</a:t>
            </a:r>
          </a:p>
          <a:p>
            <a:pPr lvl="2">
              <a:buClrTx/>
              <a:buFont typeface="Arial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dirty="0" smtClean="0">
                <a:solidFill>
                  <a:schemeClr val="tx1"/>
                </a:solidFill>
              </a:rPr>
              <a:t>“Microsoft is expanding its online corporate offerings to include a full version of Office”</a:t>
            </a:r>
          </a:p>
          <a:p>
            <a:pPr lvl="2">
              <a:buClrTx/>
              <a:buFont typeface="Arial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dirty="0" smtClean="0">
                <a:solidFill>
                  <a:schemeClr val="tx1"/>
                </a:solidFill>
              </a:rPr>
              <a:t>“Microsoft includes Office into its online corporate offerings”</a:t>
            </a:r>
          </a:p>
          <a:p>
            <a:pPr lvl="2">
              <a:buClrTx/>
              <a:buFont typeface="Arial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43746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1"/>
          <p:cNvSpPr txBox="1">
            <a:spLocks noChangeArrowheads="1"/>
          </p:cNvSpPr>
          <p:nvPr/>
        </p:nvSpPr>
        <p:spPr bwMode="auto">
          <a:xfrm>
            <a:off x="1066800" y="1524000"/>
            <a:ext cx="7315200" cy="5207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800" dirty="0" smtClean="0">
                <a:solidFill>
                  <a:srgbClr val="FFFFFF"/>
                </a:solidFill>
                <a:latin typeface="Arial Black" pitchFamily="16" charset="0"/>
              </a:rPr>
              <a:t>Graph-based Approach</a:t>
            </a:r>
            <a:endParaRPr lang="en-US" sz="2800" dirty="0">
              <a:solidFill>
                <a:srgbClr val="FFFFFF"/>
              </a:solidFill>
              <a:latin typeface="Arial Black" pitchFamily="16" charset="0"/>
            </a:endParaRPr>
          </a:p>
        </p:txBody>
      </p:sp>
      <p:sp>
        <p:nvSpPr>
          <p:cNvPr id="5123" name="Text Box 2"/>
          <p:cNvSpPr txBox="1">
            <a:spLocks noChangeArrowheads="1"/>
          </p:cNvSpPr>
          <p:nvPr/>
        </p:nvSpPr>
        <p:spPr bwMode="auto">
          <a:xfrm>
            <a:off x="1079500" y="2600325"/>
            <a:ext cx="7885113" cy="3418501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lvl="1">
              <a:buClrTx/>
              <a:buFont typeface="Arial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dirty="0" smtClean="0">
                <a:solidFill>
                  <a:schemeClr val="tx1"/>
                </a:solidFill>
              </a:rPr>
              <a:t>Grammatically parsing a sentence yields a graph</a:t>
            </a:r>
          </a:p>
          <a:p>
            <a:pPr lvl="2">
              <a:buClrTx/>
              <a:buFont typeface="Arial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dirty="0" smtClean="0">
                <a:solidFill>
                  <a:schemeClr val="tx1"/>
                </a:solidFill>
              </a:rPr>
              <a:t>Words are the nodes</a:t>
            </a:r>
          </a:p>
          <a:p>
            <a:pPr lvl="2">
              <a:buClrTx/>
              <a:buFont typeface="Arial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dirty="0" smtClean="0">
                <a:solidFill>
                  <a:schemeClr val="tx1"/>
                </a:solidFill>
              </a:rPr>
              <a:t>Grammatical relations between words are the edges</a:t>
            </a:r>
          </a:p>
          <a:p>
            <a:pPr lvl="1">
              <a:buClrTx/>
              <a:buFont typeface="Arial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dirty="0" smtClean="0">
                <a:solidFill>
                  <a:schemeClr val="tx1"/>
                </a:solidFill>
              </a:rPr>
              <a:t>Set of relations of a word can then be used as </a:t>
            </a:r>
            <a:r>
              <a:rPr lang="en-US" dirty="0" smtClean="0">
                <a:solidFill>
                  <a:schemeClr val="tx1"/>
                </a:solidFill>
              </a:rPr>
              <a:t>context</a:t>
            </a:r>
            <a:endParaRPr lang="en-US" dirty="0" smtClean="0">
              <a:solidFill>
                <a:schemeClr val="tx1"/>
              </a:solidFill>
            </a:endParaRPr>
          </a:p>
          <a:p>
            <a:pPr lvl="1">
              <a:buClrTx/>
              <a:buFont typeface="Arial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dirty="0" smtClean="0">
                <a:solidFill>
                  <a:schemeClr val="tx1"/>
                </a:solidFill>
              </a:rPr>
              <a:t>NLP pipeline transforms both query and news sentences into </a:t>
            </a:r>
            <a:r>
              <a:rPr lang="en-US" dirty="0" smtClean="0">
                <a:solidFill>
                  <a:schemeClr val="tx1"/>
                </a:solidFill>
              </a:rPr>
              <a:t>graphs</a:t>
            </a:r>
            <a:endParaRPr lang="en-US" dirty="0" smtClean="0">
              <a:solidFill>
                <a:schemeClr val="tx1"/>
              </a:solidFill>
            </a:endParaRPr>
          </a:p>
          <a:p>
            <a:pPr lvl="1">
              <a:buClrTx/>
              <a:buFont typeface="Arial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1"/>
          <p:cNvSpPr txBox="1">
            <a:spLocks noChangeArrowheads="1"/>
          </p:cNvSpPr>
          <p:nvPr/>
        </p:nvSpPr>
        <p:spPr bwMode="auto">
          <a:xfrm>
            <a:off x="1066800" y="1524000"/>
            <a:ext cx="7315200" cy="5207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800" dirty="0" smtClean="0">
                <a:solidFill>
                  <a:srgbClr val="FFFFFF"/>
                </a:solidFill>
                <a:latin typeface="Arial Black" pitchFamily="16" charset="0"/>
              </a:rPr>
              <a:t>Graph representation of sentence</a:t>
            </a:r>
            <a:endParaRPr lang="en-US" sz="2800" dirty="0">
              <a:solidFill>
                <a:srgbClr val="FFFFFF"/>
              </a:solidFill>
              <a:latin typeface="Arial Black" pitchFamily="16" charset="0"/>
            </a:endParaRPr>
          </a:p>
        </p:txBody>
      </p:sp>
      <p:pic>
        <p:nvPicPr>
          <p:cNvPr id="7173" name="Picture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5576" y="2925565"/>
            <a:ext cx="8261515" cy="31561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1"/>
          <p:cNvSpPr txBox="1">
            <a:spLocks noChangeArrowheads="1"/>
          </p:cNvSpPr>
          <p:nvPr/>
        </p:nvSpPr>
        <p:spPr bwMode="auto">
          <a:xfrm>
            <a:off x="1066800" y="1524000"/>
            <a:ext cx="7315200" cy="5207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800" dirty="0" smtClean="0">
                <a:solidFill>
                  <a:srgbClr val="FFFFFF"/>
                </a:solidFill>
                <a:latin typeface="Arial Black" pitchFamily="16" charset="0"/>
              </a:rPr>
              <a:t>Graph comparison</a:t>
            </a:r>
            <a:endParaRPr lang="en-US" sz="2800" dirty="0">
              <a:solidFill>
                <a:srgbClr val="FFFFFF"/>
              </a:solidFill>
              <a:latin typeface="Arial Black" pitchFamily="16" charset="0"/>
            </a:endParaRPr>
          </a:p>
        </p:txBody>
      </p:sp>
      <p:sp>
        <p:nvSpPr>
          <p:cNvPr id="5123" name="Text Box 2"/>
          <p:cNvSpPr txBox="1">
            <a:spLocks noChangeArrowheads="1"/>
          </p:cNvSpPr>
          <p:nvPr/>
        </p:nvSpPr>
        <p:spPr bwMode="auto">
          <a:xfrm>
            <a:off x="1079500" y="2600325"/>
            <a:ext cx="7885113" cy="378783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lvl="1">
              <a:buClrTx/>
              <a:buFont typeface="Arial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dirty="0" smtClean="0">
                <a:solidFill>
                  <a:schemeClr val="tx1"/>
                </a:solidFill>
              </a:rPr>
              <a:t>Problem is similar to graph isomorphism</a:t>
            </a:r>
          </a:p>
          <a:p>
            <a:pPr lvl="1">
              <a:buClrTx/>
              <a:buFont typeface="Arial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dirty="0" smtClean="0">
                <a:solidFill>
                  <a:schemeClr val="tx1"/>
                </a:solidFill>
              </a:rPr>
              <a:t>But </a:t>
            </a:r>
            <a:r>
              <a:rPr lang="en-US" i="1" dirty="0" smtClean="0">
                <a:solidFill>
                  <a:schemeClr val="tx1"/>
                </a:solidFill>
              </a:rPr>
              <a:t>partial</a:t>
            </a:r>
            <a:r>
              <a:rPr lang="en-US" dirty="0" smtClean="0">
                <a:solidFill>
                  <a:schemeClr val="tx1"/>
                </a:solidFill>
              </a:rPr>
              <a:t> similarity makes it much harder</a:t>
            </a:r>
          </a:p>
          <a:p>
            <a:pPr lvl="2">
              <a:buClrTx/>
              <a:buFont typeface="Arial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dirty="0" smtClean="0">
                <a:solidFill>
                  <a:schemeClr val="tx1"/>
                </a:solidFill>
              </a:rPr>
              <a:t>Nodes may be missing on either side</a:t>
            </a:r>
          </a:p>
          <a:p>
            <a:pPr lvl="2">
              <a:buClrTx/>
              <a:buFont typeface="Arial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dirty="0" smtClean="0">
                <a:solidFill>
                  <a:schemeClr val="tx1"/>
                </a:solidFill>
              </a:rPr>
              <a:t>Nodes may be only partially similar </a:t>
            </a:r>
            <a:br>
              <a:rPr lang="en-US" dirty="0" smtClean="0">
                <a:solidFill>
                  <a:schemeClr val="tx1"/>
                </a:solidFill>
              </a:rPr>
            </a:br>
            <a:r>
              <a:rPr lang="en-US" dirty="0" smtClean="0">
                <a:solidFill>
                  <a:schemeClr val="tx1"/>
                </a:solidFill>
              </a:rPr>
              <a:t>(pc &lt;&gt; workstation)</a:t>
            </a:r>
          </a:p>
          <a:p>
            <a:pPr lvl="2">
              <a:buClrTx/>
              <a:buFont typeface="Arial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dirty="0" smtClean="0">
                <a:solidFill>
                  <a:schemeClr val="tx1"/>
                </a:solidFill>
              </a:rPr>
              <a:t>Relation labels may be different for similar nodes</a:t>
            </a:r>
          </a:p>
          <a:p>
            <a:pPr lvl="1">
              <a:buClrTx/>
              <a:buFont typeface="Arial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dirty="0" smtClean="0">
                <a:solidFill>
                  <a:schemeClr val="tx1"/>
                </a:solidFill>
              </a:rPr>
              <a:t>Hence, output is not binary but a real-valued similarity score</a:t>
            </a:r>
          </a:p>
          <a:p>
            <a:pPr lvl="1">
              <a:buClrTx/>
              <a:buFont typeface="Arial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735308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1"/>
          <p:cNvSpPr txBox="1">
            <a:spLocks noChangeArrowheads="1"/>
          </p:cNvSpPr>
          <p:nvPr/>
        </p:nvSpPr>
        <p:spPr bwMode="auto">
          <a:xfrm>
            <a:off x="1066800" y="1524000"/>
            <a:ext cx="7315200" cy="5207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800" dirty="0" smtClean="0">
                <a:solidFill>
                  <a:srgbClr val="FFFFFF"/>
                </a:solidFill>
                <a:latin typeface="Arial Black" pitchFamily="16" charset="0"/>
              </a:rPr>
              <a:t>Graph comparison</a:t>
            </a:r>
            <a:endParaRPr lang="en-US" sz="2800" dirty="0">
              <a:solidFill>
                <a:srgbClr val="FFFFFF"/>
              </a:solidFill>
              <a:latin typeface="Arial Black" pitchFamily="16" charset="0"/>
            </a:endParaRPr>
          </a:p>
        </p:txBody>
      </p:sp>
      <p:sp>
        <p:nvSpPr>
          <p:cNvPr id="5123" name="Text Box 2"/>
          <p:cNvSpPr txBox="1">
            <a:spLocks noChangeArrowheads="1"/>
          </p:cNvSpPr>
          <p:nvPr/>
        </p:nvSpPr>
        <p:spPr bwMode="auto">
          <a:xfrm>
            <a:off x="1079500" y="2600325"/>
            <a:ext cx="7885113" cy="3049169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lvl="1">
              <a:buClrTx/>
              <a:buFont typeface="Arial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dirty="0" smtClean="0">
                <a:solidFill>
                  <a:schemeClr val="tx1"/>
                </a:solidFill>
              </a:rPr>
              <a:t>Nodes are compared on:</a:t>
            </a:r>
          </a:p>
          <a:p>
            <a:pPr lvl="2">
              <a:buClrTx/>
              <a:buFont typeface="Arial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dirty="0" smtClean="0">
                <a:solidFill>
                  <a:schemeClr val="tx1"/>
                </a:solidFill>
              </a:rPr>
              <a:t>Basic and full part-of-speech (POS) label</a:t>
            </a:r>
          </a:p>
          <a:p>
            <a:pPr lvl="2">
              <a:buClrTx/>
              <a:buFont typeface="Arial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dirty="0" smtClean="0">
                <a:solidFill>
                  <a:schemeClr val="tx1"/>
                </a:solidFill>
              </a:rPr>
              <a:t>Stem, lemma, and fully inflected word</a:t>
            </a:r>
          </a:p>
          <a:p>
            <a:pPr lvl="1">
              <a:buClrTx/>
              <a:buFont typeface="Arial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dirty="0" smtClean="0">
                <a:solidFill>
                  <a:schemeClr val="tx1"/>
                </a:solidFill>
              </a:rPr>
              <a:t>If POS is the same, but word is not then check for:</a:t>
            </a:r>
          </a:p>
          <a:p>
            <a:pPr lvl="2">
              <a:buClrTx/>
              <a:buFont typeface="Arial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dirty="0" smtClean="0">
                <a:solidFill>
                  <a:schemeClr val="tx1"/>
                </a:solidFill>
              </a:rPr>
              <a:t>Synonymy</a:t>
            </a:r>
          </a:p>
          <a:p>
            <a:pPr lvl="2">
              <a:buClrTx/>
              <a:buFont typeface="Arial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dirty="0" err="1" smtClean="0">
                <a:solidFill>
                  <a:schemeClr val="tx1"/>
                </a:solidFill>
              </a:rPr>
              <a:t>Hypernymy</a:t>
            </a:r>
            <a:r>
              <a:rPr lang="en-US" dirty="0" smtClean="0">
                <a:solidFill>
                  <a:schemeClr val="tx1"/>
                </a:solidFill>
              </a:rPr>
              <a:t> (1 / steps in </a:t>
            </a:r>
            <a:r>
              <a:rPr lang="en-US" dirty="0" err="1" smtClean="0">
                <a:solidFill>
                  <a:schemeClr val="tx1"/>
                </a:solidFill>
              </a:rPr>
              <a:t>hypernym</a:t>
            </a:r>
            <a:r>
              <a:rPr lang="en-US" dirty="0" smtClean="0">
                <a:solidFill>
                  <a:schemeClr val="tx1"/>
                </a:solidFill>
              </a:rPr>
              <a:t> tree)</a:t>
            </a:r>
          </a:p>
          <a:p>
            <a:pPr lvl="1">
              <a:buClrTx/>
              <a:buFont typeface="Arial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dirty="0" smtClean="0">
                <a:solidFill>
                  <a:schemeClr val="tx1"/>
                </a:solidFill>
              </a:rPr>
              <a:t>Correct for word frequency</a:t>
            </a:r>
          </a:p>
          <a:p>
            <a:pPr lvl="1">
              <a:buClrTx/>
              <a:buFont typeface="Arial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424645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1"/>
          <p:cNvSpPr txBox="1">
            <a:spLocks noChangeArrowheads="1"/>
          </p:cNvSpPr>
          <p:nvPr/>
        </p:nvSpPr>
        <p:spPr bwMode="auto">
          <a:xfrm>
            <a:off x="1066800" y="1524000"/>
            <a:ext cx="7315200" cy="5207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800" dirty="0" smtClean="0">
                <a:solidFill>
                  <a:srgbClr val="FFFFFF"/>
                </a:solidFill>
                <a:latin typeface="Arial Black" pitchFamily="16" charset="0"/>
              </a:rPr>
              <a:t>Graph comparison</a:t>
            </a:r>
            <a:endParaRPr lang="en-US" sz="2800" dirty="0">
              <a:solidFill>
                <a:srgbClr val="FFFFFF"/>
              </a:solidFill>
              <a:latin typeface="Arial Black" pitchFamily="16" charset="0"/>
            </a:endParaRPr>
          </a:p>
        </p:txBody>
      </p:sp>
      <p:sp>
        <p:nvSpPr>
          <p:cNvPr id="5123" name="Text Box 2"/>
          <p:cNvSpPr txBox="1">
            <a:spLocks noChangeArrowheads="1"/>
          </p:cNvSpPr>
          <p:nvPr/>
        </p:nvSpPr>
        <p:spPr bwMode="auto">
          <a:xfrm>
            <a:off x="1079500" y="2600325"/>
            <a:ext cx="7885113" cy="4526497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lvl="1">
              <a:buClrTx/>
              <a:buFont typeface="Arial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dirty="0" smtClean="0">
                <a:solidFill>
                  <a:schemeClr val="tx1"/>
                </a:solidFill>
              </a:rPr>
              <a:t>We can recursively go through both graphs</a:t>
            </a:r>
          </a:p>
          <a:p>
            <a:pPr lvl="1">
              <a:buClrTx/>
              <a:buFont typeface="Arial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dirty="0" smtClean="0">
                <a:solidFill>
                  <a:schemeClr val="tx1"/>
                </a:solidFill>
              </a:rPr>
              <a:t>Compare nodes and edges to assign score</a:t>
            </a:r>
          </a:p>
          <a:p>
            <a:pPr lvl="1">
              <a:buClrTx/>
              <a:buFont typeface="Arial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dirty="0" smtClean="0">
                <a:solidFill>
                  <a:schemeClr val="tx1"/>
                </a:solidFill>
              </a:rPr>
              <a:t>However, a starting position within both graphs is needed:</a:t>
            </a:r>
          </a:p>
          <a:p>
            <a:pPr lvl="2">
              <a:buClrTx/>
              <a:buFont typeface="Arial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dirty="0" smtClean="0">
                <a:solidFill>
                  <a:schemeClr val="tx1"/>
                </a:solidFill>
              </a:rPr>
              <a:t>Using all possibilities is inefficient</a:t>
            </a:r>
          </a:p>
          <a:p>
            <a:pPr lvl="2">
              <a:buClrTx/>
              <a:buFont typeface="Arial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dirty="0" smtClean="0">
                <a:solidFill>
                  <a:schemeClr val="tx1"/>
                </a:solidFill>
              </a:rPr>
              <a:t>Always starting at root is inaccurate</a:t>
            </a:r>
          </a:p>
          <a:p>
            <a:pPr lvl="2">
              <a:buClrTx/>
              <a:buFont typeface="Arial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dirty="0" smtClean="0">
                <a:solidFill>
                  <a:schemeClr val="tx1"/>
                </a:solidFill>
              </a:rPr>
              <a:t>Use index of stemmed words (nouns/verbs)</a:t>
            </a:r>
          </a:p>
          <a:p>
            <a:pPr lvl="1">
              <a:buClrTx/>
              <a:buFont typeface="Arial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dirty="0" smtClean="0">
                <a:solidFill>
                  <a:schemeClr val="tx1"/>
                </a:solidFill>
              </a:rPr>
              <a:t>Only the best scoring starting position is kept</a:t>
            </a:r>
          </a:p>
          <a:p>
            <a:pPr marL="457200" lvl="1" indent="0">
              <a:buClrTx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dirty="0">
              <a:solidFill>
                <a:schemeClr val="tx1"/>
              </a:solidFill>
            </a:endParaRPr>
          </a:p>
          <a:p>
            <a:pPr lvl="1">
              <a:buClrTx/>
              <a:buFont typeface="Arial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dirty="0" smtClean="0">
              <a:solidFill>
                <a:schemeClr val="tx1"/>
              </a:solidFill>
            </a:endParaRPr>
          </a:p>
          <a:p>
            <a:pPr lvl="1">
              <a:buClrTx/>
              <a:buFont typeface="Arial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dirty="0" smtClean="0">
              <a:solidFill>
                <a:schemeClr val="tx1"/>
              </a:solidFill>
            </a:endParaRPr>
          </a:p>
          <a:p>
            <a:pPr lvl="1">
              <a:buClrTx/>
              <a:buFont typeface="Arial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1730824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1"/>
          <p:cNvSpPr txBox="1">
            <a:spLocks noChangeArrowheads="1"/>
          </p:cNvSpPr>
          <p:nvPr/>
        </p:nvSpPr>
        <p:spPr bwMode="auto">
          <a:xfrm>
            <a:off x="1066800" y="1524000"/>
            <a:ext cx="7315200" cy="5207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800" dirty="0" smtClean="0">
                <a:solidFill>
                  <a:srgbClr val="FFFFFF"/>
                </a:solidFill>
                <a:latin typeface="Arial Black" pitchFamily="16" charset="0"/>
              </a:rPr>
              <a:t>Search algorithm</a:t>
            </a:r>
            <a:endParaRPr lang="en-US" sz="2800" dirty="0">
              <a:solidFill>
                <a:srgbClr val="FFFFFF"/>
              </a:solidFill>
              <a:latin typeface="Arial Black" pitchFamily="16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1713"/>
            <a:ext cx="9144000" cy="6814574"/>
          </a:xfrm>
          <a:prstGeom prst="rect">
            <a:avLst/>
          </a:prstGeom>
          <a:solidFill>
            <a:schemeClr val="bg1"/>
          </a:solidFill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1"/>
          <p:cNvSpPr txBox="1">
            <a:spLocks noChangeArrowheads="1"/>
          </p:cNvSpPr>
          <p:nvPr/>
        </p:nvSpPr>
        <p:spPr bwMode="auto">
          <a:xfrm>
            <a:off x="1066800" y="1524000"/>
            <a:ext cx="7315200" cy="5207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800" dirty="0" smtClean="0">
                <a:solidFill>
                  <a:srgbClr val="FFFFFF"/>
                </a:solidFill>
                <a:latin typeface="Arial Black" pitchFamily="16" charset="0"/>
              </a:rPr>
              <a:t>Search algorithm</a:t>
            </a:r>
            <a:endParaRPr lang="en-US" sz="2800" dirty="0">
              <a:solidFill>
                <a:srgbClr val="FFFFFF"/>
              </a:solidFill>
              <a:latin typeface="Arial Black" pitchFamily="16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1713"/>
            <a:ext cx="9144000" cy="6814573"/>
          </a:xfrm>
          <a:prstGeom prst="rect">
            <a:avLst/>
          </a:prstGeom>
          <a:solidFill>
            <a:schemeClr val="bg1"/>
          </a:solidFill>
        </p:spPr>
      </p:pic>
    </p:spTree>
    <p:extLst>
      <p:ext uri="{BB962C8B-B14F-4D97-AF65-F5344CB8AC3E}">
        <p14:creationId xmlns:p14="http://schemas.microsoft.com/office/powerpoint/2010/main" val="162601703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Aspect-Level Sentiment Analysis">
  <a:themeElements>
    <a:clrScheme name="Office-thema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-thema">
      <a:majorFont>
        <a:latin typeface="Arial"/>
        <a:ea typeface="Osaka"/>
        <a:cs typeface="Osaka"/>
      </a:majorFont>
      <a:minorFont>
        <a:latin typeface="Arial"/>
        <a:ea typeface="Osaka"/>
        <a:cs typeface="Osaka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ea typeface="ＭＳ Ｐゴシック" pitchFamily="16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ea typeface="ＭＳ Ｐゴシック" pitchFamily="16" charset="-128"/>
          </a:defRPr>
        </a:defPPr>
      </a:lstStyle>
    </a:lnDef>
  </a:objectDefaults>
  <a:extraClrSchemeLst>
    <a:extraClrScheme>
      <a:clrScheme name="Office-thema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-thema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-thema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-thema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-thema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-thema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-thema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Office-thema">
  <a:themeElements>
    <a:clrScheme name="Office-thema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-thema">
      <a:majorFont>
        <a:latin typeface="Arial"/>
        <a:ea typeface="Osaka"/>
        <a:cs typeface="Osaka"/>
      </a:majorFont>
      <a:minorFont>
        <a:latin typeface="Arial"/>
        <a:ea typeface="Osaka"/>
        <a:cs typeface="Osaka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ea typeface="ＭＳ Ｐゴシック" pitchFamily="16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ea typeface="ＭＳ Ｐゴシック" pitchFamily="16" charset="-128"/>
          </a:defRPr>
        </a:defPPr>
      </a:lstStyle>
    </a:lnDef>
  </a:objectDefaults>
  <a:extraClrSchemeLst>
    <a:extraClrScheme>
      <a:clrScheme name="Office-thema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-thema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-thema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-thema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-thema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-thema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-thema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-th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Aspect-Level Sentiment Analysis</Template>
  <TotalTime>976</TotalTime>
  <Words>753</Words>
  <Application>Microsoft Office PowerPoint</Application>
  <PresentationFormat>On-screen Show (4:3)</PresentationFormat>
  <Paragraphs>137</Paragraphs>
  <Slides>26</Slides>
  <Notes>25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26</vt:i4>
      </vt:variant>
    </vt:vector>
  </HeadingPairs>
  <TitlesOfParts>
    <vt:vector size="33" baseType="lpstr">
      <vt:lpstr>ＭＳ Ｐゴシック</vt:lpstr>
      <vt:lpstr>Arial</vt:lpstr>
      <vt:lpstr>Arial Black</vt:lpstr>
      <vt:lpstr>Osaka</vt:lpstr>
      <vt:lpstr>Times New Roman</vt:lpstr>
      <vt:lpstr>Aspect-Level Sentiment Analysis</vt:lpstr>
      <vt:lpstr>1_Office-thema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 1</dc:title>
  <dc:creator>KSchouten</dc:creator>
  <cp:lastModifiedBy>E.S.E. Laptop guest</cp:lastModifiedBy>
  <cp:revision>65</cp:revision>
  <cp:lastPrinted>1601-01-01T00:00:00Z</cp:lastPrinted>
  <dcterms:created xsi:type="dcterms:W3CDTF">2013-08-23T07:20:24Z</dcterms:created>
  <dcterms:modified xsi:type="dcterms:W3CDTF">2016-10-26T14:12:44Z</dcterms:modified>
</cp:coreProperties>
</file>