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9" r:id="rId1"/>
  </p:sldMasterIdLst>
  <p:notesMasterIdLst>
    <p:notesMasterId r:id="rId22"/>
  </p:notesMasterIdLst>
  <p:handoutMasterIdLst>
    <p:handoutMasterId r:id="rId23"/>
  </p:handoutMasterIdLst>
  <p:sldIdLst>
    <p:sldId id="277" r:id="rId2"/>
    <p:sldId id="289" r:id="rId3"/>
    <p:sldId id="290" r:id="rId4"/>
    <p:sldId id="279" r:id="rId5"/>
    <p:sldId id="307" r:id="rId6"/>
    <p:sldId id="308" r:id="rId7"/>
    <p:sldId id="281" r:id="rId8"/>
    <p:sldId id="280" r:id="rId9"/>
    <p:sldId id="283" r:id="rId10"/>
    <p:sldId id="291" r:id="rId11"/>
    <p:sldId id="292" r:id="rId12"/>
    <p:sldId id="293" r:id="rId13"/>
    <p:sldId id="294" r:id="rId14"/>
    <p:sldId id="296" r:id="rId15"/>
    <p:sldId id="306" r:id="rId16"/>
    <p:sldId id="305" r:id="rId17"/>
    <p:sldId id="300" r:id="rId18"/>
    <p:sldId id="302" r:id="rId19"/>
    <p:sldId id="304" r:id="rId20"/>
    <p:sldId id="278" r:id="rId21"/>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37823"/>
    <a:srgbClr val="00393F"/>
    <a:srgbClr val="CFDFDF"/>
    <a:srgbClr val="3771B2"/>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2" autoAdjust="0"/>
    <p:restoredTop sz="83709" autoAdjust="0"/>
  </p:normalViewPr>
  <p:slideViewPr>
    <p:cSldViewPr>
      <p:cViewPr varScale="1">
        <p:scale>
          <a:sx n="94" d="100"/>
          <a:sy n="94" d="100"/>
        </p:scale>
        <p:origin x="-20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5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22426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6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1AF3BCA2-E08A-4159-A6C6-7FD1132B3BE4}" type="slidenum">
              <a:rPr lang="en-US"/>
              <a:pPr>
                <a:defRPr/>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5" name="Rectangle 3"/>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84997"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4998"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9"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5BD3654A-0951-4A71-A9AF-F7637D0D0017}" type="slidenum">
              <a:rPr lang="en-US"/>
              <a:pPr>
                <a:defRPr/>
              </a:pPr>
              <a:t>‹nr.›</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dia-afbeelding 1"/>
          <p:cNvSpPr>
            <a:spLocks noGrp="1" noRot="1" noChangeAspect="1" noTextEdit="1"/>
          </p:cNvSpPr>
          <p:nvPr>
            <p:ph type="sldImg"/>
          </p:nvPr>
        </p:nvSpPr>
        <p:spPr>
          <a:ln/>
        </p:spPr>
      </p:sp>
      <p:sp>
        <p:nvSpPr>
          <p:cNvPr id="9219" name="Tijdelijke aanduiding voor notities 2"/>
          <p:cNvSpPr>
            <a:spLocks noGrp="1"/>
          </p:cNvSpPr>
          <p:nvPr>
            <p:ph type="body" idx="1"/>
          </p:nvPr>
        </p:nvSpPr>
        <p:spPr>
          <a:noFill/>
          <a:ln/>
        </p:spPr>
        <p:txBody>
          <a:bodyPr/>
          <a:lstStyle/>
          <a:p>
            <a:endParaRPr lang="en-US" dirty="0" smtClean="0">
              <a:ea typeface="ＭＳ Ｐゴシック" pitchFamily="34" charset="-128"/>
            </a:endParaRPr>
          </a:p>
        </p:txBody>
      </p:sp>
      <p:sp>
        <p:nvSpPr>
          <p:cNvPr id="9220" name="Tijdelijke aanduiding voor dianummer 3"/>
          <p:cNvSpPr>
            <a:spLocks noGrp="1"/>
          </p:cNvSpPr>
          <p:nvPr>
            <p:ph type="sldNum" sz="quarter" idx="5"/>
          </p:nvPr>
        </p:nvSpPr>
        <p:spPr>
          <a:noFill/>
        </p:spPr>
        <p:txBody>
          <a:bodyPr/>
          <a:lstStyle/>
          <a:p>
            <a:fld id="{AEFE6919-D171-4497-BA75-6D720926148F}" type="slidenum">
              <a:rPr lang="en-US" smtClean="0">
                <a:ea typeface="ＭＳ Ｐゴシック" pitchFamily="34" charset="-128"/>
              </a:rPr>
              <a:pPr/>
              <a:t>1</a:t>
            </a:fld>
            <a:endParaRPr lang="en-US"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BD3654A-0951-4A71-A9AF-F7637D0D0017}"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noProof="0"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noProof="0"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p:cNvSpPr>
            <a:spLocks noGrp="1" noRot="1" noChangeAspect="1" noTextEdit="1"/>
          </p:cNvSpPr>
          <p:nvPr>
            <p:ph type="sldImg"/>
          </p:nvPr>
        </p:nvSpPr>
        <p:spPr>
          <a:ln/>
        </p:spPr>
      </p:sp>
      <p:sp>
        <p:nvSpPr>
          <p:cNvPr id="10243"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dirty="0" smtClean="0">
              <a:solidFill>
                <a:srgbClr val="00393F"/>
              </a:solidFill>
              <a:latin typeface="Arial" pitchFamily="34" charset="0"/>
              <a:cs typeface="Arial" pitchFamily="34" charset="0"/>
            </a:endParaRPr>
          </a:p>
        </p:txBody>
      </p:sp>
      <p:sp>
        <p:nvSpPr>
          <p:cNvPr id="10244" name="Tijdelijke aanduiding voor dianummer 3"/>
          <p:cNvSpPr>
            <a:spLocks noGrp="1"/>
          </p:cNvSpPr>
          <p:nvPr>
            <p:ph type="sldNum" sz="quarter" idx="5"/>
          </p:nvPr>
        </p:nvSpPr>
        <p:spPr>
          <a:noFill/>
        </p:spPr>
        <p:txBody>
          <a:bodyPr/>
          <a:lstStyle/>
          <a:p>
            <a:fld id="{845A936D-D11B-45AB-824F-16EB8CDB647E}" type="slidenum">
              <a:rPr lang="en-US" smtClean="0">
                <a:ea typeface="ＭＳ Ｐゴシック" pitchFamily="34" charset="-128"/>
              </a:rPr>
              <a:pPr/>
              <a:t>4</a:t>
            </a:fld>
            <a:endParaRPr lang="en-US"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p:cNvSpPr>
            <a:spLocks noGrp="1" noRot="1" noChangeAspect="1" noTextEdit="1"/>
          </p:cNvSpPr>
          <p:nvPr>
            <p:ph type="sldImg"/>
          </p:nvPr>
        </p:nvSpPr>
        <p:spPr>
          <a:ln/>
        </p:spPr>
      </p:sp>
      <p:sp>
        <p:nvSpPr>
          <p:cNvPr id="10243"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dirty="0" smtClean="0">
              <a:solidFill>
                <a:srgbClr val="00393F"/>
              </a:solidFill>
              <a:latin typeface="Arial" pitchFamily="34" charset="0"/>
              <a:cs typeface="Arial" pitchFamily="34" charset="0"/>
            </a:endParaRPr>
          </a:p>
        </p:txBody>
      </p:sp>
      <p:sp>
        <p:nvSpPr>
          <p:cNvPr id="10244" name="Tijdelijke aanduiding voor dianummer 3"/>
          <p:cNvSpPr>
            <a:spLocks noGrp="1"/>
          </p:cNvSpPr>
          <p:nvPr>
            <p:ph type="sldNum" sz="quarter" idx="5"/>
          </p:nvPr>
        </p:nvSpPr>
        <p:spPr>
          <a:noFill/>
        </p:spPr>
        <p:txBody>
          <a:bodyPr/>
          <a:lstStyle/>
          <a:p>
            <a:fld id="{845A936D-D11B-45AB-824F-16EB8CDB647E}" type="slidenum">
              <a:rPr lang="en-US" smtClean="0">
                <a:ea typeface="ＭＳ Ｐゴシック" pitchFamily="34" charset="-128"/>
              </a:rPr>
              <a:pPr/>
              <a:t>5</a:t>
            </a:fld>
            <a:endParaRPr lang="en-US"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p:cNvSpPr>
            <a:spLocks noGrp="1" noRot="1" noChangeAspect="1" noTextEdit="1"/>
          </p:cNvSpPr>
          <p:nvPr>
            <p:ph type="sldImg"/>
          </p:nvPr>
        </p:nvSpPr>
        <p:spPr>
          <a:ln/>
        </p:spPr>
      </p:sp>
      <p:sp>
        <p:nvSpPr>
          <p:cNvPr id="10243"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dirty="0" smtClean="0">
              <a:solidFill>
                <a:srgbClr val="00393F"/>
              </a:solidFill>
              <a:latin typeface="Arial" pitchFamily="34" charset="0"/>
              <a:cs typeface="Arial" pitchFamily="34" charset="0"/>
            </a:endParaRPr>
          </a:p>
        </p:txBody>
      </p:sp>
      <p:sp>
        <p:nvSpPr>
          <p:cNvPr id="10244" name="Tijdelijke aanduiding voor dianummer 3"/>
          <p:cNvSpPr>
            <a:spLocks noGrp="1"/>
          </p:cNvSpPr>
          <p:nvPr>
            <p:ph type="sldNum" sz="quarter" idx="5"/>
          </p:nvPr>
        </p:nvSpPr>
        <p:spPr>
          <a:noFill/>
        </p:spPr>
        <p:txBody>
          <a:bodyPr/>
          <a:lstStyle/>
          <a:p>
            <a:fld id="{845A936D-D11B-45AB-824F-16EB8CDB647E}" type="slidenum">
              <a:rPr lang="en-US" smtClean="0">
                <a:ea typeface="ＭＳ Ｐゴシック" pitchFamily="34" charset="-128"/>
              </a:rPr>
              <a:pPr/>
              <a:t>6</a:t>
            </a:fld>
            <a:endParaRPr lang="en-US"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dirty="0" smtClean="0">
              <a:solidFill>
                <a:srgbClr val="00393F"/>
              </a:solidFill>
              <a:latin typeface="Arial" pitchFamily="34" charset="0"/>
              <a:cs typeface="Arial" pitchFamily="34" charset="0"/>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7</a:t>
            </a:fld>
            <a:endParaRPr lang="en-US"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baseline="0" dirty="0" smtClean="0">
              <a:solidFill>
                <a:srgbClr val="00393F"/>
              </a:solidFill>
              <a:latin typeface="Arial" pitchFamily="34" charset="0"/>
              <a:cs typeface="Arial" pitchFamily="34" charset="0"/>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8</a:t>
            </a:fld>
            <a:endParaRPr lang="en-US"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9</a:t>
            </a:fld>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pic>
        <p:nvPicPr>
          <p:cNvPr id="4" name="Picture 11" descr="header"/>
          <p:cNvPicPr>
            <a:picLocks noChangeAspect="1" noChangeArrowheads="1"/>
          </p:cNvPicPr>
          <p:nvPr userDrawn="1"/>
        </p:nvPicPr>
        <p:blipFill>
          <a:blip r:embed="rId2" cstate="print">
            <a:lum bright="36000"/>
          </a:blip>
          <a:srcRect/>
          <a:stretch>
            <a:fillRect/>
          </a:stretch>
        </p:blipFill>
        <p:spPr bwMode="auto">
          <a:xfrm>
            <a:off x="715963" y="0"/>
            <a:ext cx="8428037" cy="2495550"/>
          </a:xfrm>
          <a:prstGeom prst="rect">
            <a:avLst/>
          </a:prstGeom>
          <a:noFill/>
          <a:ln w="9525">
            <a:noFill/>
            <a:miter lim="800000"/>
            <a:headEnd/>
            <a:tailEnd/>
          </a:ln>
        </p:spPr>
      </p:pic>
      <p:pic>
        <p:nvPicPr>
          <p:cNvPr id="6" name="Picture 8" descr="band"/>
          <p:cNvPicPr>
            <a:picLocks noChangeAspect="1" noChangeArrowheads="1"/>
          </p:cNvPicPr>
          <p:nvPr userDrawn="1"/>
        </p:nvPicPr>
        <p:blipFill>
          <a:blip r:embed="rId3" cstate="print"/>
          <a:srcRect/>
          <a:stretch>
            <a:fillRect/>
          </a:stretch>
        </p:blipFill>
        <p:spPr bwMode="auto">
          <a:xfrm>
            <a:off x="0" y="0"/>
            <a:ext cx="719138" cy="6859588"/>
          </a:xfrm>
          <a:prstGeom prst="rect">
            <a:avLst/>
          </a:prstGeom>
          <a:noFill/>
          <a:ln w="9525">
            <a:noFill/>
            <a:miter lim="800000"/>
            <a:headEnd/>
            <a:tailEnd/>
          </a:ln>
        </p:spPr>
      </p:pic>
      <p:sp>
        <p:nvSpPr>
          <p:cNvPr id="19" name="Titel 18"/>
          <p:cNvSpPr>
            <a:spLocks noGrp="1"/>
          </p:cNvSpPr>
          <p:nvPr>
            <p:ph type="title"/>
          </p:nvPr>
        </p:nvSpPr>
        <p:spPr>
          <a:xfrm>
            <a:off x="714348" y="1428736"/>
            <a:ext cx="8429652" cy="1071570"/>
          </a:xfrm>
        </p:spPr>
        <p:txBody>
          <a:bodyPr anchorCtr="1"/>
          <a:lstStyle>
            <a:lvl1pPr algn="ctr">
              <a:defRPr>
                <a:solidFill>
                  <a:schemeClr val="bg1">
                    <a:lumMod val="95000"/>
                  </a:schemeClr>
                </a:solidFill>
              </a:defRPr>
            </a:lvl1pPr>
          </a:lstStyle>
          <a:p>
            <a:r>
              <a:rPr lang="nl-NL" dirty="0" smtClean="0"/>
              <a:t>Klik om de stijl te bewerken</a:t>
            </a:r>
            <a:endParaRPr lang="nl-NL" dirty="0"/>
          </a:p>
        </p:txBody>
      </p:sp>
      <p:sp>
        <p:nvSpPr>
          <p:cNvPr id="11" name="Rectangle 4"/>
          <p:cNvSpPr>
            <a:spLocks noGrp="1" noChangeArrowheads="1"/>
          </p:cNvSpPr>
          <p:nvPr>
            <p:ph type="subTitle" idx="1"/>
          </p:nvPr>
        </p:nvSpPr>
        <p:spPr>
          <a:xfrm>
            <a:off x="1692275" y="3860800"/>
            <a:ext cx="6400800" cy="1752600"/>
          </a:xfrm>
        </p:spPr>
        <p:txBody>
          <a:bodyPr/>
          <a:lstStyle>
            <a:lvl1pPr marL="0" indent="0" algn="ctr">
              <a:buFontTx/>
              <a:buNone/>
              <a:defRPr/>
            </a:lvl1pPr>
          </a:lstStyle>
          <a:p>
            <a:r>
              <a:rPr lang="en-US" dirty="0"/>
              <a:t>Click to edit Master subtitle style</a:t>
            </a:r>
          </a:p>
        </p:txBody>
      </p:sp>
      <p:sp>
        <p:nvSpPr>
          <p:cNvPr id="7" name="Tijdelijke aanduiding voor dianummer 5"/>
          <p:cNvSpPr>
            <a:spLocks noGrp="1"/>
          </p:cNvSpPr>
          <p:nvPr>
            <p:ph type="sldNum" sz="quarter" idx="10"/>
          </p:nvPr>
        </p:nvSpPr>
        <p:spPr/>
        <p:txBody>
          <a:bodyPr/>
          <a:lstStyle>
            <a:lvl1pPr>
              <a:defRPr/>
            </a:lvl1pPr>
          </a:lstStyle>
          <a:p>
            <a:pPr>
              <a:defRPr/>
            </a:pPr>
            <a:fld id="{98E46371-F725-49CC-B6F6-D04AA50314AC}" type="slidenum">
              <a:rPr lang="en-US"/>
              <a:pPr>
                <a:defRPr/>
              </a:pPr>
              <a:t>‹nr.›</a:t>
            </a:fld>
            <a:endParaRPr lang="en-US"/>
          </a:p>
        </p:txBody>
      </p:sp>
      <p:sp>
        <p:nvSpPr>
          <p:cNvPr id="8" name="Rectangle 4"/>
          <p:cNvSpPr>
            <a:spLocks noGrp="1" noChangeArrowheads="1"/>
          </p:cNvSpPr>
          <p:nvPr>
            <p:ph type="dt" sz="half" idx="11"/>
          </p:nvPr>
        </p:nvSpPr>
        <p:spPr>
          <a:xfrm>
            <a:off x="785813" y="6215063"/>
            <a:ext cx="8286750" cy="220662"/>
          </a:xfrm>
        </p:spPr>
        <p:txBody>
          <a:bodyPr/>
          <a:lstStyle>
            <a:lvl1pPr algn="ctr">
              <a:defRPr sz="1400" smtClean="0"/>
            </a:lvl1pPr>
          </a:lstStyle>
          <a:p>
            <a:pPr>
              <a:defRPr/>
            </a:pPr>
            <a:r>
              <a:rPr lang="nl-NL" smtClean="0"/>
              <a:t>November 29, 2013</a:t>
            </a:r>
            <a:endParaRPr lang="en-US"/>
          </a:p>
        </p:txBody>
      </p:sp>
      <p:sp>
        <p:nvSpPr>
          <p:cNvPr id="9" name="Rectangle 5"/>
          <p:cNvSpPr>
            <a:spLocks noGrp="1" noChangeArrowheads="1"/>
          </p:cNvSpPr>
          <p:nvPr>
            <p:ph type="ftr" sz="quarter" idx="12"/>
          </p:nvPr>
        </p:nvSpPr>
        <p:spPr/>
        <p:txBody>
          <a:bodyPr/>
          <a:lstStyle>
            <a:lvl1pPr algn="ctr">
              <a:defRPr sz="1400" smtClean="0"/>
            </a:lvl1pPr>
          </a:lstStyle>
          <a:p>
            <a:pPr>
              <a:defRPr/>
            </a:pPr>
            <a:r>
              <a:rPr lang="en-US" smtClean="0"/>
              <a:t>The Dutch-Belgian Database Day 2013 (DBDBD 2013)</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541259-C12D-4653-B716-CF5E9B3E0ED2}"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23063" y="274638"/>
            <a:ext cx="1963737" cy="6107112"/>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27088" y="274638"/>
            <a:ext cx="5743575" cy="6107112"/>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3F7E66-D4DA-420E-B459-4FE70E0B6479}"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dirty="0" smtClean="0"/>
              <a:t>Klik om de stijl te bewerken</a:t>
            </a:r>
            <a:endParaRPr lang="nl-NL" dirty="0"/>
          </a:p>
        </p:txBody>
      </p:sp>
      <p:sp>
        <p:nvSpPr>
          <p:cNvPr id="3" name="Tijdelijke aanduiding voor inhoud 2"/>
          <p:cNvSpPr>
            <a:spLocks noGrp="1"/>
          </p:cNvSpPr>
          <p:nvPr>
            <p:ph idx="1"/>
          </p:nvPr>
        </p:nvSpPr>
        <p:spPr/>
        <p:txBody>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Rectangle 5"/>
          <p:cNvSpPr>
            <a:spLocks noGrp="1" noChangeArrowheads="1"/>
          </p:cNvSpPr>
          <p:nvPr>
            <p:ph type="ftr" sz="quarter" idx="10"/>
          </p:nvPr>
        </p:nvSpPr>
        <p:spPr/>
        <p:txBody>
          <a:bodyPr/>
          <a:lstStyle>
            <a:lvl1pPr>
              <a:defRPr smtClean="0"/>
            </a:lvl1pPr>
          </a:lstStyle>
          <a:p>
            <a:pPr>
              <a:defRPr/>
            </a:pPr>
            <a:r>
              <a:rPr lang="en-US" smtClean="0"/>
              <a:t>The Dutch-Belgian Database Day 2013 (DBDBD 2013)</a:t>
            </a:r>
            <a:endParaRPr lang="en-US"/>
          </a:p>
        </p:txBody>
      </p:sp>
      <p:sp>
        <p:nvSpPr>
          <p:cNvPr id="5" name="Rectangle 6"/>
          <p:cNvSpPr>
            <a:spLocks noGrp="1" noChangeArrowheads="1"/>
          </p:cNvSpPr>
          <p:nvPr>
            <p:ph type="sldNum" sz="quarter" idx="11"/>
          </p:nvPr>
        </p:nvSpPr>
        <p:spPr/>
        <p:txBody>
          <a:bodyPr/>
          <a:lstStyle>
            <a:lvl1pPr>
              <a:defRPr/>
            </a:lvl1pPr>
          </a:lstStyle>
          <a:p>
            <a:pPr>
              <a:defRPr/>
            </a:pPr>
            <a:fld id="{532542BF-8562-48E5-8A17-DDE4144DE031}"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525A7D-824B-4F86-8D0C-742271F34184}"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27088" y="1412875"/>
            <a:ext cx="3852862"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832350" y="1412875"/>
            <a:ext cx="385445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926F8A-69B5-433E-95FF-4FD4A08AA1E8}"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828675" y="1535113"/>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4" name="Tijdelijke aanduiding voor inhoud 3"/>
          <p:cNvSpPr>
            <a:spLocks noGrp="1"/>
          </p:cNvSpPr>
          <p:nvPr>
            <p:ph sz="half" idx="2"/>
          </p:nvPr>
        </p:nvSpPr>
        <p:spPr>
          <a:xfrm>
            <a:off x="828674" y="2192356"/>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11" name="Titel 1"/>
          <p:cNvSpPr>
            <a:spLocks noGrp="1"/>
          </p:cNvSpPr>
          <p:nvPr>
            <p:ph type="title"/>
          </p:nvPr>
        </p:nvSpPr>
        <p:spPr>
          <a:xfrm>
            <a:off x="827088" y="274638"/>
            <a:ext cx="7859712" cy="1143000"/>
          </a:xfrm>
        </p:spPr>
        <p:txBody>
          <a:bodyPr/>
          <a:lstStyle/>
          <a:p>
            <a:r>
              <a:rPr lang="nl-NL" smtClean="0"/>
              <a:t>Klik om de stijl te bewerken</a:t>
            </a:r>
            <a:endParaRPr lang="nl-NL"/>
          </a:p>
        </p:txBody>
      </p:sp>
      <p:sp>
        <p:nvSpPr>
          <p:cNvPr id="12" name="Tijdelijke aanduiding voor tekst 2"/>
          <p:cNvSpPr>
            <a:spLocks noGrp="1"/>
          </p:cNvSpPr>
          <p:nvPr>
            <p:ph type="body" idx="13"/>
          </p:nvPr>
        </p:nvSpPr>
        <p:spPr>
          <a:xfrm>
            <a:off x="4857752" y="1540669"/>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13" name="Tijdelijke aanduiding voor inhoud 3"/>
          <p:cNvSpPr>
            <a:spLocks noGrp="1"/>
          </p:cNvSpPr>
          <p:nvPr>
            <p:ph sz="half" idx="14"/>
          </p:nvPr>
        </p:nvSpPr>
        <p:spPr>
          <a:xfrm>
            <a:off x="4857751" y="2197912"/>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7" name="Rectangle 5"/>
          <p:cNvSpPr>
            <a:spLocks noGrp="1" noChangeArrowheads="1"/>
          </p:cNvSpPr>
          <p:nvPr>
            <p:ph type="ftr" sz="quarter" idx="15"/>
          </p:nvPr>
        </p:nvSpPr>
        <p:spPr>
          <a:ln/>
        </p:spPr>
        <p:txBody>
          <a:bodyPr/>
          <a:lstStyle>
            <a:lvl1pPr>
              <a:defRPr/>
            </a:lvl1pPr>
          </a:lstStyle>
          <a:p>
            <a:pPr>
              <a:defRPr/>
            </a:pPr>
            <a:r>
              <a:rPr lang="en-US" smtClean="0"/>
              <a:t>The Dutch-Belgian Database Day 2013 (DBDBD 2013)</a:t>
            </a:r>
            <a:endParaRPr lang="en-US"/>
          </a:p>
        </p:txBody>
      </p:sp>
      <p:sp>
        <p:nvSpPr>
          <p:cNvPr id="8" name="Rectangle 4"/>
          <p:cNvSpPr>
            <a:spLocks noGrp="1" noChangeArrowheads="1"/>
          </p:cNvSpPr>
          <p:nvPr>
            <p:ph type="dt" sz="half" idx="16"/>
          </p:nvPr>
        </p:nvSpPr>
        <p:spPr>
          <a:ln/>
        </p:spPr>
        <p:txBody>
          <a:bodyPr/>
          <a:lstStyle>
            <a:lvl1pPr>
              <a:defRPr/>
            </a:lvl1pPr>
          </a:lstStyle>
          <a:p>
            <a:pPr>
              <a:defRPr/>
            </a:pPr>
            <a:r>
              <a:rPr lang="nl-NL" smtClean="0"/>
              <a:t>November 29, 2013</a:t>
            </a:r>
            <a:endParaRPr lang="en-US"/>
          </a:p>
        </p:txBody>
      </p:sp>
      <p:sp>
        <p:nvSpPr>
          <p:cNvPr id="9" name="Rectangle 6"/>
          <p:cNvSpPr>
            <a:spLocks noGrp="1" noChangeArrowheads="1"/>
          </p:cNvSpPr>
          <p:nvPr>
            <p:ph type="sldNum" sz="quarter" idx="17"/>
          </p:nvPr>
        </p:nvSpPr>
        <p:spPr>
          <a:ln/>
        </p:spPr>
        <p:txBody>
          <a:bodyPr/>
          <a:lstStyle>
            <a:lvl1pPr>
              <a:defRPr/>
            </a:lvl1pPr>
          </a:lstStyle>
          <a:p>
            <a:pPr>
              <a:defRPr/>
            </a:pPr>
            <a:fld id="{18E19FD8-AE3D-485D-9A5B-8CB5A7376213}"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4"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BBAACE1-3DF5-46EE-AD14-734950D97BFB}"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3"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340A2B5-7847-4635-B406-4DE450AAF58B}"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57224"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000496" y="273050"/>
            <a:ext cx="468630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tekst 3"/>
          <p:cNvSpPr>
            <a:spLocks noGrp="1"/>
          </p:cNvSpPr>
          <p:nvPr>
            <p:ph type="body" sz="half" idx="2"/>
          </p:nvPr>
        </p:nvSpPr>
        <p:spPr>
          <a:xfrm>
            <a:off x="857224"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25595C-6834-4ED7-A2F4-CC985E0CDF0D}"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The Dutch-Belgian Database Day 2013 (DBDBD 2013)</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November 29, 2013</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0D5499-DDB9-4ACD-AC3B-58AAECA393DF}"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27088" y="274638"/>
            <a:ext cx="785971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827088" y="1412875"/>
            <a:ext cx="7859712" cy="4968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1621" name="Rectangle 5"/>
          <p:cNvSpPr>
            <a:spLocks noGrp="1" noChangeArrowheads="1"/>
          </p:cNvSpPr>
          <p:nvPr>
            <p:ph type="ftr" sz="quarter" idx="3"/>
          </p:nvPr>
        </p:nvSpPr>
        <p:spPr bwMode="auto">
          <a:xfrm>
            <a:off x="785813" y="6500813"/>
            <a:ext cx="8286750"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ea typeface="ＭＳ Ｐゴシック" pitchFamily="48" charset="-128"/>
              </a:defRPr>
            </a:lvl1pPr>
          </a:lstStyle>
          <a:p>
            <a:pPr>
              <a:defRPr/>
            </a:pPr>
            <a:r>
              <a:rPr lang="en-US" smtClean="0"/>
              <a:t>The Dutch-Belgian Database Day 2013 (DBDBD 2013)</a:t>
            </a:r>
            <a:endParaRPr lang="en-US"/>
          </a:p>
        </p:txBody>
      </p:sp>
      <p:sp>
        <p:nvSpPr>
          <p:cNvPr id="111620" name="Rectangle 4"/>
          <p:cNvSpPr>
            <a:spLocks noGrp="1" noChangeArrowheads="1"/>
          </p:cNvSpPr>
          <p:nvPr>
            <p:ph type="dt" sz="half" idx="2"/>
          </p:nvPr>
        </p:nvSpPr>
        <p:spPr bwMode="auto">
          <a:xfrm>
            <a:off x="785813" y="6500813"/>
            <a:ext cx="1731962"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ea typeface="ＭＳ Ｐゴシック" pitchFamily="48" charset="-128"/>
              </a:defRPr>
            </a:lvl1pPr>
          </a:lstStyle>
          <a:p>
            <a:pPr>
              <a:defRPr/>
            </a:pPr>
            <a:r>
              <a:rPr lang="nl-NL" smtClean="0"/>
              <a:t>November 29, 2013</a:t>
            </a:r>
            <a:endParaRPr lang="en-US"/>
          </a:p>
        </p:txBody>
      </p:sp>
      <p:sp>
        <p:nvSpPr>
          <p:cNvPr id="111622" name="Rectangle 6"/>
          <p:cNvSpPr>
            <a:spLocks noGrp="1" noChangeArrowheads="1"/>
          </p:cNvSpPr>
          <p:nvPr>
            <p:ph type="sldNum" sz="quarter" idx="4"/>
          </p:nvPr>
        </p:nvSpPr>
        <p:spPr bwMode="auto">
          <a:xfrm>
            <a:off x="8388350" y="115888"/>
            <a:ext cx="622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48" charset="-128"/>
              </a:defRPr>
            </a:lvl1pPr>
          </a:lstStyle>
          <a:p>
            <a:pPr>
              <a:defRPr/>
            </a:pPr>
            <a:fld id="{149AA2DD-F850-48CA-BD2B-50CDE0400D68}" type="slidenum">
              <a:rPr lang="en-US"/>
              <a:pPr>
                <a:defRPr/>
              </a:pPr>
              <a:t>‹nr.›</a:t>
            </a:fld>
            <a:endParaRPr lang="en-US"/>
          </a:p>
        </p:txBody>
      </p:sp>
      <p:pic>
        <p:nvPicPr>
          <p:cNvPr id="1031" name="Picture 8" descr="band"/>
          <p:cNvPicPr>
            <a:picLocks noChangeAspect="1" noChangeArrowheads="1"/>
          </p:cNvPicPr>
          <p:nvPr userDrawn="1"/>
        </p:nvPicPr>
        <p:blipFill>
          <a:blip r:embed="rId13" cstate="print"/>
          <a:srcRect/>
          <a:stretch>
            <a:fillRect/>
          </a:stretch>
        </p:blipFill>
        <p:spPr bwMode="auto">
          <a:xfrm>
            <a:off x="0" y="0"/>
            <a:ext cx="719138" cy="68595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32" r:id="rId1"/>
    <p:sldLayoutId id="2147483933"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Lst>
  <p:hf sldNum="0" hd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mailto:fhogenboom@ese.eur.nl" TargetMode="External"/><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714375" y="1428750"/>
            <a:ext cx="8429625" cy="1071563"/>
          </a:xfrm>
        </p:spPr>
        <p:txBody>
          <a:bodyPr/>
          <a:lstStyle/>
          <a:p>
            <a:r>
              <a:rPr lang="en-US" dirty="0" smtClean="0"/>
              <a:t>Learning Semantic Information Extraction Rules from News</a:t>
            </a:r>
            <a:endParaRPr lang="nl-NL" sz="3200" dirty="0"/>
          </a:p>
        </p:txBody>
      </p:sp>
      <p:sp>
        <p:nvSpPr>
          <p:cNvPr id="4099" name="Tijdelijke aanduiding voor voettekst 3"/>
          <p:cNvSpPr>
            <a:spLocks noGrp="1"/>
          </p:cNvSpPr>
          <p:nvPr>
            <p:ph type="ftr" sz="quarter" idx="12"/>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graphicFrame>
        <p:nvGraphicFramePr>
          <p:cNvPr id="7" name="Tabel 6"/>
          <p:cNvGraphicFramePr>
            <a:graphicFrameLocks noGrp="1"/>
          </p:cNvGraphicFramePr>
          <p:nvPr/>
        </p:nvGraphicFramePr>
        <p:xfrm>
          <a:off x="1403645" y="2996952"/>
          <a:ext cx="6840559" cy="2537460"/>
        </p:xfrm>
        <a:graphic>
          <a:graphicData uri="http://schemas.openxmlformats.org/drawingml/2006/table">
            <a:tbl>
              <a:tblPr firstRow="1" bandRow="1">
                <a:tableStyleId>{2D5ABB26-0587-4C30-8999-92F81FD0307C}</a:tableStyleId>
              </a:tblPr>
              <a:tblGrid>
                <a:gridCol w="1800000"/>
                <a:gridCol w="3240360"/>
                <a:gridCol w="1800199"/>
              </a:tblGrid>
              <a:tr h="963568">
                <a:tc>
                  <a:txBody>
                    <a:bodyPr/>
                    <a:lstStyle/>
                    <a:p>
                      <a:pPr algn="ctr"/>
                      <a:endParaRPr lang="en-US" sz="1000" noProof="0" dirty="0" smtClean="0"/>
                    </a:p>
                    <a:p>
                      <a:pPr algn="ctr"/>
                      <a:endParaRPr lang="en-US" sz="1400" noProof="0" dirty="0" smtClean="0"/>
                    </a:p>
                    <a:p>
                      <a:pPr algn="ctr"/>
                      <a:endParaRPr lang="en-US" sz="1400" noProof="0" dirty="0" smtClean="0"/>
                    </a:p>
                    <a:p>
                      <a:pPr algn="ctr"/>
                      <a:endParaRPr lang="en-US" sz="1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50" noProof="0" dirty="0" smtClean="0"/>
                    </a:p>
                    <a:p>
                      <a:pPr algn="ctr"/>
                      <a:r>
                        <a:rPr lang="en-US" sz="1800" b="1" noProof="0" dirty="0" smtClean="0">
                          <a:solidFill>
                            <a:srgbClr val="00393F"/>
                          </a:solidFill>
                        </a:rPr>
                        <a:t>Frederik Hogenboom</a:t>
                      </a:r>
                    </a:p>
                    <a:p>
                      <a:pPr algn="ctr"/>
                      <a:r>
                        <a:rPr lang="en-US" sz="1600" b="0" u="sng" noProof="0" dirty="0" smtClean="0">
                          <a:solidFill>
                            <a:schemeClr val="accent1">
                              <a:lumMod val="50000"/>
                            </a:schemeClr>
                          </a:solidFill>
                          <a:hlinkClick r:id="rId3"/>
                        </a:rPr>
                        <a:t>fhogenboom@ese.eur.nl</a:t>
                      </a:r>
                      <a:endParaRPr lang="en-US" sz="1600" u="sng" noProof="0" dirty="0" smtClean="0"/>
                    </a:p>
                    <a:p>
                      <a:pPr algn="ctr"/>
                      <a:endParaRPr lang="en-US" sz="1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00" noProof="0" dirty="0" smtClean="0"/>
                    </a:p>
                    <a:p>
                      <a:pPr algn="ctr"/>
                      <a:endParaRPr lang="en-US" sz="1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90600">
                <a:tc gridSpan="3">
                  <a:txBody>
                    <a:bodyPr/>
                    <a:lstStyle/>
                    <a:p>
                      <a:pPr algn="ctr"/>
                      <a:r>
                        <a:rPr lang="en-US" sz="1600" noProof="0" dirty="0" smtClean="0"/>
                        <a:t>Erasmus University Rotterdam</a:t>
                      </a:r>
                    </a:p>
                    <a:p>
                      <a:pPr algn="ctr"/>
                      <a:r>
                        <a:rPr lang="en-US" sz="1600" noProof="0" dirty="0" smtClean="0"/>
                        <a:t>PO Box 1738, NL-3000 DR</a:t>
                      </a:r>
                    </a:p>
                    <a:p>
                      <a:pPr algn="ctr"/>
                      <a:r>
                        <a:rPr lang="en-US" sz="1600" noProof="0" dirty="0" smtClean="0"/>
                        <a:t>Rotterdam, the Netherlands</a:t>
                      </a:r>
                    </a:p>
                    <a:p>
                      <a:pPr algn="ctr"/>
                      <a:endParaRPr lang="en-US" sz="1600" noProof="0" dirty="0" smtClean="0"/>
                    </a:p>
                    <a:p>
                      <a:pPr algn="ctr"/>
                      <a:r>
                        <a:rPr lang="en-US" sz="1600" i="1" noProof="0" dirty="0" smtClean="0"/>
                        <a:t>I</a:t>
                      </a:r>
                      <a:r>
                        <a:rPr lang="en-US" sz="1600" i="1" baseline="0" noProof="0" dirty="0" smtClean="0"/>
                        <a:t>n collaboration with:</a:t>
                      </a:r>
                    </a:p>
                    <a:p>
                      <a:pPr algn="ctr"/>
                      <a:r>
                        <a:rPr lang="en-US" sz="1600" i="1" baseline="0" noProof="0" dirty="0" smtClean="0"/>
                        <a:t>Flavius Frasincar and Wouter </a:t>
                      </a:r>
                      <a:r>
                        <a:rPr lang="en-US" sz="1600" i="1" baseline="0" noProof="0" dirty="0" err="1" smtClean="0"/>
                        <a:t>IJntema</a:t>
                      </a:r>
                      <a:endParaRPr lang="en-US" sz="1600" i="1"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bl>
          </a:graphicData>
        </a:graphic>
      </p:graphicFrame>
      <p:pic>
        <p:nvPicPr>
          <p:cNvPr id="8" name="Picture 2"/>
          <p:cNvPicPr>
            <a:picLocks noChangeAspect="1" noChangeArrowheads="1"/>
          </p:cNvPicPr>
          <p:nvPr/>
        </p:nvPicPr>
        <p:blipFill>
          <a:blip r:embed="rId4" cstate="print"/>
          <a:srcRect/>
          <a:stretch>
            <a:fillRect/>
          </a:stretch>
        </p:blipFill>
        <p:spPr bwMode="auto">
          <a:xfrm>
            <a:off x="755576" y="5949280"/>
            <a:ext cx="1278904" cy="639452"/>
          </a:xfrm>
          <a:prstGeom prst="rect">
            <a:avLst/>
          </a:prstGeom>
          <a:noFill/>
          <a:ln w="9525">
            <a:noFill/>
            <a:miter lim="800000"/>
            <a:headEnd/>
            <a:tailEnd/>
          </a:ln>
        </p:spPr>
      </p:pic>
      <p:pic>
        <p:nvPicPr>
          <p:cNvPr id="9" name="Picture 4" descr="http://staff.science.uva.nl/~spreij/stieltjes/NWO-logo.bmp"/>
          <p:cNvPicPr>
            <a:picLocks noChangeAspect="1" noChangeArrowheads="1"/>
          </p:cNvPicPr>
          <p:nvPr/>
        </p:nvPicPr>
        <p:blipFill>
          <a:blip r:embed="rId5" cstate="print"/>
          <a:srcRect/>
          <a:stretch>
            <a:fillRect/>
          </a:stretch>
        </p:blipFill>
        <p:spPr bwMode="auto">
          <a:xfrm>
            <a:off x="2555776" y="6000968"/>
            <a:ext cx="807730" cy="406013"/>
          </a:xfrm>
          <a:prstGeom prst="rect">
            <a:avLst/>
          </a:prstGeom>
          <a:noFill/>
        </p:spPr>
      </p:pic>
      <p:pic>
        <p:nvPicPr>
          <p:cNvPr id="10" name="Picture 6" descr="http://www.ebioscience.amc.nl/ebioinfragateway/static/images/commit-logo.png;jsessionid=40313626ca815e94cf03a7261856"/>
          <p:cNvPicPr>
            <a:picLocks noChangeAspect="1" noChangeArrowheads="1"/>
          </p:cNvPicPr>
          <p:nvPr/>
        </p:nvPicPr>
        <p:blipFill>
          <a:blip r:embed="rId6" cstate="print"/>
          <a:srcRect/>
          <a:stretch>
            <a:fillRect/>
          </a:stretch>
        </p:blipFill>
        <p:spPr bwMode="auto">
          <a:xfrm>
            <a:off x="5436096" y="6000968"/>
            <a:ext cx="1054533" cy="431068"/>
          </a:xfrm>
          <a:prstGeom prst="rect">
            <a:avLst/>
          </a:prstGeom>
          <a:noFill/>
        </p:spPr>
      </p:pic>
      <p:pic>
        <p:nvPicPr>
          <p:cNvPr id="11" name="Picture 10" descr="http://www.project-infiniti.nl/static/img/logo.png"/>
          <p:cNvPicPr>
            <a:picLocks noChangeAspect="1" noChangeArrowheads="1"/>
          </p:cNvPicPr>
          <p:nvPr/>
        </p:nvPicPr>
        <p:blipFill>
          <a:blip r:embed="rId7" cstate="print"/>
          <a:srcRect/>
          <a:stretch>
            <a:fillRect/>
          </a:stretch>
        </p:blipFill>
        <p:spPr bwMode="auto">
          <a:xfrm>
            <a:off x="3851920" y="6042496"/>
            <a:ext cx="1009662" cy="391727"/>
          </a:xfrm>
          <a:prstGeom prst="rect">
            <a:avLst/>
          </a:prstGeom>
          <a:noFill/>
        </p:spPr>
      </p:pic>
      <p:pic>
        <p:nvPicPr>
          <p:cNvPr id="12" name="Picture 2" descr="Erasmus PMS 316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921556" y="5984875"/>
            <a:ext cx="1993844" cy="468461"/>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Existing Approaches</a:t>
            </a:r>
            <a:endParaRPr lang="en-US"/>
          </a:p>
        </p:txBody>
      </p:sp>
      <p:sp>
        <p:nvSpPr>
          <p:cNvPr id="3" name="Tijdelijke aanduiding voor inhoud 2"/>
          <p:cNvSpPr>
            <a:spLocks noGrp="1"/>
          </p:cNvSpPr>
          <p:nvPr>
            <p:ph idx="1"/>
          </p:nvPr>
        </p:nvSpPr>
        <p:spPr/>
        <p:txBody>
          <a:bodyPr/>
          <a:lstStyle/>
          <a:p>
            <a:r>
              <a:rPr lang="en-US" sz="2400" dirty="0" smtClean="0"/>
              <a:t>Various pattern-languages for:</a:t>
            </a:r>
          </a:p>
          <a:p>
            <a:pPr lvl="1"/>
            <a:r>
              <a:rPr lang="en-US" sz="2000" dirty="0" smtClean="0"/>
              <a:t>News processing frameworks (e.g., </a:t>
            </a:r>
            <a:r>
              <a:rPr lang="en-US" sz="2000" dirty="0" err="1" smtClean="0"/>
              <a:t>PlanetOnto</a:t>
            </a:r>
            <a:r>
              <a:rPr lang="en-US" sz="2000" dirty="0" smtClean="0"/>
              <a:t>)</a:t>
            </a:r>
          </a:p>
          <a:p>
            <a:pPr lvl="1"/>
            <a:r>
              <a:rPr lang="en-US" sz="2000" dirty="0" smtClean="0"/>
              <a:t>General purpose frameworks (e.g., CAFETIERE, KIM, etc.)</a:t>
            </a:r>
          </a:p>
          <a:p>
            <a:endParaRPr lang="en-US" sz="800" dirty="0" smtClean="0"/>
          </a:p>
          <a:p>
            <a:r>
              <a:rPr lang="en-US" sz="2400" dirty="0" smtClean="0"/>
              <a:t>Language types:</a:t>
            </a:r>
          </a:p>
          <a:p>
            <a:pPr lvl="1"/>
            <a:r>
              <a:rPr lang="en-US" sz="2000" dirty="0" err="1" smtClean="0"/>
              <a:t>Lexico</a:t>
            </a:r>
            <a:r>
              <a:rPr lang="en-US" sz="2000" dirty="0" smtClean="0"/>
              <a:t>-syntactic</a:t>
            </a:r>
          </a:p>
          <a:p>
            <a:pPr lvl="1"/>
            <a:r>
              <a:rPr lang="en-US" sz="2000" dirty="0" err="1" smtClean="0"/>
              <a:t>Lexico</a:t>
            </a:r>
            <a:r>
              <a:rPr lang="en-US" sz="2000" dirty="0" smtClean="0"/>
              <a:t>-semantic</a:t>
            </a:r>
            <a:endParaRPr lang="en-US" dirty="0" smtClean="0"/>
          </a:p>
          <a:p>
            <a:endParaRPr lang="en-US" sz="800" dirty="0" smtClean="0"/>
          </a:p>
          <a:p>
            <a:r>
              <a:rPr lang="en-US" sz="2400" dirty="0" smtClean="0"/>
              <a:t>However:</a:t>
            </a:r>
          </a:p>
          <a:p>
            <a:pPr lvl="1"/>
            <a:r>
              <a:rPr lang="en-US" sz="2000" dirty="0" smtClean="0"/>
              <a:t>Limited syntax</a:t>
            </a:r>
          </a:p>
          <a:p>
            <a:pPr lvl="1"/>
            <a:r>
              <a:rPr lang="en-US" sz="2000" dirty="0" smtClean="0"/>
              <a:t>Weak semantics</a:t>
            </a:r>
          </a:p>
          <a:p>
            <a:pPr lvl="1"/>
            <a:r>
              <a:rPr lang="en-US" sz="2000" dirty="0" smtClean="0"/>
              <a:t>Cumbersome in use</a:t>
            </a:r>
          </a:p>
          <a:p>
            <a:pPr lvl="1"/>
            <a:r>
              <a:rPr lang="en-US" sz="2000" dirty="0" smtClean="0"/>
              <a:t>Extract entities, but not events</a:t>
            </a:r>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Semantics</a:t>
            </a:r>
            <a:endParaRPr lang="en-US"/>
          </a:p>
        </p:txBody>
      </p:sp>
      <p:sp>
        <p:nvSpPr>
          <p:cNvPr id="3" name="Tijdelijke aanduiding voor inhoud 2"/>
          <p:cNvSpPr>
            <a:spLocks noGrp="1"/>
          </p:cNvSpPr>
          <p:nvPr>
            <p:ph idx="1"/>
          </p:nvPr>
        </p:nvSpPr>
        <p:spPr/>
        <p:txBody>
          <a:bodyPr/>
          <a:lstStyle/>
          <a:p>
            <a:r>
              <a:rPr lang="en-US" sz="2400" smtClean="0"/>
              <a:t>Semantic Web:</a:t>
            </a:r>
          </a:p>
          <a:p>
            <a:pPr lvl="1"/>
            <a:r>
              <a:rPr lang="en-US" sz="2000" smtClean="0"/>
              <a:t>Collection of technologies that express content meta-data</a:t>
            </a:r>
          </a:p>
          <a:p>
            <a:pPr lvl="1"/>
            <a:r>
              <a:rPr lang="en-US" sz="2000" smtClean="0"/>
              <a:t>Offers means to help machines understand human-created data on the Web</a:t>
            </a:r>
          </a:p>
          <a:p>
            <a:endParaRPr lang="en-US" sz="800" smtClean="0"/>
          </a:p>
          <a:p>
            <a:r>
              <a:rPr lang="en-US" sz="2400" smtClean="0"/>
              <a:t>Ontologies:</a:t>
            </a:r>
          </a:p>
          <a:p>
            <a:pPr lvl="1"/>
            <a:r>
              <a:rPr lang="en-US" sz="2000" smtClean="0"/>
              <a:t>Can be used to store domain-specific knowledge in the form of concepts (classes + instances)</a:t>
            </a:r>
          </a:p>
          <a:p>
            <a:pPr lvl="1"/>
            <a:r>
              <a:rPr lang="en-US" sz="2000" smtClean="0"/>
              <a:t>Also contain inter-concept relations</a:t>
            </a:r>
          </a:p>
          <a:p>
            <a:pPr lvl="1"/>
            <a:endParaRPr lang="en-US" sz="200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Pattern Language (1)</a:t>
            </a:r>
            <a:endParaRPr lang="en-US"/>
          </a:p>
        </p:txBody>
      </p:sp>
      <p:sp>
        <p:nvSpPr>
          <p:cNvPr id="3" name="Tijdelijke aanduiding voor inhoud 2"/>
          <p:cNvSpPr>
            <a:spLocks noGrp="1"/>
          </p:cNvSpPr>
          <p:nvPr>
            <p:ph idx="1"/>
          </p:nvPr>
        </p:nvSpPr>
        <p:spPr/>
        <p:txBody>
          <a:bodyPr/>
          <a:lstStyle/>
          <a:p>
            <a:r>
              <a:rPr lang="en-US" sz="2400" dirty="0" smtClean="0"/>
              <a:t>Basic syntax:</a:t>
            </a:r>
          </a:p>
          <a:p>
            <a:pPr lvl="1"/>
            <a:r>
              <a:rPr lang="en-US" sz="2000" dirty="0" smtClean="0"/>
              <a:t>LHS :- RHS</a:t>
            </a:r>
          </a:p>
          <a:p>
            <a:pPr lvl="1"/>
            <a:r>
              <a:rPr lang="en-US" sz="2000" dirty="0" smtClean="0"/>
              <a:t>LHS: subject, predicate, object (optional)</a:t>
            </a:r>
          </a:p>
          <a:p>
            <a:pPr lvl="1"/>
            <a:r>
              <a:rPr lang="en-US" sz="2000" dirty="0" smtClean="0"/>
              <a:t>RHS: pattern in which subject and object are assigned:</a:t>
            </a:r>
          </a:p>
          <a:p>
            <a:pPr lvl="2"/>
            <a:r>
              <a:rPr lang="en-US" sz="1600" dirty="0" smtClean="0"/>
              <a:t>Literals (text strings)</a:t>
            </a:r>
          </a:p>
          <a:p>
            <a:pPr lvl="2"/>
            <a:r>
              <a:rPr lang="en-US" sz="1600" dirty="0" smtClean="0"/>
              <a:t>Lexical categories (nouns, prepositions, verbs, etc.)</a:t>
            </a:r>
          </a:p>
          <a:p>
            <a:pPr lvl="2"/>
            <a:r>
              <a:rPr lang="en-US" sz="1600" dirty="0" smtClean="0"/>
              <a:t>Orthographic categories (capitalization)</a:t>
            </a:r>
          </a:p>
          <a:p>
            <a:pPr lvl="2"/>
            <a:r>
              <a:rPr lang="en-US" sz="1600" dirty="0" smtClean="0"/>
              <a:t>Labels (assigning subject and object)</a:t>
            </a:r>
          </a:p>
          <a:p>
            <a:pPr lvl="2"/>
            <a:r>
              <a:rPr lang="en-US" sz="1600" dirty="0" smtClean="0"/>
              <a:t>Logical operators (and, or, not)</a:t>
            </a:r>
          </a:p>
          <a:p>
            <a:pPr lvl="2"/>
            <a:r>
              <a:rPr lang="en-US" sz="1600" dirty="0" smtClean="0"/>
              <a:t>Repetition (≥0, ≥1, 0-1, {</a:t>
            </a:r>
            <a:r>
              <a:rPr lang="en-US" sz="1600" dirty="0" err="1" smtClean="0"/>
              <a:t>min,max</a:t>
            </a:r>
            <a:r>
              <a:rPr lang="en-US" sz="1600" dirty="0" smtClean="0"/>
              <a:t>})</a:t>
            </a:r>
          </a:p>
          <a:p>
            <a:pPr lvl="2"/>
            <a:r>
              <a:rPr lang="en-US" sz="1600" dirty="0" smtClean="0"/>
              <a:t>Wildcards (skip ≥0 or exactly 1 word)</a:t>
            </a:r>
          </a:p>
          <a:p>
            <a:pPr lvl="2"/>
            <a:r>
              <a:rPr lang="en-US" sz="1600" dirty="0" smtClean="0"/>
              <a:t>Ontological concepts</a:t>
            </a:r>
            <a:endParaRPr lang="en-US" sz="1600" dirty="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3" cstate="print"/>
          <a:srcRect/>
          <a:stretch>
            <a:fillRect/>
          </a:stretch>
        </p:blipFill>
        <p:spPr bwMode="auto">
          <a:xfrm>
            <a:off x="1280652" y="1772816"/>
            <a:ext cx="7812360" cy="2051401"/>
          </a:xfrm>
          <a:prstGeom prst="rect">
            <a:avLst/>
          </a:prstGeom>
          <a:noFill/>
          <a:ln w="9525">
            <a:noFill/>
            <a:miter lim="800000"/>
            <a:headEnd/>
            <a:tailEnd/>
          </a:ln>
        </p:spPr>
      </p:pic>
      <p:sp>
        <p:nvSpPr>
          <p:cNvPr id="2" name="Titel 1"/>
          <p:cNvSpPr>
            <a:spLocks noGrp="1"/>
          </p:cNvSpPr>
          <p:nvPr>
            <p:ph type="title"/>
          </p:nvPr>
        </p:nvSpPr>
        <p:spPr/>
        <p:txBody>
          <a:bodyPr/>
          <a:lstStyle/>
          <a:p>
            <a:r>
              <a:rPr lang="en-US" smtClean="0"/>
              <a:t>Pattern Language (2)</a:t>
            </a:r>
            <a:endParaRPr lang="en-US"/>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dirty="0"/>
          </a:p>
        </p:txBody>
      </p:sp>
      <p:sp>
        <p:nvSpPr>
          <p:cNvPr id="9" name="Tijdelijke aanduiding voor inhoud 2"/>
          <p:cNvSpPr>
            <a:spLocks noGrp="1"/>
          </p:cNvSpPr>
          <p:nvPr>
            <p:ph idx="1"/>
          </p:nvPr>
        </p:nvSpPr>
        <p:spPr>
          <a:xfrm>
            <a:off x="827088" y="1412875"/>
            <a:ext cx="7859712" cy="4968875"/>
          </a:xfrm>
        </p:spPr>
        <p:txBody>
          <a:bodyPr/>
          <a:lstStyle/>
          <a:p>
            <a:r>
              <a:rPr lang="en-US" sz="2400" dirty="0" smtClean="0"/>
              <a:t>Example:</a:t>
            </a:r>
            <a:endParaRPr lang="en-US" sz="16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 Creation</a:t>
            </a:r>
            <a:endParaRPr lang="en-US" dirty="0"/>
          </a:p>
        </p:txBody>
      </p:sp>
      <p:sp>
        <p:nvSpPr>
          <p:cNvPr id="3" name="Tijdelijke aanduiding voor inhoud 2"/>
          <p:cNvSpPr>
            <a:spLocks noGrp="1"/>
          </p:cNvSpPr>
          <p:nvPr>
            <p:ph idx="1"/>
          </p:nvPr>
        </p:nvSpPr>
        <p:spPr/>
        <p:txBody>
          <a:bodyPr/>
          <a:lstStyle/>
          <a:p>
            <a:r>
              <a:rPr lang="en-US" sz="2400" dirty="0" smtClean="0"/>
              <a:t>Groups of rules extract specific events</a:t>
            </a:r>
          </a:p>
          <a:p>
            <a:endParaRPr lang="en-US" sz="800" dirty="0" smtClean="0"/>
          </a:p>
          <a:p>
            <a:r>
              <a:rPr lang="en-US" sz="2400" dirty="0" smtClean="0"/>
              <a:t>Creating such groups is cumbersome, error-prone and time-consuming</a:t>
            </a:r>
          </a:p>
          <a:p>
            <a:endParaRPr lang="en-US" sz="800" dirty="0" smtClean="0"/>
          </a:p>
          <a:p>
            <a:r>
              <a:rPr lang="en-US" sz="2400" dirty="0" smtClean="0"/>
              <a:t>If the language is implemented using tree structures, a genetic programming approach can be employed for learning rules automatically</a:t>
            </a:r>
          </a:p>
          <a:p>
            <a:endParaRPr lang="en-US" sz="2400" dirty="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Rule Learning</a:t>
            </a:r>
            <a:endParaRPr lang="en-US" dirty="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pic>
        <p:nvPicPr>
          <p:cNvPr id="2051" name="Picture 3"/>
          <p:cNvPicPr>
            <a:picLocks noChangeAspect="1" noChangeArrowheads="1"/>
          </p:cNvPicPr>
          <p:nvPr/>
        </p:nvPicPr>
        <p:blipFill>
          <a:blip r:embed="rId3" cstate="print"/>
          <a:srcRect/>
          <a:stretch>
            <a:fillRect/>
          </a:stretch>
        </p:blipFill>
        <p:spPr bwMode="auto">
          <a:xfrm>
            <a:off x="1115616" y="1484784"/>
            <a:ext cx="7429103" cy="4807067"/>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Implementation</a:t>
            </a:r>
            <a:endParaRPr lang="en-US" dirty="0"/>
          </a:p>
        </p:txBody>
      </p:sp>
      <p:sp>
        <p:nvSpPr>
          <p:cNvPr id="3" name="Tijdelijke aanduiding voor inhoud 2"/>
          <p:cNvSpPr>
            <a:spLocks noGrp="1"/>
          </p:cNvSpPr>
          <p:nvPr>
            <p:ph idx="1"/>
          </p:nvPr>
        </p:nvSpPr>
        <p:spPr/>
        <p:txBody>
          <a:bodyPr/>
          <a:lstStyle/>
          <a:p>
            <a:r>
              <a:rPr lang="en-US" sz="2400" dirty="0" smtClean="0"/>
              <a:t>The Hermes News Portal (HNP) is a stand-alone Java-based news personalization tool</a:t>
            </a:r>
          </a:p>
          <a:p>
            <a:endParaRPr lang="en-US" sz="800" dirty="0" smtClean="0"/>
          </a:p>
          <a:p>
            <a:r>
              <a:rPr lang="en-US" sz="2400" dirty="0" smtClean="0"/>
              <a:t>We have implemented the Hermes Information Extraction Engine (HIEE) within the HNP</a:t>
            </a:r>
          </a:p>
          <a:p>
            <a:endParaRPr lang="en-US" sz="800" dirty="0" smtClean="0"/>
          </a:p>
          <a:p>
            <a:r>
              <a:rPr lang="en-US" sz="2400" dirty="0" smtClean="0"/>
              <a:t>Pipeline-architecture is based on GATE components</a:t>
            </a:r>
          </a:p>
          <a:p>
            <a:endParaRPr lang="en-US" sz="2400" dirty="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Evaluation (1)</a:t>
            </a:r>
            <a:endParaRPr lang="en-US"/>
          </a:p>
        </p:txBody>
      </p:sp>
      <p:sp>
        <p:nvSpPr>
          <p:cNvPr id="3" name="Tijdelijke aanduiding voor inhoud 2"/>
          <p:cNvSpPr>
            <a:spLocks noGrp="1"/>
          </p:cNvSpPr>
          <p:nvPr>
            <p:ph idx="1"/>
          </p:nvPr>
        </p:nvSpPr>
        <p:spPr/>
        <p:txBody>
          <a:bodyPr/>
          <a:lstStyle/>
          <a:p>
            <a:r>
              <a:rPr lang="en-US" sz="2400" dirty="0" smtClean="0"/>
              <a:t>We compare the performance of rule learning versus manually creating rules:</a:t>
            </a:r>
          </a:p>
          <a:p>
            <a:pPr lvl="1"/>
            <a:r>
              <a:rPr lang="en-US" sz="2000" dirty="0" smtClean="0"/>
              <a:t>Using a data set on economic events (500 news messages):</a:t>
            </a:r>
          </a:p>
          <a:p>
            <a:pPr lvl="2"/>
            <a:r>
              <a:rPr lang="en-US" sz="1600" dirty="0" smtClean="0"/>
              <a:t>CEO		•   Profit		•   President</a:t>
            </a:r>
          </a:p>
          <a:p>
            <a:pPr lvl="2"/>
            <a:r>
              <a:rPr lang="en-US" sz="1600" dirty="0" smtClean="0"/>
              <a:t>Product	•   Loss		•   Revenue</a:t>
            </a:r>
          </a:p>
          <a:p>
            <a:pPr lvl="2"/>
            <a:r>
              <a:rPr lang="en-US" sz="1600" dirty="0" smtClean="0"/>
              <a:t>Shares		•   Partner</a:t>
            </a:r>
          </a:p>
          <a:p>
            <a:pPr lvl="2"/>
            <a:r>
              <a:rPr lang="en-US" sz="1600" dirty="0" smtClean="0"/>
              <a:t>Competitor	•   Subsidiary</a:t>
            </a:r>
          </a:p>
          <a:p>
            <a:pPr lvl="1"/>
            <a:r>
              <a:rPr lang="en-US" sz="2000" dirty="0" smtClean="0"/>
              <a:t>By allowing for 5 hours of construction time per rule group (including reading, thinking, writing, …)</a:t>
            </a:r>
          </a:p>
          <a:p>
            <a:pPr lvl="1"/>
            <a:r>
              <a:rPr lang="en-US" sz="2000" dirty="0" smtClean="0"/>
              <a:t>Based on the Precision, Recall, and F</a:t>
            </a:r>
            <a:r>
              <a:rPr lang="en-US" sz="2000" baseline="-25000" dirty="0" smtClean="0"/>
              <a:t>1</a:t>
            </a:r>
            <a:r>
              <a:rPr lang="en-US" sz="2000" dirty="0" smtClean="0"/>
              <a:t>-measure</a:t>
            </a:r>
          </a:p>
          <a:p>
            <a:endParaRPr lang="en-US" sz="800" dirty="0" smtClean="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Evaluation (2)</a:t>
            </a:r>
            <a:endParaRPr lang="en-US" dirty="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graphicFrame>
        <p:nvGraphicFramePr>
          <p:cNvPr id="5" name="Tabel 4"/>
          <p:cNvGraphicFramePr>
            <a:graphicFrameLocks noGrp="1"/>
          </p:cNvGraphicFramePr>
          <p:nvPr/>
        </p:nvGraphicFramePr>
        <p:xfrm>
          <a:off x="1115616" y="1611223"/>
          <a:ext cx="7632851" cy="3689985"/>
        </p:xfrm>
        <a:graphic>
          <a:graphicData uri="http://schemas.openxmlformats.org/drawingml/2006/table">
            <a:tbl>
              <a:tblPr/>
              <a:tblGrid>
                <a:gridCol w="1239354"/>
                <a:gridCol w="1055747"/>
                <a:gridCol w="806564"/>
                <a:gridCol w="806564"/>
                <a:gridCol w="249183"/>
                <a:gridCol w="1055747"/>
                <a:gridCol w="806564"/>
                <a:gridCol w="806564"/>
                <a:gridCol w="806564"/>
              </a:tblGrid>
              <a:tr h="190500">
                <a:tc>
                  <a:txBody>
                    <a:bodyPr/>
                    <a:lstStyle/>
                    <a:p>
                      <a:pPr algn="l" fontAlgn="b"/>
                      <a:r>
                        <a:rPr lang="en-US" sz="1800" b="0" i="0" u="none" strike="noStrike" noProof="0" dirty="0" smtClean="0">
                          <a:solidFill>
                            <a:srgbClr val="000000"/>
                          </a:solidFill>
                          <a:latin typeface="+mj-lt"/>
                        </a:rPr>
                        <a:t> </a:t>
                      </a:r>
                      <a:endParaRPr lang="en-US" sz="1800" b="0" i="0" u="none" strike="noStrike" noProof="0"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ctr" fontAlgn="b"/>
                      <a:r>
                        <a:rPr lang="en-US" sz="1800" b="0" i="0" u="none" strike="noStrike" noProof="0" dirty="0" smtClean="0">
                          <a:solidFill>
                            <a:srgbClr val="000000"/>
                          </a:solidFill>
                          <a:latin typeface="+mj-lt"/>
                        </a:rPr>
                        <a:t>Automatic Learning</a:t>
                      </a:r>
                      <a:endParaRPr lang="en-US" sz="1800" b="0" i="0" u="none" strike="noStrike" noProof="0"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c>
                  <a:txBody>
                    <a:bodyPr/>
                    <a:lstStyle/>
                    <a:p>
                      <a:pPr algn="ctr" fontAlgn="b"/>
                      <a:r>
                        <a:rPr lang="en-US" sz="1800" b="0" i="0" u="none" strike="noStrike" noProof="0" smtClean="0">
                          <a:solidFill>
                            <a:srgbClr val="000000"/>
                          </a:solidFill>
                          <a:latin typeface="+mj-lt"/>
                        </a:rPr>
                        <a:t> </a:t>
                      </a:r>
                      <a:endParaRPr lang="en-US" sz="1800" b="0" i="0" u="none" strike="noStrike"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ctr" fontAlgn="b"/>
                      <a:r>
                        <a:rPr lang="en-US" sz="1800" b="0" i="0" u="none" strike="noStrike" noProof="0" dirty="0" smtClean="0">
                          <a:solidFill>
                            <a:srgbClr val="000000"/>
                          </a:solidFill>
                          <a:latin typeface="+mj-lt"/>
                        </a:rPr>
                        <a:t>Manual Creation</a:t>
                      </a:r>
                      <a:endParaRPr lang="en-US" sz="1800" b="0" i="0" u="none" strike="noStrike" noProof="0"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c>
                  <a:txBody>
                    <a:bodyPr/>
                    <a:lstStyle/>
                    <a:p>
                      <a:pPr algn="ctr" fontAlgn="b"/>
                      <a:endParaRPr lang="en-US" sz="1800" b="0" i="0" u="none" strike="noStrike" noProof="0"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tcPr>
                </a:tc>
              </a:tr>
              <a:tr h="190500">
                <a:tc>
                  <a:txBody>
                    <a:bodyPr/>
                    <a:lstStyle/>
                    <a:p>
                      <a:pPr algn="l" fontAlgn="b"/>
                      <a:r>
                        <a:rPr lang="en-US" sz="1800" b="0" i="0" u="none" strike="noStrike" noProof="0" smtClean="0">
                          <a:solidFill>
                            <a:srgbClr val="000000"/>
                          </a:solidFill>
                          <a:latin typeface="+mj-lt"/>
                        </a:rPr>
                        <a:t>Name</a:t>
                      </a:r>
                      <a:endParaRPr lang="en-US" sz="1800" b="0" i="0" u="none" strike="noStrike" noProof="0">
                        <a:solidFill>
                          <a:srgbClr val="000000"/>
                        </a:solidFill>
                        <a:latin typeface="+mj-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noProof="0" smtClean="0">
                          <a:solidFill>
                            <a:srgbClr val="000000"/>
                          </a:solidFill>
                          <a:latin typeface="+mj-lt"/>
                        </a:rPr>
                        <a:t>Precision</a:t>
                      </a:r>
                      <a:endParaRPr lang="en-US" sz="1800" b="0" i="0" u="none" strike="noStrike"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noProof="0" dirty="0" smtClean="0">
                          <a:solidFill>
                            <a:srgbClr val="000000"/>
                          </a:solidFill>
                          <a:latin typeface="+mj-lt"/>
                        </a:rPr>
                        <a:t>Recall</a:t>
                      </a:r>
                      <a:endParaRPr lang="en-US" sz="1800" b="0" i="0" u="none" strike="noStrike" noProof="0"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noProof="0" smtClean="0">
                          <a:solidFill>
                            <a:srgbClr val="000000"/>
                          </a:solidFill>
                          <a:latin typeface="+mj-lt"/>
                        </a:rPr>
                        <a:t>F</a:t>
                      </a:r>
                      <a:r>
                        <a:rPr lang="en-US" sz="1800" b="0" i="0" u="none" strike="noStrike" baseline="-25000" noProof="0" smtClean="0">
                          <a:solidFill>
                            <a:srgbClr val="000000"/>
                          </a:solidFill>
                          <a:latin typeface="+mj-lt"/>
                        </a:rPr>
                        <a:t>1</a:t>
                      </a:r>
                      <a:endParaRPr lang="en-US" sz="1800" b="0" i="0" u="none" strike="noStrike" baseline="-25000"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noProof="0" smtClean="0">
                          <a:solidFill>
                            <a:srgbClr val="000000"/>
                          </a:solidFill>
                          <a:latin typeface="+mj-lt"/>
                        </a:rPr>
                        <a:t> </a:t>
                      </a:r>
                      <a:endParaRPr lang="en-US" sz="1800" b="0" i="0" u="none" strike="noStrike" noProof="0">
                        <a:solidFill>
                          <a:srgbClr val="000000"/>
                        </a:solidFill>
                        <a:latin typeface="+mj-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noProof="0" smtClean="0">
                          <a:solidFill>
                            <a:srgbClr val="000000"/>
                          </a:solidFill>
                          <a:latin typeface="+mj-lt"/>
                        </a:rPr>
                        <a:t>Precision</a:t>
                      </a:r>
                      <a:endParaRPr lang="en-US" sz="1800" b="0" i="0" u="none" strike="noStrike"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noProof="0" smtClean="0">
                          <a:solidFill>
                            <a:srgbClr val="000000"/>
                          </a:solidFill>
                          <a:latin typeface="+mj-lt"/>
                        </a:rPr>
                        <a:t>Recall</a:t>
                      </a:r>
                      <a:endParaRPr lang="en-US" sz="1800" b="0" i="0" u="none" strike="noStrike"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noProof="0" dirty="0" smtClean="0">
                          <a:solidFill>
                            <a:srgbClr val="000000"/>
                          </a:solidFill>
                          <a:latin typeface="+mj-lt"/>
                        </a:rPr>
                        <a:t>F</a:t>
                      </a:r>
                      <a:r>
                        <a:rPr lang="en-US" sz="1800" b="0" i="0" u="none" strike="noStrike" baseline="-25000" noProof="0" dirty="0" smtClean="0">
                          <a:solidFill>
                            <a:srgbClr val="000000"/>
                          </a:solidFill>
                          <a:latin typeface="+mj-lt"/>
                        </a:rPr>
                        <a:t>1</a:t>
                      </a:r>
                      <a:endParaRPr lang="en-US" sz="1800" b="0" i="0" u="none" strike="noStrike" baseline="-25000" noProof="0" dirty="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b" latinLnBrk="0" hangingPunct="1"/>
                      <a:r>
                        <a:rPr lang="el-GR" sz="1800" b="0" i="0" u="none" strike="noStrike" kern="1200" noProof="0" dirty="0" smtClean="0">
                          <a:solidFill>
                            <a:srgbClr val="000000"/>
                          </a:solidFill>
                          <a:latin typeface="+mj-lt"/>
                          <a:ea typeface="+mn-ea"/>
                          <a:cs typeface="+mn-cs"/>
                        </a:rPr>
                        <a:t>Δ</a:t>
                      </a:r>
                      <a:r>
                        <a:rPr lang="nl-NL" sz="1800" b="0" i="0" u="none" strike="noStrike" kern="1200" noProof="0" dirty="0" smtClean="0">
                          <a:solidFill>
                            <a:srgbClr val="000000"/>
                          </a:solidFill>
                          <a:latin typeface="+mj-lt"/>
                          <a:ea typeface="+mn-ea"/>
                          <a:cs typeface="+mn-cs"/>
                        </a:rPr>
                        <a:t>%</a:t>
                      </a:r>
                      <a:endParaRPr lang="en-US" sz="1800" b="0" i="0" u="none" strike="noStrike" kern="1200" noProof="0" dirty="0">
                        <a:solidFill>
                          <a:srgbClr val="000000"/>
                        </a:solidFill>
                        <a:latin typeface="+mj-lt"/>
                        <a:ea typeface="+mn-ea"/>
                        <a:cs typeface="+mn-cs"/>
                      </a:endParaRPr>
                    </a:p>
                  </a:txBody>
                  <a:tcPr marL="9525" marR="9525" marT="9525" marB="0" anchor="b">
                    <a:lnL>
                      <a:noFill/>
                    </a:lnL>
                    <a:lnR>
                      <a:noFill/>
                    </a:lnR>
                    <a:lnT w="1270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nl-NL" sz="1800" b="0" i="0" u="none" strike="noStrike">
                          <a:solidFill>
                            <a:srgbClr val="000000"/>
                          </a:solidFill>
                          <a:latin typeface="+mj-lt"/>
                        </a:rPr>
                        <a:t>Competitor</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dirty="0">
                          <a:solidFill>
                            <a:srgbClr val="000000"/>
                          </a:solidFill>
                          <a:latin typeface="+mj-lt"/>
                        </a:rPr>
                        <a:t>0.667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a:solidFill>
                            <a:srgbClr val="000000"/>
                          </a:solidFill>
                          <a:latin typeface="+mj-lt"/>
                        </a:rPr>
                        <a:t>0.508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a:solidFill>
                            <a:srgbClr val="000000"/>
                          </a:solidFill>
                          <a:latin typeface="+mj-lt"/>
                        </a:rPr>
                        <a:t>0.577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a:solidFill>
                            <a:srgbClr val="000000"/>
                          </a:solidFill>
                          <a:latin typeface="+mj-lt"/>
                        </a:rPr>
                        <a:t>0.875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a:solidFill>
                            <a:srgbClr val="000000"/>
                          </a:solidFill>
                          <a:latin typeface="+mj-lt"/>
                        </a:rPr>
                        <a:t>0.280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a:solidFill>
                            <a:srgbClr val="000000"/>
                          </a:solidFill>
                          <a:latin typeface="+mj-lt"/>
                        </a:rPr>
                        <a:t>0.424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l-NL" sz="1800" b="0" i="0" u="none" strike="noStrike" dirty="0">
                          <a:solidFill>
                            <a:srgbClr val="000000"/>
                          </a:solidFill>
                          <a:latin typeface="+mj-lt"/>
                        </a:rPr>
                        <a:t>36.0%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nl-NL" sz="1800" b="0" i="0" u="none" strike="noStrike">
                          <a:solidFill>
                            <a:srgbClr val="000000"/>
                          </a:solidFill>
                          <a:latin typeface="+mj-lt"/>
                        </a:rPr>
                        <a:t>Loss</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0.905</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0.613</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0.731</a:t>
                      </a:r>
                    </a:p>
                  </a:txBody>
                  <a:tcPr marL="9525" marR="9525" marT="9525" marB="0" anchor="b">
                    <a:lnL>
                      <a:noFill/>
                    </a:lnL>
                    <a:lnR>
                      <a:noFill/>
                    </a:lnR>
                    <a:lnT>
                      <a:noFill/>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0.818</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0.333</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0.474</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54.3%</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Partner</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0.808</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0.356</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0.494</a:t>
                      </a:r>
                    </a:p>
                  </a:txBody>
                  <a:tcPr marL="9525" marR="9525" marT="9525" marB="0" anchor="b">
                    <a:lnL>
                      <a:noFill/>
                    </a:lnL>
                    <a:lnR>
                      <a:noFill/>
                    </a:lnR>
                    <a:lnT>
                      <a:noFill/>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0.450</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0.391</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0.419</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18.0%</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Subsidiary</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0.698</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0.309</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0.429</a:t>
                      </a:r>
                    </a:p>
                  </a:txBody>
                  <a:tcPr marL="9525" marR="9525" marT="9525" marB="0" anchor="b">
                    <a:lnL>
                      <a:noFill/>
                    </a:lnL>
                    <a:lnR>
                      <a:noFill/>
                    </a:lnR>
                    <a:lnT>
                      <a:noFill/>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0.611</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0.239</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0.344</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24.8%</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CEO</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0.904</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0.904</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0.904</a:t>
                      </a:r>
                    </a:p>
                  </a:txBody>
                  <a:tcPr marL="9525" marR="9525" marT="9525" marB="0" anchor="b">
                    <a:lnL>
                      <a:noFill/>
                    </a:lnL>
                    <a:lnR>
                      <a:noFill/>
                    </a:lnR>
                    <a:lnT>
                      <a:noFill/>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0.824</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0.700</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0.757</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19.5%</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President</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0.821</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0.793</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0.807</a:t>
                      </a:r>
                    </a:p>
                  </a:txBody>
                  <a:tcPr marL="9525" marR="9525" marT="9525" marB="0" anchor="b">
                    <a:lnL>
                      <a:noFill/>
                    </a:lnL>
                    <a:lnR>
                      <a:noFill/>
                    </a:lnR>
                    <a:lnT>
                      <a:noFill/>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0.833</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0.455</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0.588</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37.2%</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Product</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0.788</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0.793</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0.791</a:t>
                      </a:r>
                    </a:p>
                  </a:txBody>
                  <a:tcPr marL="9525" marR="9525" marT="9525" marB="0" anchor="b">
                    <a:lnL>
                      <a:noFill/>
                    </a:lnL>
                    <a:lnR>
                      <a:noFill/>
                    </a:lnR>
                    <a:lnT>
                      <a:noFill/>
                    </a:lnT>
                    <a:lnB>
                      <a:noFill/>
                    </a:lnB>
                  </a:tcPr>
                </a:tc>
                <a:tc>
                  <a:txBody>
                    <a:bodyPr/>
                    <a:lstStyle/>
                    <a:p>
                      <a:pPr algn="l" fontAlgn="b"/>
                      <a:endParaRPr lang="en-US" sz="1800" b="0" i="0" u="none" strike="noStrike" noProof="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0.862</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0.596</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0.704</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12.3%</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Profit</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0.960</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0.522</a:t>
                      </a:r>
                    </a:p>
                  </a:txBody>
                  <a:tcPr marL="9525" marR="9525" marT="9525" marB="0" anchor="b">
                    <a:lnL>
                      <a:noFill/>
                    </a:lnL>
                    <a:lnR>
                      <a:noFill/>
                    </a:lnR>
                    <a:lnT>
                      <a:noFill/>
                    </a:lnT>
                    <a:lnB>
                      <a:noFill/>
                    </a:lnB>
                  </a:tcPr>
                </a:tc>
                <a:tc>
                  <a:txBody>
                    <a:bodyPr/>
                    <a:lstStyle/>
                    <a:p>
                      <a:pPr algn="ctr" fontAlgn="b"/>
                      <a:r>
                        <a:rPr lang="nl-NL" sz="1800" b="0" i="0" u="none" strike="noStrike" dirty="0">
                          <a:solidFill>
                            <a:srgbClr val="000000"/>
                          </a:solidFill>
                          <a:latin typeface="+mj-lt"/>
                        </a:rPr>
                        <a:t>0.676</a:t>
                      </a:r>
                    </a:p>
                  </a:txBody>
                  <a:tcPr marL="9525" marR="9525" marT="9525" marB="0" anchor="b">
                    <a:lnL>
                      <a:noFill/>
                    </a:lnL>
                    <a:lnR>
                      <a:noFill/>
                    </a:lnR>
                    <a:lnT>
                      <a:noFill/>
                    </a:lnT>
                    <a:lnB>
                      <a:noFill/>
                    </a:lnB>
                  </a:tcPr>
                </a:tc>
                <a:tc>
                  <a:txBody>
                    <a:bodyPr/>
                    <a:lstStyle/>
                    <a:p>
                      <a:pPr algn="l" fontAlgn="b"/>
                      <a:endParaRPr lang="en-US" sz="1800" b="0" i="0" u="none" strike="noStrike" noProof="0" dirty="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1.000</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0.273</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0.429</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57.7%</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Sales</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0.900</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0.450</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0.600</a:t>
                      </a:r>
                    </a:p>
                  </a:txBody>
                  <a:tcPr marL="9525" marR="9525" marT="9525" marB="0" anchor="b">
                    <a:lnL>
                      <a:noFill/>
                    </a:lnL>
                    <a:lnR>
                      <a:noFill/>
                    </a:lnR>
                    <a:lnT>
                      <a:noFill/>
                    </a:lnT>
                    <a:lnB>
                      <a:noFill/>
                    </a:lnB>
                  </a:tcPr>
                </a:tc>
                <a:tc>
                  <a:txBody>
                    <a:bodyPr/>
                    <a:lstStyle/>
                    <a:p>
                      <a:pPr algn="l" fontAlgn="b"/>
                      <a:endParaRPr lang="en-US" sz="1800" b="0" i="0" u="none" strike="noStrike" noProof="0" dirty="0">
                        <a:solidFill>
                          <a:srgbClr val="000000"/>
                        </a:solidFill>
                        <a:latin typeface="+mj-lt"/>
                      </a:endParaRP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0.455</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0.455</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0.455</a:t>
                      </a:r>
                    </a:p>
                  </a:txBody>
                  <a:tcPr marL="9525" marR="9525" marT="9525" marB="0" anchor="b">
                    <a:lnL>
                      <a:noFill/>
                    </a:lnL>
                    <a:lnR>
                      <a:noFill/>
                    </a:lnR>
                    <a:lnT>
                      <a:noFill/>
                    </a:lnT>
                    <a:lnB>
                      <a:noFill/>
                    </a:lnB>
                  </a:tcPr>
                </a:tc>
                <a:tc>
                  <a:txBody>
                    <a:bodyPr/>
                    <a:lstStyle/>
                    <a:p>
                      <a:pPr algn="ctr" fontAlgn="b"/>
                      <a:r>
                        <a:rPr lang="nl-NL" sz="1800" b="0" i="0" u="none" strike="noStrike">
                          <a:solidFill>
                            <a:srgbClr val="000000"/>
                          </a:solidFill>
                          <a:latin typeface="+mj-lt"/>
                        </a:rPr>
                        <a:t>32.0%</a:t>
                      </a:r>
                    </a:p>
                  </a:txBody>
                  <a:tcPr marL="9525" marR="9525" marT="9525" marB="0" anchor="b">
                    <a:lnL>
                      <a:noFill/>
                    </a:lnL>
                    <a:lnR>
                      <a:noFill/>
                    </a:lnR>
                    <a:lnT>
                      <a:noFill/>
                    </a:lnT>
                    <a:lnB>
                      <a:noFill/>
                    </a:lnB>
                  </a:tcPr>
                </a:tc>
              </a:tr>
              <a:tr h="190500">
                <a:tc>
                  <a:txBody>
                    <a:bodyPr/>
                    <a:lstStyle/>
                    <a:p>
                      <a:pPr algn="l" fontAlgn="b"/>
                      <a:r>
                        <a:rPr lang="nl-NL" sz="1800" b="0" i="0" u="none" strike="noStrike">
                          <a:solidFill>
                            <a:srgbClr val="000000"/>
                          </a:solidFill>
                          <a:latin typeface="+mj-lt"/>
                        </a:rPr>
                        <a:t>ShareValue</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0.939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0.805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dirty="0">
                          <a:solidFill>
                            <a:srgbClr val="000000"/>
                          </a:solidFill>
                          <a:latin typeface="+mj-lt"/>
                        </a:rPr>
                        <a:t>0.867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noProof="0" dirty="0">
                        <a:solidFill>
                          <a:srgbClr val="000000"/>
                        </a:solidFill>
                        <a:latin typeface="+mj-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0.530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0.778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0.631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37.5%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nl-NL" sz="1800" b="0" i="0" u="none" strike="noStrike">
                          <a:solidFill>
                            <a:srgbClr val="000000"/>
                          </a:solidFill>
                          <a:latin typeface="+mj-lt"/>
                        </a:rPr>
                        <a:t>Total</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0.839</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0.605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dirty="0">
                          <a:solidFill>
                            <a:srgbClr val="000000"/>
                          </a:solidFill>
                          <a:latin typeface="+mj-lt"/>
                        </a:rPr>
                        <a:t>0.703</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noProof="0" smtClean="0">
                          <a:solidFill>
                            <a:srgbClr val="000000"/>
                          </a:solidFill>
                          <a:latin typeface="+mj-lt"/>
                        </a:rPr>
                        <a:t> </a:t>
                      </a:r>
                      <a:endParaRPr lang="en-US" sz="1800" b="0" i="0" u="none" strike="noStrike" noProof="0">
                        <a:solidFill>
                          <a:srgbClr val="000000"/>
                        </a:solidFill>
                        <a:latin typeface="+mj-lt"/>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0.726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a:solidFill>
                            <a:srgbClr val="000000"/>
                          </a:solidFill>
                          <a:latin typeface="+mj-lt"/>
                        </a:rPr>
                        <a:t>0.450</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dirty="0">
                          <a:solidFill>
                            <a:srgbClr val="000000"/>
                          </a:solidFill>
                          <a:latin typeface="+mj-lt"/>
                        </a:rPr>
                        <a:t>0.555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l-NL" sz="1800" b="0" i="0" u="none" strike="noStrike" dirty="0">
                          <a:solidFill>
                            <a:srgbClr val="000000"/>
                          </a:solidFill>
                          <a:latin typeface="+mj-lt"/>
                        </a:rPr>
                        <a:t>26.6%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Conclusions</a:t>
            </a:r>
            <a:endParaRPr lang="en-US"/>
          </a:p>
        </p:txBody>
      </p:sp>
      <p:sp>
        <p:nvSpPr>
          <p:cNvPr id="3" name="Tijdelijke aanduiding voor inhoud 2"/>
          <p:cNvSpPr>
            <a:spLocks noGrp="1"/>
          </p:cNvSpPr>
          <p:nvPr>
            <p:ph idx="1"/>
          </p:nvPr>
        </p:nvSpPr>
        <p:spPr/>
        <p:txBody>
          <a:bodyPr/>
          <a:lstStyle/>
          <a:p>
            <a:r>
              <a:rPr lang="en-US" sz="2400" dirty="0" smtClean="0"/>
              <a:t>We presented HIEL, a </a:t>
            </a:r>
            <a:r>
              <a:rPr lang="en-US" sz="2400" dirty="0" err="1" smtClean="0"/>
              <a:t>lexico</a:t>
            </a:r>
            <a:r>
              <a:rPr lang="en-US" sz="2400" dirty="0" smtClean="0"/>
              <a:t>-semantic rule language for event extraction</a:t>
            </a:r>
          </a:p>
          <a:p>
            <a:endParaRPr lang="en-US" sz="800" dirty="0" smtClean="0"/>
          </a:p>
          <a:p>
            <a:r>
              <a:rPr lang="en-US" sz="2400" dirty="0" smtClean="0"/>
              <a:t>Rule creation is cumbersome, and hence a genetic programming-based learning approach is proposed</a:t>
            </a:r>
          </a:p>
          <a:p>
            <a:endParaRPr lang="en-US" sz="800" dirty="0" smtClean="0"/>
          </a:p>
          <a:p>
            <a:r>
              <a:rPr lang="en-US" sz="2400" dirty="0" err="1" smtClean="0"/>
              <a:t>Lexico</a:t>
            </a:r>
            <a:r>
              <a:rPr lang="en-US" sz="2400" dirty="0" smtClean="0"/>
              <a:t>-semantic rule learning performs better than the manual alternative in terms of precision, recall, and F</a:t>
            </a:r>
            <a:r>
              <a:rPr lang="en-US" sz="2400" baseline="-25000" dirty="0" smtClean="0"/>
              <a:t>1</a:t>
            </a:r>
            <a:endParaRPr lang="en-US" sz="2400" dirty="0" smtClean="0"/>
          </a:p>
          <a:p>
            <a:endParaRPr lang="en-US" sz="800" dirty="0" smtClean="0"/>
          </a:p>
          <a:p>
            <a:r>
              <a:rPr lang="en-US" sz="2400" dirty="0" smtClean="0"/>
              <a:t>Future work:</a:t>
            </a:r>
          </a:p>
          <a:p>
            <a:pPr lvl="1"/>
            <a:r>
              <a:rPr lang="en-US" sz="2000" dirty="0" smtClean="0"/>
              <a:t>Evaluate approach for existing </a:t>
            </a:r>
            <a:r>
              <a:rPr lang="en-US" sz="2000" dirty="0" err="1" smtClean="0"/>
              <a:t>lexico</a:t>
            </a:r>
            <a:r>
              <a:rPr lang="en-US" sz="2000" dirty="0" smtClean="0"/>
              <a:t>-semantic languages</a:t>
            </a:r>
          </a:p>
          <a:p>
            <a:pPr lvl="1"/>
            <a:r>
              <a:rPr lang="en-US" sz="2000" dirty="0" smtClean="0"/>
              <a:t>Evaluate on other domains</a:t>
            </a:r>
          </a:p>
          <a:p>
            <a:pPr lvl="1"/>
            <a:r>
              <a:rPr lang="en-US" sz="2000" dirty="0" smtClean="0"/>
              <a:t>Link events to trading algorithms instead of news personalization</a:t>
            </a:r>
            <a:endParaRPr lang="en-US" sz="2000" dirty="0"/>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(1)</a:t>
            </a:r>
            <a:endParaRPr lang="en-US" dirty="0"/>
          </a:p>
        </p:txBody>
      </p:sp>
      <p:sp>
        <p:nvSpPr>
          <p:cNvPr id="3" name="Tijdelijke aanduiding voor inhoud 2"/>
          <p:cNvSpPr>
            <a:spLocks noGrp="1"/>
          </p:cNvSpPr>
          <p:nvPr>
            <p:ph idx="1"/>
          </p:nvPr>
        </p:nvSpPr>
        <p:spPr/>
        <p:txBody>
          <a:bodyPr/>
          <a:lstStyle/>
          <a:p>
            <a:r>
              <a:rPr lang="en-US" sz="2400" dirty="0" smtClean="0"/>
              <a:t>Increasing amount of (digital) data</a:t>
            </a:r>
          </a:p>
          <a:p>
            <a:endParaRPr lang="en-US" sz="800" dirty="0" smtClean="0"/>
          </a:p>
          <a:p>
            <a:r>
              <a:rPr lang="en-US" sz="2400" dirty="0" smtClean="0"/>
              <a:t>Problem: utilizing extracted information in decision making processes becomes increasingly urgent and difficult:</a:t>
            </a:r>
          </a:p>
          <a:p>
            <a:pPr lvl="1"/>
            <a:r>
              <a:rPr lang="en-US" sz="2000" dirty="0" smtClean="0"/>
              <a:t>Too much data for manual extraction</a:t>
            </a:r>
          </a:p>
          <a:p>
            <a:pPr lvl="1"/>
            <a:r>
              <a:rPr lang="en-US" sz="2000" dirty="0" smtClean="0"/>
              <a:t>Yet most data is initially unstructured</a:t>
            </a:r>
          </a:p>
          <a:p>
            <a:pPr lvl="1"/>
            <a:r>
              <a:rPr lang="en-US" sz="2000" dirty="0" smtClean="0"/>
              <a:t>Data often contains natural language</a:t>
            </a:r>
          </a:p>
          <a:p>
            <a:endParaRPr lang="en-US" sz="800" dirty="0" smtClean="0"/>
          </a:p>
          <a:p>
            <a:r>
              <a:rPr lang="en-US" sz="2400" dirty="0" smtClean="0"/>
              <a:t>Solution: automatically process and interpret information, yet automation is a non-trivial task</a:t>
            </a:r>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p:txBody>
          <a:bodyPr/>
          <a:lstStyle/>
          <a:p>
            <a:r>
              <a:rPr lang="en-US" smtClean="0"/>
              <a:t>Questions</a:t>
            </a:r>
          </a:p>
        </p:txBody>
      </p:sp>
      <p:sp>
        <p:nvSpPr>
          <p:cNvPr id="7171"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pic>
        <p:nvPicPr>
          <p:cNvPr id="38915" name="Picture 3"/>
          <p:cNvPicPr>
            <a:picLocks noGrp="1" noChangeAspect="1" noChangeArrowheads="1"/>
          </p:cNvPicPr>
          <p:nvPr>
            <p:ph idx="1"/>
          </p:nvPr>
        </p:nvPicPr>
        <p:blipFill>
          <a:blip r:embed="rId2" cstate="print"/>
          <a:srcRect/>
          <a:stretch>
            <a:fillRect/>
          </a:stretch>
        </p:blipFill>
        <p:spPr bwMode="auto">
          <a:xfrm>
            <a:off x="1032768" y="1628800"/>
            <a:ext cx="7859712" cy="4070208"/>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(2)</a:t>
            </a:r>
            <a:endParaRPr lang="en-US" dirty="0"/>
          </a:p>
        </p:txBody>
      </p:sp>
      <p:sp>
        <p:nvSpPr>
          <p:cNvPr id="3" name="Tijdelijke aanduiding voor inhoud 2"/>
          <p:cNvSpPr>
            <a:spLocks noGrp="1"/>
          </p:cNvSpPr>
          <p:nvPr>
            <p:ph idx="1"/>
          </p:nvPr>
        </p:nvSpPr>
        <p:spPr>
          <a:xfrm>
            <a:off x="827088" y="1412875"/>
            <a:ext cx="8065392" cy="4968875"/>
          </a:xfrm>
        </p:spPr>
        <p:txBody>
          <a:bodyPr/>
          <a:lstStyle/>
          <a:p>
            <a:r>
              <a:rPr lang="en-US" sz="2400" dirty="0" smtClean="0"/>
              <a:t>Information Extraction (IE)</a:t>
            </a:r>
          </a:p>
          <a:p>
            <a:pPr lvl="1"/>
            <a:r>
              <a:rPr lang="en-US" sz="2000" dirty="0" smtClean="0"/>
              <a:t>Multiple sources:</a:t>
            </a:r>
          </a:p>
          <a:p>
            <a:pPr lvl="2"/>
            <a:r>
              <a:rPr lang="en-US" sz="1600" dirty="0" smtClean="0"/>
              <a:t>News messages</a:t>
            </a:r>
          </a:p>
          <a:p>
            <a:pPr lvl="2"/>
            <a:r>
              <a:rPr lang="en-US" sz="1600" dirty="0" smtClean="0"/>
              <a:t>Blogs</a:t>
            </a:r>
          </a:p>
          <a:p>
            <a:pPr lvl="2"/>
            <a:r>
              <a:rPr lang="en-US" sz="1600" dirty="0" smtClean="0"/>
              <a:t>Papers</a:t>
            </a:r>
          </a:p>
          <a:p>
            <a:pPr lvl="2"/>
            <a:r>
              <a:rPr lang="en-US" sz="1600" dirty="0" smtClean="0"/>
              <a:t>…</a:t>
            </a:r>
          </a:p>
          <a:p>
            <a:pPr lvl="1"/>
            <a:r>
              <a:rPr lang="en-US" sz="2000" dirty="0" smtClean="0"/>
              <a:t>Text Mining (TM):</a:t>
            </a:r>
          </a:p>
          <a:p>
            <a:pPr lvl="2"/>
            <a:r>
              <a:rPr lang="en-US" sz="1600" dirty="0" smtClean="0"/>
              <a:t>Natural Language Processing (NLP)</a:t>
            </a:r>
          </a:p>
          <a:p>
            <a:pPr lvl="2"/>
            <a:r>
              <a:rPr lang="en-US" sz="1600" dirty="0" smtClean="0"/>
              <a:t>Statistics</a:t>
            </a:r>
          </a:p>
          <a:p>
            <a:pPr lvl="2"/>
            <a:r>
              <a:rPr lang="en-US" sz="1600" dirty="0" smtClean="0"/>
              <a:t>…</a:t>
            </a:r>
          </a:p>
          <a:p>
            <a:pPr lvl="1"/>
            <a:r>
              <a:rPr lang="en-US" sz="2000" dirty="0" smtClean="0"/>
              <a:t>Specific type of information that can be extracted: events</a:t>
            </a:r>
          </a:p>
        </p:txBody>
      </p:sp>
      <p:sp>
        <p:nvSpPr>
          <p:cNvPr id="4" name="Tijdelijke aanduiding voor voettekst 3"/>
          <p:cNvSpPr>
            <a:spLocks noGrp="1"/>
          </p:cNvSpPr>
          <p:nvPr>
            <p:ph type="ftr" sz="quarter" idx="10"/>
          </p:nvPr>
        </p:nvSpPr>
        <p:spPr/>
        <p:txBody>
          <a:bodyPr/>
          <a:lstStyle/>
          <a:p>
            <a:pPr>
              <a:defRPr/>
            </a:pPr>
            <a:r>
              <a:rPr lang="en-US" smtClean="0"/>
              <a:t>The Dutch-Belgian Database Day 2013 (DBDBD 2013)</a:t>
            </a:r>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en-US" dirty="0" smtClean="0"/>
              <a:t>Events (1)</a:t>
            </a:r>
          </a:p>
        </p:txBody>
      </p:sp>
      <p:sp>
        <p:nvSpPr>
          <p:cNvPr id="5124"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sp>
        <p:nvSpPr>
          <p:cNvPr id="5" name="Tekstvak 4"/>
          <p:cNvSpPr txBox="1"/>
          <p:nvPr/>
        </p:nvSpPr>
        <p:spPr bwMode="auto">
          <a:xfrm>
            <a:off x="1475656" y="1388963"/>
            <a:ext cx="7272808" cy="2616101"/>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ContrastingRightFacing">
              <a:rot lat="513179" lon="20175308" rev="11472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a:ea typeface="ＭＳ Ｐゴシック" pitchFamily="48" charset="-128"/>
              </a:rPr>
              <a:t>Steve Jobs resigns from Apple, Cook becomes CEO</a:t>
            </a:r>
          </a:p>
          <a:p>
            <a:pPr algn="just"/>
            <a:endParaRPr lang="en-US" sz="1600" dirty="0">
              <a:ea typeface="ＭＳ Ｐゴシック" pitchFamily="48" charset="-128"/>
            </a:endParaRPr>
          </a:p>
          <a:p>
            <a:pPr algn="just"/>
            <a:r>
              <a:rPr lang="en-US" sz="1600" dirty="0">
                <a:ea typeface="ＭＳ Ｐゴシック" pitchFamily="48" charset="-128"/>
              </a:rPr>
              <a:t>(Reuters) - </a:t>
            </a:r>
            <a:r>
              <a:rPr lang="en-US" sz="1600" dirty="0" smtClean="0">
                <a:ea typeface="ＭＳ Ｐゴシック" pitchFamily="48" charset="-128"/>
              </a:rPr>
              <a:t>On Wednesday, Silicon </a:t>
            </a:r>
            <a:r>
              <a:rPr lang="en-US" sz="1600" dirty="0">
                <a:ea typeface="ＭＳ Ｐゴシック" pitchFamily="48" charset="-128"/>
              </a:rPr>
              <a:t>Valley legend </a:t>
            </a:r>
            <a:r>
              <a:rPr lang="en-US" sz="1600" b="1" u="sng" dirty="0">
                <a:solidFill>
                  <a:schemeClr val="accent1">
                    <a:lumMod val="50000"/>
                  </a:schemeClr>
                </a:solidFill>
                <a:ea typeface="ＭＳ Ｐゴシック" pitchFamily="48" charset="-128"/>
              </a:rPr>
              <a:t>Steve Jobs </a:t>
            </a:r>
            <a:r>
              <a:rPr lang="en-US" sz="1600" b="1" u="sng" dirty="0" smtClean="0">
                <a:solidFill>
                  <a:schemeClr val="accent1">
                    <a:lumMod val="50000"/>
                  </a:schemeClr>
                </a:solidFill>
                <a:ea typeface="ＭＳ Ｐゴシック" pitchFamily="48" charset="-128"/>
              </a:rPr>
              <a:t>resigned </a:t>
            </a:r>
            <a:r>
              <a:rPr lang="en-US" sz="1600" b="1" u="sng" dirty="0">
                <a:solidFill>
                  <a:schemeClr val="accent1">
                    <a:lumMod val="50000"/>
                  </a:schemeClr>
                </a:solidFill>
                <a:ea typeface="ＭＳ Ｐゴシック" pitchFamily="48" charset="-128"/>
              </a:rPr>
              <a:t>as chief </a:t>
            </a:r>
            <a:r>
              <a:rPr lang="en-US" sz="1600" b="1" u="sng" dirty="0" smtClean="0">
                <a:solidFill>
                  <a:schemeClr val="accent1">
                    <a:lumMod val="50000"/>
                  </a:schemeClr>
                </a:solidFill>
                <a:ea typeface="ＭＳ Ｐゴシック" pitchFamily="48" charset="-128"/>
              </a:rPr>
              <a:t>executive </a:t>
            </a:r>
            <a:r>
              <a:rPr lang="en-US" sz="1600" b="1" u="sng" dirty="0">
                <a:solidFill>
                  <a:schemeClr val="accent1">
                    <a:lumMod val="50000"/>
                  </a:schemeClr>
                </a:solidFill>
                <a:ea typeface="ＭＳ Ｐゴシック" pitchFamily="48" charset="-128"/>
              </a:rPr>
              <a:t>of Apple Inc</a:t>
            </a:r>
            <a:r>
              <a:rPr lang="en-US" sz="1600" dirty="0">
                <a:ea typeface="ＭＳ Ｐゴシック" pitchFamily="48" charset="-128"/>
              </a:rPr>
              <a:t> in a stunning move that ended his 14-year reign at the technology giant he co-founded in a garage.</a:t>
            </a:r>
          </a:p>
          <a:p>
            <a:pPr algn="just"/>
            <a:endParaRPr lang="en-US" sz="1600" dirty="0">
              <a:ea typeface="ＭＳ Ｐゴシック" pitchFamily="48" charset="-128"/>
            </a:endParaRPr>
          </a:p>
          <a:p>
            <a:pPr algn="just"/>
            <a:r>
              <a:rPr lang="en-US" sz="1600" b="1" u="sng" dirty="0">
                <a:solidFill>
                  <a:schemeClr val="accent1">
                    <a:lumMod val="50000"/>
                  </a:schemeClr>
                </a:solidFill>
                <a:ea typeface="ＭＳ Ｐゴシック" pitchFamily="48" charset="-128"/>
              </a:rPr>
              <a:t>Apple shares dived as much as 7 percent</a:t>
            </a:r>
            <a:r>
              <a:rPr lang="en-US" sz="1600" dirty="0">
                <a:ea typeface="ＭＳ Ｐゴシック" pitchFamily="48" charset="-128"/>
              </a:rPr>
              <a:t> in after-hours trade after the pancreatic cancer survivor and industry icon, who has been on medical leave for an undisclosed condition since January 17, announced he will be replaced by COO and longtime heir apparent Tim Cook.</a:t>
            </a:r>
            <a:endParaRPr kumimoji="0" lang="nl-NL" sz="16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en-US" dirty="0" smtClean="0"/>
              <a:t>Events (1)</a:t>
            </a:r>
          </a:p>
        </p:txBody>
      </p:sp>
      <p:sp>
        <p:nvSpPr>
          <p:cNvPr id="5124"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sp>
        <p:nvSpPr>
          <p:cNvPr id="5" name="Tekstvak 4"/>
          <p:cNvSpPr txBox="1"/>
          <p:nvPr/>
        </p:nvSpPr>
        <p:spPr bwMode="auto">
          <a:xfrm>
            <a:off x="1475656" y="1388963"/>
            <a:ext cx="7272808" cy="2616101"/>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ContrastingRightFacing">
              <a:rot lat="513179" lon="20175308" rev="11472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a:ea typeface="ＭＳ Ｐゴシック" pitchFamily="48" charset="-128"/>
              </a:rPr>
              <a:t>Steve Jobs resigns from Apple, Cook becomes CEO</a:t>
            </a:r>
          </a:p>
          <a:p>
            <a:pPr algn="just"/>
            <a:endParaRPr lang="en-US" sz="1600" dirty="0">
              <a:ea typeface="ＭＳ Ｐゴシック" pitchFamily="48" charset="-128"/>
            </a:endParaRPr>
          </a:p>
          <a:p>
            <a:pPr algn="just"/>
            <a:r>
              <a:rPr lang="en-US" sz="1600" dirty="0">
                <a:ea typeface="ＭＳ Ｐゴシック" pitchFamily="48" charset="-128"/>
              </a:rPr>
              <a:t>(Reuters) - </a:t>
            </a:r>
            <a:r>
              <a:rPr lang="en-US" sz="1600" dirty="0" smtClean="0">
                <a:ea typeface="ＭＳ Ｐゴシック" pitchFamily="48" charset="-128"/>
              </a:rPr>
              <a:t>On Wednesday, Silicon </a:t>
            </a:r>
            <a:r>
              <a:rPr lang="en-US" sz="1600" dirty="0">
                <a:ea typeface="ＭＳ Ｐゴシック" pitchFamily="48" charset="-128"/>
              </a:rPr>
              <a:t>Valley legend </a:t>
            </a:r>
            <a:r>
              <a:rPr lang="en-US" sz="1600" b="1" u="sng" dirty="0">
                <a:solidFill>
                  <a:schemeClr val="accent1">
                    <a:lumMod val="50000"/>
                  </a:schemeClr>
                </a:solidFill>
                <a:ea typeface="ＭＳ Ｐゴシック" pitchFamily="48" charset="-128"/>
              </a:rPr>
              <a:t>Steve Jobs </a:t>
            </a:r>
            <a:r>
              <a:rPr lang="en-US" sz="1600" b="1" u="sng" dirty="0" smtClean="0">
                <a:solidFill>
                  <a:schemeClr val="accent1">
                    <a:lumMod val="50000"/>
                  </a:schemeClr>
                </a:solidFill>
                <a:ea typeface="ＭＳ Ｐゴシック" pitchFamily="48" charset="-128"/>
              </a:rPr>
              <a:t>resigned </a:t>
            </a:r>
            <a:r>
              <a:rPr lang="en-US" sz="1600" b="1" u="sng" dirty="0">
                <a:solidFill>
                  <a:schemeClr val="accent1">
                    <a:lumMod val="50000"/>
                  </a:schemeClr>
                </a:solidFill>
                <a:ea typeface="ＭＳ Ｐゴシック" pitchFamily="48" charset="-128"/>
              </a:rPr>
              <a:t>as chief </a:t>
            </a:r>
            <a:r>
              <a:rPr lang="en-US" sz="1600" b="1" u="sng" dirty="0" smtClean="0">
                <a:solidFill>
                  <a:schemeClr val="accent1">
                    <a:lumMod val="50000"/>
                  </a:schemeClr>
                </a:solidFill>
                <a:ea typeface="ＭＳ Ｐゴシック" pitchFamily="48" charset="-128"/>
              </a:rPr>
              <a:t>executive </a:t>
            </a:r>
            <a:r>
              <a:rPr lang="en-US" sz="1600" b="1" u="sng" dirty="0">
                <a:solidFill>
                  <a:schemeClr val="accent1">
                    <a:lumMod val="50000"/>
                  </a:schemeClr>
                </a:solidFill>
                <a:ea typeface="ＭＳ Ｐゴシック" pitchFamily="48" charset="-128"/>
              </a:rPr>
              <a:t>of Apple Inc</a:t>
            </a:r>
            <a:r>
              <a:rPr lang="en-US" sz="1600" dirty="0">
                <a:ea typeface="ＭＳ Ｐゴシック" pitchFamily="48" charset="-128"/>
              </a:rPr>
              <a:t> in a stunning move that ended his 14-year reign at the technology giant he co-founded in a garage.</a:t>
            </a:r>
          </a:p>
          <a:p>
            <a:pPr algn="just"/>
            <a:endParaRPr lang="en-US" sz="1600" dirty="0">
              <a:ea typeface="ＭＳ Ｐゴシック" pitchFamily="48" charset="-128"/>
            </a:endParaRPr>
          </a:p>
          <a:p>
            <a:pPr algn="just"/>
            <a:r>
              <a:rPr lang="en-US" sz="1600" b="1" u="sng" dirty="0">
                <a:solidFill>
                  <a:schemeClr val="accent1">
                    <a:lumMod val="50000"/>
                  </a:schemeClr>
                </a:solidFill>
                <a:ea typeface="ＭＳ Ｐゴシック" pitchFamily="48" charset="-128"/>
              </a:rPr>
              <a:t>Apple shares dived as much as 7 percent</a:t>
            </a:r>
            <a:r>
              <a:rPr lang="en-US" sz="1600" dirty="0">
                <a:ea typeface="ＭＳ Ｐゴシック" pitchFamily="48" charset="-128"/>
              </a:rPr>
              <a:t> in after-hours trade after the pancreatic cancer survivor and industry icon, who has been on medical leave for an undisclosed condition since January 17, announced he will be replaced by COO and longtime heir apparent Tim Cook.</a:t>
            </a:r>
            <a:endParaRPr kumimoji="0" lang="nl-NL" sz="16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7" name="Tekstvak 6"/>
          <p:cNvSpPr txBox="1"/>
          <p:nvPr/>
        </p:nvSpPr>
        <p:spPr bwMode="auto">
          <a:xfrm rot="277404">
            <a:off x="629766" y="2277992"/>
            <a:ext cx="7272808" cy="3816429"/>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smtClean="0">
                <a:ea typeface="ＭＳ Ｐゴシック" pitchFamily="48" charset="-128"/>
              </a:rPr>
              <a:t>Apple stock price falls on news of Steve </a:t>
            </a:r>
            <a:r>
              <a:rPr lang="en-US" sz="1800" b="1" dirty="0" err="1" smtClean="0">
                <a:ea typeface="ＭＳ Ｐゴシック" pitchFamily="48" charset="-128"/>
              </a:rPr>
              <a:t>Jobs's</a:t>
            </a:r>
            <a:r>
              <a:rPr lang="en-US" sz="1800" b="1" dirty="0" smtClean="0">
                <a:ea typeface="ＭＳ Ｐゴシック" pitchFamily="48" charset="-128"/>
              </a:rPr>
              <a:t> death</a:t>
            </a:r>
          </a:p>
          <a:p>
            <a:pPr algn="just"/>
            <a:endParaRPr lang="en-US" sz="1600" dirty="0" smtClean="0">
              <a:ea typeface="ＭＳ Ｐゴシック" pitchFamily="48" charset="-128"/>
            </a:endParaRPr>
          </a:p>
          <a:p>
            <a:pPr algn="just"/>
            <a:r>
              <a:rPr lang="en-US" sz="1600" dirty="0" smtClean="0">
                <a:ea typeface="ＭＳ Ｐゴシック" pitchFamily="48" charset="-128"/>
              </a:rPr>
              <a:t>(The Guardian) - Apple's stock price has risen more than 9,000% since Steve Jobs returned in 1997, and doubled in the past two years</a:t>
            </a:r>
          </a:p>
          <a:p>
            <a:pPr algn="just"/>
            <a:endParaRPr lang="en-US" sz="1600" dirty="0" smtClean="0">
              <a:ea typeface="ＭＳ Ｐゴシック" pitchFamily="48" charset="-128"/>
            </a:endParaRPr>
          </a:p>
          <a:p>
            <a:pPr algn="just"/>
            <a:r>
              <a:rPr lang="en-US" sz="1600" dirty="0" smtClean="0">
                <a:ea typeface="ＭＳ Ｐゴシック" pitchFamily="48" charset="-128"/>
              </a:rPr>
              <a:t>News of </a:t>
            </a:r>
            <a:r>
              <a:rPr lang="en-US" sz="1600" b="1" u="sng" dirty="0" smtClean="0">
                <a:solidFill>
                  <a:schemeClr val="accent1">
                    <a:lumMod val="50000"/>
                  </a:schemeClr>
                </a:solidFill>
                <a:ea typeface="ＭＳ Ｐゴシック" pitchFamily="48" charset="-128"/>
              </a:rPr>
              <a:t>Steve </a:t>
            </a:r>
            <a:r>
              <a:rPr lang="en-US" sz="1600" b="1" u="sng" dirty="0" err="1" smtClean="0">
                <a:solidFill>
                  <a:schemeClr val="accent1">
                    <a:lumMod val="50000"/>
                  </a:schemeClr>
                </a:solidFill>
                <a:ea typeface="ＭＳ Ｐゴシック" pitchFamily="48" charset="-128"/>
              </a:rPr>
              <a:t>Jobs's</a:t>
            </a:r>
            <a:r>
              <a:rPr lang="en-US" sz="1600" b="1" u="sng" dirty="0" smtClean="0">
                <a:solidFill>
                  <a:schemeClr val="accent1">
                    <a:lumMod val="50000"/>
                  </a:schemeClr>
                </a:solidFill>
                <a:ea typeface="ＭＳ Ｐゴシック" pitchFamily="48" charset="-128"/>
              </a:rPr>
              <a:t> death</a:t>
            </a:r>
            <a:r>
              <a:rPr lang="en-US" sz="1600" dirty="0" smtClean="0">
                <a:ea typeface="ＭＳ Ｐゴシック" pitchFamily="48" charset="-128"/>
              </a:rPr>
              <a:t> drove the </a:t>
            </a:r>
            <a:r>
              <a:rPr lang="en-US" sz="1600" b="1" u="sng" dirty="0" smtClean="0">
                <a:solidFill>
                  <a:schemeClr val="accent1">
                    <a:lumMod val="50000"/>
                  </a:schemeClr>
                </a:solidFill>
                <a:ea typeface="ＭＳ Ｐゴシック" pitchFamily="48" charset="-128"/>
              </a:rPr>
              <a:t>Apple share price down more than 5%</a:t>
            </a:r>
            <a:r>
              <a:rPr lang="en-US" sz="1600" b="1" dirty="0" smtClean="0">
                <a:solidFill>
                  <a:schemeClr val="accent1">
                    <a:lumMod val="50000"/>
                  </a:schemeClr>
                </a:solidFill>
                <a:ea typeface="ＭＳ Ｐゴシック" pitchFamily="48" charset="-128"/>
              </a:rPr>
              <a:t> </a:t>
            </a:r>
            <a:r>
              <a:rPr lang="en-US" sz="1600" dirty="0" smtClean="0">
                <a:ea typeface="ＭＳ Ｐゴシック" pitchFamily="48" charset="-128"/>
              </a:rPr>
              <a:t>in Frankfurt on Thursday morning.</a:t>
            </a:r>
          </a:p>
          <a:p>
            <a:pPr algn="just"/>
            <a:endParaRPr lang="en-US" sz="1600" dirty="0" smtClean="0">
              <a:ea typeface="ＭＳ Ｐゴシック" pitchFamily="48" charset="-128"/>
            </a:endParaRPr>
          </a:p>
          <a:p>
            <a:pPr algn="just"/>
            <a:r>
              <a:rPr lang="en-US" sz="1600" dirty="0" smtClean="0">
                <a:ea typeface="ＭＳ Ｐゴシック" pitchFamily="48" charset="-128"/>
              </a:rPr>
              <a:t>Apple shares are now trading 3.5% lower at €273, after hitting a low of €270 in Frankfurt. The shares are not traded in London. They are expected to open lower when Wall Street opens at 2.30pm London time.</a:t>
            </a:r>
          </a:p>
          <a:p>
            <a:pPr algn="just"/>
            <a:endParaRPr lang="en-US" sz="1600" dirty="0" smtClean="0">
              <a:ea typeface="ＭＳ Ｐゴシック" pitchFamily="48" charset="-128"/>
            </a:endParaRPr>
          </a:p>
          <a:p>
            <a:pPr algn="just"/>
            <a:r>
              <a:rPr lang="en-US" sz="1600" dirty="0" smtClean="0">
                <a:ea typeface="ＭＳ Ｐゴシック" pitchFamily="48" charset="-128"/>
              </a:rPr>
              <a:t>Apple was briefly the most valuable company in the world in the summer, knocking oil giant Exxon Mobil off the top spot. </a:t>
            </a:r>
            <a:r>
              <a:rPr lang="en-US" sz="1600" b="1" u="sng" dirty="0" smtClean="0">
                <a:solidFill>
                  <a:schemeClr val="accent1">
                    <a:lumMod val="50000"/>
                  </a:schemeClr>
                </a:solidFill>
                <a:ea typeface="ＭＳ Ｐゴシック" pitchFamily="48" charset="-128"/>
              </a:rPr>
              <a:t>Revenues have soared</a:t>
            </a:r>
            <a:r>
              <a:rPr lang="en-US" sz="1600" dirty="0" smtClean="0">
                <a:ea typeface="ＭＳ Ｐゴシック" pitchFamily="48" charset="-128"/>
              </a:rPr>
              <a:t> from $7.1bn (£4.6bn) in 1997 </a:t>
            </a:r>
            <a:r>
              <a:rPr lang="en-US" sz="1600" b="1" u="sng" dirty="0" smtClean="0">
                <a:solidFill>
                  <a:schemeClr val="accent1">
                    <a:lumMod val="50000"/>
                  </a:schemeClr>
                </a:solidFill>
                <a:ea typeface="ＭＳ Ｐゴシック" pitchFamily="48" charset="-128"/>
              </a:rPr>
              <a:t>to $65.2bn</a:t>
            </a:r>
            <a:r>
              <a:rPr lang="en-US" sz="1600" dirty="0" smtClean="0">
                <a:ea typeface="ＭＳ Ｐゴシック" pitchFamily="48" charset="-128"/>
              </a:rPr>
              <a:t> a year now.</a:t>
            </a:r>
            <a:endParaRPr kumimoji="0" lang="nl-NL" sz="14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en-US" dirty="0" smtClean="0"/>
              <a:t>Events (1)</a:t>
            </a:r>
          </a:p>
        </p:txBody>
      </p:sp>
      <p:sp>
        <p:nvSpPr>
          <p:cNvPr id="5124"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sp>
        <p:nvSpPr>
          <p:cNvPr id="5" name="Tekstvak 4"/>
          <p:cNvSpPr txBox="1"/>
          <p:nvPr/>
        </p:nvSpPr>
        <p:spPr bwMode="auto">
          <a:xfrm>
            <a:off x="1475656" y="1388963"/>
            <a:ext cx="7272808" cy="2616101"/>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ContrastingRightFacing">
              <a:rot lat="513179" lon="20175308" rev="11472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a:ea typeface="ＭＳ Ｐゴシック" pitchFamily="48" charset="-128"/>
              </a:rPr>
              <a:t>Steve Jobs resigns from Apple, Cook becomes CEO</a:t>
            </a:r>
          </a:p>
          <a:p>
            <a:pPr algn="just"/>
            <a:endParaRPr lang="en-US" sz="1600" dirty="0">
              <a:ea typeface="ＭＳ Ｐゴシック" pitchFamily="48" charset="-128"/>
            </a:endParaRPr>
          </a:p>
          <a:p>
            <a:pPr algn="just"/>
            <a:r>
              <a:rPr lang="en-US" sz="1600" dirty="0">
                <a:ea typeface="ＭＳ Ｐゴシック" pitchFamily="48" charset="-128"/>
              </a:rPr>
              <a:t>(Reuters) - </a:t>
            </a:r>
            <a:r>
              <a:rPr lang="en-US" sz="1600" dirty="0" smtClean="0">
                <a:ea typeface="ＭＳ Ｐゴシック" pitchFamily="48" charset="-128"/>
              </a:rPr>
              <a:t>On Wednesday, Silicon </a:t>
            </a:r>
            <a:r>
              <a:rPr lang="en-US" sz="1600" dirty="0">
                <a:ea typeface="ＭＳ Ｐゴシック" pitchFamily="48" charset="-128"/>
              </a:rPr>
              <a:t>Valley legend </a:t>
            </a:r>
            <a:r>
              <a:rPr lang="en-US" sz="1600" b="1" u="sng" dirty="0">
                <a:solidFill>
                  <a:schemeClr val="accent1">
                    <a:lumMod val="50000"/>
                  </a:schemeClr>
                </a:solidFill>
                <a:ea typeface="ＭＳ Ｐゴシック" pitchFamily="48" charset="-128"/>
              </a:rPr>
              <a:t>Steve Jobs </a:t>
            </a:r>
            <a:r>
              <a:rPr lang="en-US" sz="1600" b="1" u="sng" dirty="0" smtClean="0">
                <a:solidFill>
                  <a:schemeClr val="accent1">
                    <a:lumMod val="50000"/>
                  </a:schemeClr>
                </a:solidFill>
                <a:ea typeface="ＭＳ Ｐゴシック" pitchFamily="48" charset="-128"/>
              </a:rPr>
              <a:t>resigned </a:t>
            </a:r>
            <a:r>
              <a:rPr lang="en-US" sz="1600" b="1" u="sng" dirty="0">
                <a:solidFill>
                  <a:schemeClr val="accent1">
                    <a:lumMod val="50000"/>
                  </a:schemeClr>
                </a:solidFill>
                <a:ea typeface="ＭＳ Ｐゴシック" pitchFamily="48" charset="-128"/>
              </a:rPr>
              <a:t>as chief </a:t>
            </a:r>
            <a:r>
              <a:rPr lang="en-US" sz="1600" b="1" u="sng" dirty="0" smtClean="0">
                <a:solidFill>
                  <a:schemeClr val="accent1">
                    <a:lumMod val="50000"/>
                  </a:schemeClr>
                </a:solidFill>
                <a:ea typeface="ＭＳ Ｐゴシック" pitchFamily="48" charset="-128"/>
              </a:rPr>
              <a:t>executive </a:t>
            </a:r>
            <a:r>
              <a:rPr lang="en-US" sz="1600" b="1" u="sng" dirty="0">
                <a:solidFill>
                  <a:schemeClr val="accent1">
                    <a:lumMod val="50000"/>
                  </a:schemeClr>
                </a:solidFill>
                <a:ea typeface="ＭＳ Ｐゴシック" pitchFamily="48" charset="-128"/>
              </a:rPr>
              <a:t>of Apple Inc</a:t>
            </a:r>
            <a:r>
              <a:rPr lang="en-US" sz="1600" dirty="0">
                <a:ea typeface="ＭＳ Ｐゴシック" pitchFamily="48" charset="-128"/>
              </a:rPr>
              <a:t> in a stunning move that ended his 14-year reign at the technology giant he co-founded in a garage.</a:t>
            </a:r>
          </a:p>
          <a:p>
            <a:pPr algn="just"/>
            <a:endParaRPr lang="en-US" sz="1600" dirty="0">
              <a:ea typeface="ＭＳ Ｐゴシック" pitchFamily="48" charset="-128"/>
            </a:endParaRPr>
          </a:p>
          <a:p>
            <a:pPr algn="just"/>
            <a:r>
              <a:rPr lang="en-US" sz="1600" b="1" u="sng" dirty="0">
                <a:solidFill>
                  <a:schemeClr val="accent1">
                    <a:lumMod val="50000"/>
                  </a:schemeClr>
                </a:solidFill>
                <a:ea typeface="ＭＳ Ｐゴシック" pitchFamily="48" charset="-128"/>
              </a:rPr>
              <a:t>Apple shares dived as much as 7 percent</a:t>
            </a:r>
            <a:r>
              <a:rPr lang="en-US" sz="1600" dirty="0">
                <a:ea typeface="ＭＳ Ｐゴシック" pitchFamily="48" charset="-128"/>
              </a:rPr>
              <a:t> in after-hours trade after the pancreatic cancer survivor and industry icon, who has been on medical leave for an undisclosed condition since January 17, announced he will be replaced by COO and longtime heir apparent Tim Cook.</a:t>
            </a:r>
            <a:endParaRPr kumimoji="0" lang="nl-NL" sz="16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7" name="Tekstvak 6"/>
          <p:cNvSpPr txBox="1"/>
          <p:nvPr/>
        </p:nvSpPr>
        <p:spPr bwMode="auto">
          <a:xfrm rot="277404">
            <a:off x="629766" y="2277992"/>
            <a:ext cx="7272808" cy="3816429"/>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smtClean="0">
                <a:ea typeface="ＭＳ Ｐゴシック" pitchFamily="48" charset="-128"/>
              </a:rPr>
              <a:t>Apple stock price falls on news of Steve </a:t>
            </a:r>
            <a:r>
              <a:rPr lang="en-US" sz="1800" b="1" dirty="0" err="1" smtClean="0">
                <a:ea typeface="ＭＳ Ｐゴシック" pitchFamily="48" charset="-128"/>
              </a:rPr>
              <a:t>Jobs's</a:t>
            </a:r>
            <a:r>
              <a:rPr lang="en-US" sz="1800" b="1" dirty="0" smtClean="0">
                <a:ea typeface="ＭＳ Ｐゴシック" pitchFamily="48" charset="-128"/>
              </a:rPr>
              <a:t> death</a:t>
            </a:r>
          </a:p>
          <a:p>
            <a:pPr algn="just"/>
            <a:endParaRPr lang="en-US" sz="1600" dirty="0" smtClean="0">
              <a:ea typeface="ＭＳ Ｐゴシック" pitchFamily="48" charset="-128"/>
            </a:endParaRPr>
          </a:p>
          <a:p>
            <a:pPr algn="just"/>
            <a:r>
              <a:rPr lang="en-US" sz="1600" dirty="0" smtClean="0">
                <a:ea typeface="ＭＳ Ｐゴシック" pitchFamily="48" charset="-128"/>
              </a:rPr>
              <a:t>(The Guardian) - Apple's stock price has risen more than 9,000% since Steve Jobs returned in 1997, and doubled in the past two years</a:t>
            </a:r>
          </a:p>
          <a:p>
            <a:pPr algn="just"/>
            <a:endParaRPr lang="en-US" sz="1600" dirty="0" smtClean="0">
              <a:ea typeface="ＭＳ Ｐゴシック" pitchFamily="48" charset="-128"/>
            </a:endParaRPr>
          </a:p>
          <a:p>
            <a:pPr algn="just"/>
            <a:r>
              <a:rPr lang="en-US" sz="1600" dirty="0" smtClean="0">
                <a:ea typeface="ＭＳ Ｐゴシック" pitchFamily="48" charset="-128"/>
              </a:rPr>
              <a:t>News of </a:t>
            </a:r>
            <a:r>
              <a:rPr lang="en-US" sz="1600" b="1" u="sng" dirty="0" smtClean="0">
                <a:solidFill>
                  <a:schemeClr val="accent1">
                    <a:lumMod val="50000"/>
                  </a:schemeClr>
                </a:solidFill>
                <a:ea typeface="ＭＳ Ｐゴシック" pitchFamily="48" charset="-128"/>
              </a:rPr>
              <a:t>Steve </a:t>
            </a:r>
            <a:r>
              <a:rPr lang="en-US" sz="1600" b="1" u="sng" dirty="0" err="1" smtClean="0">
                <a:solidFill>
                  <a:schemeClr val="accent1">
                    <a:lumMod val="50000"/>
                  </a:schemeClr>
                </a:solidFill>
                <a:ea typeface="ＭＳ Ｐゴシック" pitchFamily="48" charset="-128"/>
              </a:rPr>
              <a:t>Jobs's</a:t>
            </a:r>
            <a:r>
              <a:rPr lang="en-US" sz="1600" b="1" u="sng" dirty="0" smtClean="0">
                <a:solidFill>
                  <a:schemeClr val="accent1">
                    <a:lumMod val="50000"/>
                  </a:schemeClr>
                </a:solidFill>
                <a:ea typeface="ＭＳ Ｐゴシック" pitchFamily="48" charset="-128"/>
              </a:rPr>
              <a:t> death</a:t>
            </a:r>
            <a:r>
              <a:rPr lang="en-US" sz="1600" dirty="0" smtClean="0">
                <a:ea typeface="ＭＳ Ｐゴシック" pitchFamily="48" charset="-128"/>
              </a:rPr>
              <a:t> drove the </a:t>
            </a:r>
            <a:r>
              <a:rPr lang="en-US" sz="1600" b="1" u="sng" dirty="0" smtClean="0">
                <a:solidFill>
                  <a:schemeClr val="accent1">
                    <a:lumMod val="50000"/>
                  </a:schemeClr>
                </a:solidFill>
                <a:ea typeface="ＭＳ Ｐゴシック" pitchFamily="48" charset="-128"/>
              </a:rPr>
              <a:t>Apple share price down more than 5%</a:t>
            </a:r>
            <a:r>
              <a:rPr lang="en-US" sz="1600" b="1" dirty="0" smtClean="0">
                <a:solidFill>
                  <a:schemeClr val="accent1">
                    <a:lumMod val="50000"/>
                  </a:schemeClr>
                </a:solidFill>
                <a:ea typeface="ＭＳ Ｐゴシック" pitchFamily="48" charset="-128"/>
              </a:rPr>
              <a:t> </a:t>
            </a:r>
            <a:r>
              <a:rPr lang="en-US" sz="1600" dirty="0" smtClean="0">
                <a:ea typeface="ＭＳ Ｐゴシック" pitchFamily="48" charset="-128"/>
              </a:rPr>
              <a:t>in Frankfurt on Thursday morning.</a:t>
            </a:r>
          </a:p>
          <a:p>
            <a:pPr algn="just"/>
            <a:endParaRPr lang="en-US" sz="1600" dirty="0" smtClean="0">
              <a:ea typeface="ＭＳ Ｐゴシック" pitchFamily="48" charset="-128"/>
            </a:endParaRPr>
          </a:p>
          <a:p>
            <a:pPr algn="just"/>
            <a:r>
              <a:rPr lang="en-US" sz="1600" dirty="0" smtClean="0">
                <a:ea typeface="ＭＳ Ｐゴシック" pitchFamily="48" charset="-128"/>
              </a:rPr>
              <a:t>Apple shares are now trading 3.5% lower at €273, after hitting a low of €270 in Frankfurt. The shares are not traded in London. They are expected to open lower when Wall Street opens at 2.30pm London time.</a:t>
            </a:r>
          </a:p>
          <a:p>
            <a:pPr algn="just"/>
            <a:endParaRPr lang="en-US" sz="1600" dirty="0" smtClean="0">
              <a:ea typeface="ＭＳ Ｐゴシック" pitchFamily="48" charset="-128"/>
            </a:endParaRPr>
          </a:p>
          <a:p>
            <a:pPr algn="just"/>
            <a:r>
              <a:rPr lang="en-US" sz="1600" dirty="0" smtClean="0">
                <a:ea typeface="ＭＳ Ｐゴシック" pitchFamily="48" charset="-128"/>
              </a:rPr>
              <a:t>Apple was briefly the most valuable company in the world in the summer, knocking oil giant Exxon Mobil off the top spot. </a:t>
            </a:r>
            <a:r>
              <a:rPr lang="en-US" sz="1600" b="1" u="sng" dirty="0" smtClean="0">
                <a:solidFill>
                  <a:schemeClr val="accent1">
                    <a:lumMod val="50000"/>
                  </a:schemeClr>
                </a:solidFill>
                <a:ea typeface="ＭＳ Ｐゴシック" pitchFamily="48" charset="-128"/>
              </a:rPr>
              <a:t>Revenues have soared</a:t>
            </a:r>
            <a:r>
              <a:rPr lang="en-US" sz="1600" dirty="0" smtClean="0">
                <a:ea typeface="ＭＳ Ｐゴシック" pitchFamily="48" charset="-128"/>
              </a:rPr>
              <a:t> from $7.1bn (£4.6bn) in 1997 </a:t>
            </a:r>
            <a:r>
              <a:rPr lang="en-US" sz="1600" b="1" u="sng" dirty="0" smtClean="0">
                <a:solidFill>
                  <a:schemeClr val="accent1">
                    <a:lumMod val="50000"/>
                  </a:schemeClr>
                </a:solidFill>
                <a:ea typeface="ＭＳ Ｐゴシック" pitchFamily="48" charset="-128"/>
              </a:rPr>
              <a:t>to $65.2bn</a:t>
            </a:r>
            <a:r>
              <a:rPr lang="en-US" sz="1600" dirty="0" smtClean="0">
                <a:ea typeface="ＭＳ Ｐゴシック" pitchFamily="48" charset="-128"/>
              </a:rPr>
              <a:t> a year now.</a:t>
            </a:r>
            <a:endParaRPr kumimoji="0" lang="nl-NL" sz="14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6" name="Tekstvak 5"/>
          <p:cNvSpPr txBox="1"/>
          <p:nvPr/>
        </p:nvSpPr>
        <p:spPr bwMode="auto">
          <a:xfrm rot="20948100">
            <a:off x="782344" y="2673838"/>
            <a:ext cx="7272808" cy="3570208"/>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smtClean="0">
                <a:ea typeface="ＭＳ Ｐゴシック" pitchFamily="48" charset="-128"/>
              </a:rPr>
              <a:t>Google buys Motorola Mobility for $12.5B	</a:t>
            </a:r>
          </a:p>
          <a:p>
            <a:pPr algn="just"/>
            <a:endParaRPr lang="en-US" sz="1600" dirty="0" smtClean="0">
              <a:ea typeface="ＭＳ Ｐゴシック" pitchFamily="48" charset="-128"/>
            </a:endParaRPr>
          </a:p>
          <a:p>
            <a:pPr algn="just"/>
            <a:r>
              <a:rPr lang="en-US" sz="1600" dirty="0" smtClean="0">
                <a:ea typeface="ＭＳ Ｐゴシック" pitchFamily="48" charset="-128"/>
              </a:rPr>
              <a:t>(</a:t>
            </a:r>
            <a:r>
              <a:rPr lang="en-US" sz="1600" dirty="0" err="1" smtClean="0">
                <a:ea typeface="ＭＳ Ｐゴシック" pitchFamily="48" charset="-128"/>
              </a:rPr>
              <a:t>VentureBeat</a:t>
            </a:r>
            <a:r>
              <a:rPr lang="en-US" sz="1600" dirty="0" smtClean="0">
                <a:ea typeface="ＭＳ Ｐゴシック" pitchFamily="48" charset="-128"/>
              </a:rPr>
              <a:t>) - This morning, Google announced that it will buy Motorola Mobility — Moto’s mobile device arm — for $12.5 billion. </a:t>
            </a:r>
            <a:r>
              <a:rPr lang="en-US" sz="1600" b="1" u="sng" dirty="0" smtClean="0">
                <a:solidFill>
                  <a:schemeClr val="accent1">
                    <a:lumMod val="50000"/>
                  </a:schemeClr>
                </a:solidFill>
                <a:ea typeface="ＭＳ Ｐゴシック" pitchFamily="48" charset="-128"/>
              </a:rPr>
              <a:t>Google will acquire Motorola Mobility</a:t>
            </a:r>
            <a:r>
              <a:rPr lang="en-US" sz="1600" dirty="0" smtClean="0">
                <a:ea typeface="ＭＳ Ｐゴシック" pitchFamily="48" charset="-128"/>
              </a:rPr>
              <a:t> for $40 per share in cash, a 63 percent premium over the company’s Friday closing price. Google says it will run Motorola Mobility as a separate business. Motorola spun off its business into two divisions last year, Mobility and Solutions (the data and telecom portion), as a response to declining profits.</a:t>
            </a:r>
          </a:p>
          <a:p>
            <a:pPr algn="just"/>
            <a:endParaRPr lang="en-US" sz="1600" dirty="0" smtClean="0">
              <a:ea typeface="ＭＳ Ｐゴシック" pitchFamily="48" charset="-128"/>
            </a:endParaRPr>
          </a:p>
          <a:p>
            <a:pPr algn="just"/>
            <a:r>
              <a:rPr lang="en-US" sz="1600" b="1" u="sng" dirty="0" smtClean="0">
                <a:solidFill>
                  <a:schemeClr val="accent1">
                    <a:lumMod val="50000"/>
                  </a:schemeClr>
                </a:solidFill>
                <a:ea typeface="ＭＳ Ｐゴシック" pitchFamily="48" charset="-128"/>
              </a:rPr>
              <a:t>Google shares were down around 1.5 percent</a:t>
            </a:r>
            <a:r>
              <a:rPr lang="en-US" sz="1600" dirty="0" smtClean="0">
                <a:ea typeface="ＭＳ Ｐゴシック" pitchFamily="48" charset="-128"/>
              </a:rPr>
              <a:t>, while </a:t>
            </a:r>
            <a:r>
              <a:rPr lang="en-US" sz="1600" b="1" u="sng" dirty="0" smtClean="0">
                <a:solidFill>
                  <a:schemeClr val="accent1">
                    <a:lumMod val="50000"/>
                  </a:schemeClr>
                </a:solidFill>
                <a:ea typeface="ＭＳ Ｐゴシック" pitchFamily="48" charset="-128"/>
              </a:rPr>
              <a:t>Motorola Mobility’s stock jumped 57 percent</a:t>
            </a:r>
            <a:r>
              <a:rPr lang="en-US" sz="1600" dirty="0" smtClean="0">
                <a:ea typeface="ＭＳ Ｐゴシック" pitchFamily="48" charset="-128"/>
              </a:rPr>
              <a:t>. The company says Motorola Android phones won’t be receiving any special treatment as a consequence of the deal — but that’s a tough nut to swallow, since Google often plays favorites.</a:t>
            </a:r>
            <a:endParaRPr kumimoji="0" lang="nl-NL" sz="14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 calcmode="lin" valueType="num">
                                      <p:cBhvr>
                                        <p:cTn id="25" dur="500" fill="hold"/>
                                        <p:tgtEl>
                                          <p:spTgt spid="6"/>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Events (2)</a:t>
            </a:r>
          </a:p>
        </p:txBody>
      </p:sp>
      <p:sp>
        <p:nvSpPr>
          <p:cNvPr id="6147" name="Tijdelijke aanduiding voor inhoud 2"/>
          <p:cNvSpPr>
            <a:spLocks noGrp="1"/>
          </p:cNvSpPr>
          <p:nvPr>
            <p:ph idx="1"/>
          </p:nvPr>
        </p:nvSpPr>
        <p:spPr/>
        <p:txBody>
          <a:bodyPr/>
          <a:lstStyle/>
          <a:p>
            <a:r>
              <a:rPr lang="en-US" sz="2400" dirty="0" smtClean="0"/>
              <a:t>Event:</a:t>
            </a:r>
          </a:p>
          <a:p>
            <a:pPr lvl="1"/>
            <a:r>
              <a:rPr lang="en-US" sz="2000" dirty="0" smtClean="0"/>
              <a:t>Complex combination of relations linked to a set of empirical observations from texts</a:t>
            </a:r>
          </a:p>
          <a:p>
            <a:pPr lvl="1"/>
            <a:r>
              <a:rPr lang="en-US" sz="2000" dirty="0" smtClean="0"/>
              <a:t>Can be defined as:</a:t>
            </a:r>
          </a:p>
          <a:p>
            <a:pPr lvl="2">
              <a:tabLst>
                <a:tab pos="4033838" algn="l"/>
              </a:tabLst>
            </a:pPr>
            <a:r>
              <a:rPr lang="en-US" sz="1600" dirty="0" smtClean="0"/>
              <a:t>&lt;subject&gt; &lt;predicate&gt;	e.g., &lt;Person&gt; &lt;Resigns&gt;</a:t>
            </a:r>
          </a:p>
          <a:p>
            <a:pPr lvl="2">
              <a:tabLst>
                <a:tab pos="4033838" algn="l"/>
              </a:tabLst>
            </a:pPr>
            <a:r>
              <a:rPr lang="en-US" sz="1600" dirty="0" smtClean="0"/>
              <a:t>&lt;subject&gt; &lt;predicate&gt; &lt;object&gt;	e.g., &lt;Company&gt; &lt;Buys&gt; &lt;Company&gt;</a:t>
            </a:r>
          </a:p>
          <a:p>
            <a:endParaRPr lang="en-US" sz="800" dirty="0" smtClean="0"/>
          </a:p>
          <a:p>
            <a:r>
              <a:rPr lang="en-US" sz="2400" dirty="0" smtClean="0"/>
              <a:t>Event extraction could be beneficial to IE systems:</a:t>
            </a:r>
          </a:p>
          <a:p>
            <a:pPr lvl="1"/>
            <a:r>
              <a:rPr lang="en-US" sz="2000" dirty="0" smtClean="0"/>
              <a:t>Personalized news</a:t>
            </a:r>
          </a:p>
          <a:p>
            <a:pPr lvl="1"/>
            <a:r>
              <a:rPr lang="en-US" sz="2000" dirty="0" smtClean="0"/>
              <a:t>Risk analysis</a:t>
            </a:r>
          </a:p>
          <a:p>
            <a:pPr lvl="1"/>
            <a:r>
              <a:rPr lang="en-US" sz="2000" dirty="0" smtClean="0"/>
              <a:t>Monitoring</a:t>
            </a:r>
          </a:p>
          <a:p>
            <a:pPr lvl="1"/>
            <a:r>
              <a:rPr lang="en-US" sz="2000" dirty="0" smtClean="0"/>
              <a:t>Decision making support</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Events (3)</a:t>
            </a:r>
          </a:p>
        </p:txBody>
      </p:sp>
      <p:sp>
        <p:nvSpPr>
          <p:cNvPr id="6147" name="Tijdelijke aanduiding voor inhoud 2"/>
          <p:cNvSpPr>
            <a:spLocks noGrp="1"/>
          </p:cNvSpPr>
          <p:nvPr>
            <p:ph idx="1"/>
          </p:nvPr>
        </p:nvSpPr>
        <p:spPr/>
        <p:txBody>
          <a:bodyPr/>
          <a:lstStyle/>
          <a:p>
            <a:r>
              <a:rPr lang="en-US" sz="2400" dirty="0" smtClean="0"/>
              <a:t>Common event domains:</a:t>
            </a:r>
          </a:p>
          <a:p>
            <a:pPr lvl="1"/>
            <a:r>
              <a:rPr lang="en-US" sz="2000" dirty="0" smtClean="0"/>
              <a:t>Medical</a:t>
            </a:r>
          </a:p>
          <a:p>
            <a:pPr lvl="1"/>
            <a:r>
              <a:rPr lang="en-US" sz="2000" dirty="0" smtClean="0"/>
              <a:t>Finance</a:t>
            </a:r>
          </a:p>
          <a:p>
            <a:pPr lvl="1"/>
            <a:r>
              <a:rPr lang="en-US" sz="2000" dirty="0" smtClean="0"/>
              <a:t>Politics</a:t>
            </a:r>
          </a:p>
          <a:p>
            <a:pPr lvl="1"/>
            <a:r>
              <a:rPr lang="en-US" sz="2000" dirty="0" smtClean="0"/>
              <a:t>Environment</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Event Extraction</a:t>
            </a:r>
          </a:p>
        </p:txBody>
      </p:sp>
      <p:sp>
        <p:nvSpPr>
          <p:cNvPr id="6147" name="Tijdelijke aanduiding voor inhoud 2"/>
          <p:cNvSpPr>
            <a:spLocks noGrp="1"/>
          </p:cNvSpPr>
          <p:nvPr>
            <p:ph idx="1"/>
          </p:nvPr>
        </p:nvSpPr>
        <p:spPr/>
        <p:txBody>
          <a:bodyPr/>
          <a:lstStyle/>
          <a:p>
            <a:r>
              <a:rPr lang="en-US" sz="2400" dirty="0" smtClean="0"/>
              <a:t>In analogy with the classic distinction within the field of modeling, we distinguish 3 main approaches:</a:t>
            </a:r>
          </a:p>
          <a:p>
            <a:pPr lvl="1"/>
            <a:r>
              <a:rPr lang="en-US" sz="2000" dirty="0" smtClean="0"/>
              <a:t>Data-driven event extraction:</a:t>
            </a:r>
          </a:p>
          <a:p>
            <a:pPr lvl="2"/>
            <a:r>
              <a:rPr lang="en-US" sz="1600" dirty="0" smtClean="0"/>
              <a:t>Statistics</a:t>
            </a:r>
          </a:p>
          <a:p>
            <a:pPr lvl="2"/>
            <a:r>
              <a:rPr lang="en-US" sz="1600" dirty="0" smtClean="0"/>
              <a:t>Machine learning</a:t>
            </a:r>
          </a:p>
          <a:p>
            <a:pPr lvl="2"/>
            <a:r>
              <a:rPr lang="en-US" sz="1600" dirty="0" smtClean="0"/>
              <a:t>Linear algebra</a:t>
            </a:r>
          </a:p>
          <a:p>
            <a:pPr lvl="2"/>
            <a:r>
              <a:rPr lang="en-US" sz="1600" dirty="0" smtClean="0"/>
              <a:t>…</a:t>
            </a:r>
          </a:p>
          <a:p>
            <a:pPr lvl="1"/>
            <a:r>
              <a:rPr lang="en-US" sz="2000" dirty="0" smtClean="0"/>
              <a:t>Expert knowledge-driven event extraction:</a:t>
            </a:r>
          </a:p>
          <a:p>
            <a:pPr lvl="2"/>
            <a:r>
              <a:rPr lang="en-US" sz="1600" dirty="0" smtClean="0"/>
              <a:t>Representation &amp; exploitation of expert knowledge</a:t>
            </a:r>
          </a:p>
          <a:p>
            <a:pPr lvl="2"/>
            <a:r>
              <a:rPr lang="en-US" sz="1600" dirty="0" smtClean="0"/>
              <a:t>Patterns</a:t>
            </a:r>
          </a:p>
          <a:p>
            <a:pPr lvl="1"/>
            <a:r>
              <a:rPr lang="en-US" sz="2000" dirty="0" smtClean="0"/>
              <a:t>Hybrid event extraction:</a:t>
            </a:r>
          </a:p>
          <a:p>
            <a:pPr lvl="2"/>
            <a:r>
              <a:rPr lang="en-US" sz="1600" dirty="0" smtClean="0"/>
              <a:t>Combine knowledge and data-driven methods</a:t>
            </a:r>
          </a:p>
          <a:p>
            <a:endParaRPr lang="en-US" sz="800" dirty="0" smtClean="0"/>
          </a:p>
          <a:p>
            <a:r>
              <a:rPr lang="en-US" sz="2400" dirty="0" smtClean="0"/>
              <a:t>Our focus: expert knowledge-driven event extraction through the usage of pattern languages</a:t>
            </a:r>
            <a:endParaRPr lang="en-US"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The Dutch-Belgian Database Day 2013 (DBDBD 2013)</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txDef>
      <a:spPr bwMode="auto">
        <a:noFill/>
        <a:ln w="9525">
          <a:noFill/>
          <a:miter lim="800000"/>
          <a:headEnd/>
          <a:tailEn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defRPr>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11200</TotalTime>
  <Words>1502</Words>
  <Application>Microsoft Office PowerPoint</Application>
  <PresentationFormat>Diavoorstelling (4:3)</PresentationFormat>
  <Paragraphs>313</Paragraphs>
  <Slides>20</Slides>
  <Notes>13</Notes>
  <HiddenSlides>0</HiddenSlides>
  <MMClips>0</MMClips>
  <ScaleCrop>false</ScaleCrop>
  <HeadingPairs>
    <vt:vector size="4" baseType="variant">
      <vt:variant>
        <vt:lpstr>Thema</vt:lpstr>
      </vt:variant>
      <vt:variant>
        <vt:i4>1</vt:i4>
      </vt:variant>
      <vt:variant>
        <vt:lpstr>Diatitels</vt:lpstr>
      </vt:variant>
      <vt:variant>
        <vt:i4>20</vt:i4>
      </vt:variant>
    </vt:vector>
  </HeadingPairs>
  <TitlesOfParts>
    <vt:vector size="21" baseType="lpstr">
      <vt:lpstr>Custom Design</vt:lpstr>
      <vt:lpstr>Learning Semantic Information Extraction Rules from News</vt:lpstr>
      <vt:lpstr>Introduction (1)</vt:lpstr>
      <vt:lpstr>Introduction (2)</vt:lpstr>
      <vt:lpstr>Events (1)</vt:lpstr>
      <vt:lpstr>Events (1)</vt:lpstr>
      <vt:lpstr>Events (1)</vt:lpstr>
      <vt:lpstr>Events (2)</vt:lpstr>
      <vt:lpstr>Events (3)</vt:lpstr>
      <vt:lpstr>Event Extraction</vt:lpstr>
      <vt:lpstr>Existing Approaches</vt:lpstr>
      <vt:lpstr>Semantics</vt:lpstr>
      <vt:lpstr>Pattern Language (1)</vt:lpstr>
      <vt:lpstr>Pattern Language (2)</vt:lpstr>
      <vt:lpstr>Rule Creation</vt:lpstr>
      <vt:lpstr>Rule Learning</vt:lpstr>
      <vt:lpstr>Implementation</vt:lpstr>
      <vt:lpstr>Evaluation (1)</vt:lpstr>
      <vt:lpstr>Evaluation (2)</vt:lpstr>
      <vt:lpstr>Conclusions</vt:lpstr>
      <vt:lpstr>Questions</vt:lpstr>
    </vt:vector>
  </TitlesOfParts>
  <Company>Erasmus Universiteit Rotterdam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I&amp;A Helpdesk</dc:creator>
  <cp:lastModifiedBy>Frederik Hogenboom</cp:lastModifiedBy>
  <cp:revision>645</cp:revision>
  <dcterms:created xsi:type="dcterms:W3CDTF">2007-09-06T08:43:42Z</dcterms:created>
  <dcterms:modified xsi:type="dcterms:W3CDTF">2014-02-12T14:51:54Z</dcterms:modified>
</cp:coreProperties>
</file>