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1" r:id="rId4"/>
    <p:sldId id="258" r:id="rId5"/>
    <p:sldId id="266" r:id="rId6"/>
    <p:sldId id="265" r:id="rId7"/>
    <p:sldId id="264" r:id="rId8"/>
    <p:sldId id="259" r:id="rId9"/>
    <p:sldId id="269" r:id="rId10"/>
    <p:sldId id="271" r:id="rId11"/>
    <p:sldId id="314" r:id="rId12"/>
    <p:sldId id="316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77" r:id="rId21"/>
    <p:sldId id="280" r:id="rId22"/>
    <p:sldId id="281" r:id="rId23"/>
    <p:sldId id="282" r:id="rId24"/>
    <p:sldId id="288" r:id="rId25"/>
    <p:sldId id="285" r:id="rId26"/>
    <p:sldId id="296" r:id="rId27"/>
    <p:sldId id="301" r:id="rId28"/>
    <p:sldId id="300" r:id="rId29"/>
    <p:sldId id="298" r:id="rId30"/>
    <p:sldId id="327" r:id="rId31"/>
    <p:sldId id="328" r:id="rId32"/>
    <p:sldId id="329" r:id="rId33"/>
    <p:sldId id="330" r:id="rId34"/>
    <p:sldId id="331" r:id="rId35"/>
    <p:sldId id="315" r:id="rId36"/>
    <p:sldId id="32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67E"/>
    <a:srgbClr val="4FBFD3"/>
    <a:srgbClr val="2B99AB"/>
    <a:srgbClr val="FFFF00"/>
    <a:srgbClr val="332B60"/>
    <a:srgbClr val="332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4419" autoAdjust="0"/>
  </p:normalViewPr>
  <p:slideViewPr>
    <p:cSldViewPr snapToGrid="0">
      <p:cViewPr varScale="1">
        <p:scale>
          <a:sx n="134" d="100"/>
          <a:sy n="134" d="100"/>
        </p:scale>
        <p:origin x="258" y="13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91A88-9A53-4DA7-AE16-E5D175E8E124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3EBD9-7139-4B4C-9987-CDA96158C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55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793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14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803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88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08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97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649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378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15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727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9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453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6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91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406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68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60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91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941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71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15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4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467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5852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08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4714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320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238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1003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42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85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57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dia-afbeelding 1">
            <a:extLst>
              <a:ext uri="{FF2B5EF4-FFF2-40B4-BE49-F238E27FC236}">
                <a16:creationId xmlns:a16="http://schemas.microsoft.com/office/drawing/2014/main" id="{C2B7653B-50CC-48EF-9160-9418F8DB2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Tijdelijke aanduiding voor notities 2">
            <a:extLst>
              <a:ext uri="{FF2B5EF4-FFF2-40B4-BE49-F238E27FC236}">
                <a16:creationId xmlns:a16="http://schemas.microsoft.com/office/drawing/2014/main" id="{DEC36DDD-7BDB-42F9-8C29-3F0248C85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1268" name="Tijdelijke aanduiding voor dianummer 3">
            <a:extLst>
              <a:ext uri="{FF2B5EF4-FFF2-40B4-BE49-F238E27FC236}">
                <a16:creationId xmlns:a16="http://schemas.microsoft.com/office/drawing/2014/main" id="{AD1B3350-E802-4A50-BABD-0792F4206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6AF2A5-AA54-4B07-8C27-131E6FF20399}" type="slidenum">
              <a:rPr lang="en-US" altLang="nl-NL" sz="1300" smtClean="0"/>
              <a:pPr/>
              <a:t>6</a:t>
            </a:fld>
            <a:endParaRPr lang="en-US" altLang="nl-NL" sz="1300"/>
          </a:p>
        </p:txBody>
      </p:sp>
    </p:spTree>
    <p:extLst>
      <p:ext uri="{BB962C8B-B14F-4D97-AF65-F5344CB8AC3E}">
        <p14:creationId xmlns:p14="http://schemas.microsoft.com/office/powerpoint/2010/main" val="340530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611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4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EBD9-7139-4B4C-9987-CDA96158CD1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84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2B99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93399" y="1589518"/>
            <a:ext cx="0" cy="1709159"/>
          </a:xfrm>
          <a:prstGeom prst="line">
            <a:avLst/>
          </a:prstGeom>
          <a:ln w="57150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622442" y="3509963"/>
            <a:ext cx="10632227" cy="0"/>
          </a:xfrm>
          <a:prstGeom prst="line">
            <a:avLst/>
          </a:prstGeom>
          <a:ln w="57150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87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5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47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5756" y="987425"/>
            <a:ext cx="0" cy="1069975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1449739" y="6569996"/>
            <a:ext cx="0" cy="200025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4772025" y="196553"/>
            <a:ext cx="0" cy="6229885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78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5756" y="987425"/>
            <a:ext cx="0" cy="1069975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4772025" y="196553"/>
            <a:ext cx="0" cy="6229885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373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5756" y="485775"/>
            <a:ext cx="0" cy="628650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1449739" y="6569996"/>
            <a:ext cx="0" cy="200025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47324" y="1256232"/>
            <a:ext cx="10406476" cy="0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805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7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406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4067E"/>
                </a:solidFill>
              </a:defRPr>
            </a:lvl1pPr>
          </a:lstStyle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067E"/>
                </a:solidFill>
              </a:defRPr>
            </a:lvl1pPr>
          </a:lstStyle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4067E"/>
                </a:solidFill>
              </a:defRPr>
            </a:lvl1pPr>
          </a:lstStyle>
          <a:p>
            <a:fld id="{7562836C-915E-41DF-924E-9923752AFC9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93399" y="1589518"/>
            <a:ext cx="0" cy="1709159"/>
          </a:xfrm>
          <a:prstGeom prst="line">
            <a:avLst/>
          </a:prstGeom>
          <a:ln w="57150">
            <a:solidFill>
              <a:srgbClr val="E40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622442" y="3509963"/>
            <a:ext cx="10632227" cy="0"/>
          </a:xfrm>
          <a:prstGeom prst="line">
            <a:avLst/>
          </a:prstGeom>
          <a:ln w="57150">
            <a:solidFill>
              <a:srgbClr val="E40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14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E4067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562836C-915E-41DF-924E-9923752AFC9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93399" y="1589518"/>
            <a:ext cx="0" cy="1709159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622442" y="3509963"/>
            <a:ext cx="10632227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67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332B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t 8">
            <a:extLst>
              <a:ext uri="{FF2B5EF4-FFF2-40B4-BE49-F238E27FC236}">
                <a16:creationId xmlns:a16="http://schemas.microsoft.com/office/drawing/2014/main" id="{3ED0D1FE-41A9-44B9-9CC7-29822FD4F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 flipV="1">
            <a:off x="0" y="-1"/>
            <a:ext cx="12192000" cy="3864287"/>
          </a:xfrm>
          <a:prstGeom prst="rect">
            <a:avLst/>
          </a:prstGeom>
          <a:gradFill flip="none" rotWithShape="1">
            <a:gsLst>
              <a:gs pos="10000">
                <a:srgbClr val="332B60">
                  <a:alpha val="86000"/>
                </a:srgbClr>
              </a:gs>
              <a:gs pos="69000">
                <a:schemeClr val="tx1">
                  <a:alpha val="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87973"/>
            <a:ext cx="9144000" cy="2387600"/>
          </a:xfrm>
          <a:gradFill>
            <a:gsLst>
              <a:gs pos="10000">
                <a:srgbClr val="332B60">
                  <a:alpha val="86000"/>
                </a:srgbClr>
              </a:gs>
              <a:gs pos="69000">
                <a:schemeClr val="tx1">
                  <a:alpha val="0"/>
                </a:schemeClr>
              </a:gs>
            </a:gsLst>
            <a:lin ang="0" scaled="1"/>
          </a:gradFill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r>
              <a:rPr lang="et-EE" dirty="0"/>
              <a:t> </a:t>
            </a: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67648"/>
            <a:ext cx="9144000" cy="1655762"/>
          </a:xfrm>
          <a:solidFill>
            <a:srgbClr val="332C5F">
              <a:alpha val="34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93399" y="1687973"/>
            <a:ext cx="0" cy="2176314"/>
          </a:xfrm>
          <a:prstGeom prst="line">
            <a:avLst/>
          </a:prstGeom>
          <a:ln w="57150">
            <a:solidFill>
              <a:srgbClr val="E4067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622442" y="4075573"/>
            <a:ext cx="10632227" cy="0"/>
          </a:xfrm>
          <a:prstGeom prst="line">
            <a:avLst/>
          </a:prstGeom>
          <a:ln w="57150">
            <a:solidFill>
              <a:srgbClr val="E40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3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9996"/>
            <a:ext cx="3026790" cy="211301"/>
          </a:xfrm>
        </p:spPr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5756" y="485775"/>
            <a:ext cx="0" cy="628650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1449739" y="6569996"/>
            <a:ext cx="0" cy="200025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47324" y="1256232"/>
            <a:ext cx="10406476" cy="0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55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0652" y="3187582"/>
            <a:ext cx="0" cy="1709159"/>
          </a:xfrm>
          <a:prstGeom prst="line">
            <a:avLst/>
          </a:prstGeom>
          <a:ln w="57150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42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0056"/>
            <a:ext cx="5181600" cy="5084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10056"/>
            <a:ext cx="5181600" cy="5084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5756" y="485775"/>
            <a:ext cx="0" cy="628650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1449739" y="6569996"/>
            <a:ext cx="0" cy="200025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47324" y="1256232"/>
            <a:ext cx="10406476" cy="0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58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91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65608"/>
            <a:ext cx="5157787" cy="52301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99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97997"/>
            <a:ext cx="5157787" cy="44626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65608"/>
            <a:ext cx="5183188" cy="52301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99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97997"/>
            <a:ext cx="5183188" cy="44626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5756" y="485775"/>
            <a:ext cx="0" cy="628650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1449739" y="6569996"/>
            <a:ext cx="0" cy="200025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947324" y="1256232"/>
            <a:ext cx="10406476" cy="0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5756" y="485775"/>
            <a:ext cx="0" cy="628650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1449739" y="6569996"/>
            <a:ext cx="0" cy="200025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947324" y="1256232"/>
            <a:ext cx="10406476" cy="0"/>
          </a:xfrm>
          <a:prstGeom prst="line">
            <a:avLst/>
          </a:prstGeom>
          <a:ln w="28575">
            <a:solidFill>
              <a:srgbClr val="4FB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19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1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10056"/>
            <a:ext cx="10515600" cy="5059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9996"/>
            <a:ext cx="3036216" cy="21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FBFD3"/>
                </a:solidFill>
                <a:latin typeface="+mj-lt"/>
              </a:defRPr>
            </a:lvl1pPr>
          </a:lstStyle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9996"/>
            <a:ext cx="4114800" cy="21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4FBFD3"/>
                </a:solidFill>
                <a:latin typeface="+mj-lt"/>
              </a:defRPr>
            </a:lvl1pPr>
          </a:lstStyle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9996"/>
            <a:ext cx="2743200" cy="21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FBFD3"/>
                </a:solidFill>
                <a:latin typeface="+mj-lt"/>
              </a:defRPr>
            </a:lvl1pPr>
          </a:lstStyle>
          <a:p>
            <a:fld id="{7562836C-915E-41DF-924E-9923752AFC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49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332B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486622.349396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10000">
                <a:srgbClr val="332B60">
                  <a:alpha val="86000"/>
                </a:srgbClr>
              </a:gs>
              <a:gs pos="69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dirty="0"/>
              <a:t>Enhancing Semantics-Driven Recommender Systems with Visual Features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r"/>
            <a:r>
              <a:rPr lang="et-EE" dirty="0" err="1"/>
              <a:t>Mounir</a:t>
            </a:r>
            <a:r>
              <a:rPr lang="et-EE" dirty="0"/>
              <a:t> M. Bendouch</a:t>
            </a:r>
            <a:r>
              <a:rPr lang="et-EE" baseline="30000" dirty="0"/>
              <a:t>1</a:t>
            </a:r>
            <a:r>
              <a:rPr lang="et-EE" dirty="0"/>
              <a:t>, </a:t>
            </a:r>
            <a:r>
              <a:rPr lang="et-EE" dirty="0" err="1"/>
              <a:t>Flavius</a:t>
            </a:r>
            <a:r>
              <a:rPr lang="et-EE" dirty="0"/>
              <a:t> Frasincar</a:t>
            </a:r>
            <a:r>
              <a:rPr lang="et-EE" baseline="30000" dirty="0"/>
              <a:t>1</a:t>
            </a:r>
            <a:r>
              <a:rPr lang="et-EE" dirty="0"/>
              <a:t> and Tarmo Robal</a:t>
            </a:r>
            <a:r>
              <a:rPr lang="et-EE" baseline="30000" dirty="0"/>
              <a:t>2</a:t>
            </a:r>
            <a:endParaRPr lang="et-EE" dirty="0"/>
          </a:p>
          <a:p>
            <a:pPr algn="r"/>
            <a:r>
              <a:rPr lang="et-EE" sz="2400" baseline="30000" dirty="0"/>
              <a:t>1</a:t>
            </a:r>
            <a:r>
              <a:rPr lang="et-EE" sz="2400" dirty="0"/>
              <a:t>Erasmus </a:t>
            </a:r>
            <a:r>
              <a:rPr lang="et-EE" sz="2400" dirty="0" err="1"/>
              <a:t>University</a:t>
            </a:r>
            <a:r>
              <a:rPr lang="et-EE" sz="2400" dirty="0"/>
              <a:t> </a:t>
            </a:r>
            <a:r>
              <a:rPr lang="et-EE" sz="2400" dirty="0" smtClean="0"/>
              <a:t>Rotterdam,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Netherlands</a:t>
            </a:r>
            <a:endParaRPr lang="et-EE" sz="2400" dirty="0"/>
          </a:p>
          <a:p>
            <a:pPr algn="r"/>
            <a:r>
              <a:rPr lang="et-EE" sz="2400" baseline="30000" dirty="0"/>
              <a:t>2</a:t>
            </a:r>
            <a:r>
              <a:rPr lang="et-EE" sz="2400" dirty="0"/>
              <a:t>Tallinn University of </a:t>
            </a:r>
            <a:r>
              <a:rPr lang="et-EE" sz="2400" dirty="0" err="1" smtClean="0"/>
              <a:t>Technology</a:t>
            </a:r>
            <a:r>
              <a:rPr lang="et-EE" sz="2400" dirty="0" smtClean="0"/>
              <a:t>, Estonia</a:t>
            </a:r>
            <a:endParaRPr lang="et-EE" sz="2400" dirty="0"/>
          </a:p>
          <a:p>
            <a:pPr algn="r"/>
            <a:r>
              <a:rPr lang="et-EE" sz="2400" i="1" dirty="0"/>
              <a:t>tarmo.robal@taltech.ee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2541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Semantics-driven recommenders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results obtained with SF/CF-IDF(+), Bing-(C)SF-IDF+ </a:t>
            </a:r>
            <a:br>
              <a:rPr lang="en-GB" dirty="0"/>
            </a:br>
            <a:r>
              <a:rPr lang="en-GB" dirty="0"/>
              <a:t>for news article recommendation</a:t>
            </a:r>
          </a:p>
          <a:p>
            <a:pPr lvl="1"/>
            <a:r>
              <a:rPr lang="en-GB" dirty="0"/>
              <a:t>Features from news article text</a:t>
            </a:r>
          </a:p>
          <a:p>
            <a:pPr lvl="1"/>
            <a:r>
              <a:rPr lang="en-GB" dirty="0"/>
              <a:t>Suitable for predicting similarity of any two texts</a:t>
            </a:r>
          </a:p>
          <a:p>
            <a:endParaRPr lang="en-GB" dirty="0"/>
          </a:p>
          <a:p>
            <a:r>
              <a:rPr lang="en-GB" dirty="0"/>
              <a:t>How about large-scale recommendations? </a:t>
            </a:r>
          </a:p>
          <a:p>
            <a:r>
              <a:rPr lang="en-GB" dirty="0"/>
              <a:t>Semantic features from information of different nature?</a:t>
            </a:r>
          </a:p>
          <a:p>
            <a:r>
              <a:rPr lang="en-GB" dirty="0"/>
              <a:t>Can these methods be extended?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Semantics-driven recommenders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News </a:t>
            </a:r>
            <a:r>
              <a:rPr lang="et-EE" dirty="0" err="1"/>
              <a:t>recommendation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dirty="0" err="1"/>
              <a:t>Small-scale</a:t>
            </a:r>
            <a:r>
              <a:rPr lang="et-EE" dirty="0"/>
              <a:t> </a:t>
            </a:r>
            <a:r>
              <a:rPr lang="et-EE" dirty="0" err="1"/>
              <a:t>domain</a:t>
            </a:r>
            <a:endParaRPr lang="et-EE" dirty="0"/>
          </a:p>
          <a:p>
            <a:r>
              <a:rPr lang="et-EE" dirty="0" err="1"/>
              <a:t>Text-only</a:t>
            </a:r>
            <a:r>
              <a:rPr lang="et-EE" dirty="0"/>
              <a:t> </a:t>
            </a:r>
            <a:r>
              <a:rPr lang="et-EE" dirty="0" err="1"/>
              <a:t>content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semantics-driven</a:t>
            </a:r>
            <a:r>
              <a:rPr lang="et-EE" dirty="0"/>
              <a:t> RS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t-EE" dirty="0" err="1"/>
              <a:t>Movie</a:t>
            </a:r>
            <a:r>
              <a:rPr lang="et-EE" dirty="0"/>
              <a:t> </a:t>
            </a:r>
            <a:r>
              <a:rPr lang="et-EE" dirty="0" err="1"/>
              <a:t>recommendation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t-EE" dirty="0" err="1"/>
              <a:t>Large-scale</a:t>
            </a:r>
            <a:r>
              <a:rPr lang="et-EE" dirty="0"/>
              <a:t> </a:t>
            </a:r>
            <a:r>
              <a:rPr lang="et-EE" dirty="0" err="1"/>
              <a:t>domain</a:t>
            </a:r>
            <a:endParaRPr lang="et-EE" dirty="0"/>
          </a:p>
          <a:p>
            <a:r>
              <a:rPr lang="et-EE" dirty="0" err="1"/>
              <a:t>Semantic</a:t>
            </a:r>
            <a:r>
              <a:rPr lang="et-EE" dirty="0"/>
              <a:t> </a:t>
            </a:r>
            <a:r>
              <a:rPr lang="et-EE" dirty="0" err="1"/>
              <a:t>features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t-EE" dirty="0" err="1"/>
              <a:t>various</a:t>
            </a:r>
            <a:r>
              <a:rPr lang="et-EE" dirty="0"/>
              <a:t> </a:t>
            </a:r>
            <a:r>
              <a:rPr lang="et-EE" dirty="0" err="1"/>
              <a:t>item</a:t>
            </a:r>
            <a:r>
              <a:rPr lang="et-EE" dirty="0"/>
              <a:t> </a:t>
            </a:r>
            <a:r>
              <a:rPr lang="et-EE" dirty="0" err="1"/>
              <a:t>descriptions</a:t>
            </a:r>
            <a:endParaRPr lang="et-EE" dirty="0"/>
          </a:p>
          <a:p>
            <a:r>
              <a:rPr lang="et-EE" dirty="0" err="1"/>
              <a:t>Features</a:t>
            </a:r>
            <a:r>
              <a:rPr lang="et-EE" dirty="0"/>
              <a:t> </a:t>
            </a:r>
            <a:r>
              <a:rPr lang="et-EE" dirty="0" err="1"/>
              <a:t>captured</a:t>
            </a:r>
            <a:r>
              <a:rPr lang="et-EE" dirty="0"/>
              <a:t> </a:t>
            </a:r>
            <a:r>
              <a:rPr lang="et-EE" dirty="0" err="1"/>
              <a:t>also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t-EE" b="1" dirty="0" err="1"/>
              <a:t>images</a:t>
            </a:r>
            <a:endParaRPr lang="et-EE" b="1" dirty="0"/>
          </a:p>
          <a:p>
            <a:r>
              <a:rPr lang="et-EE" dirty="0" err="1"/>
              <a:t>Devision</a:t>
            </a:r>
            <a:r>
              <a:rPr lang="et-EE" dirty="0"/>
              <a:t> of a </a:t>
            </a:r>
            <a:r>
              <a:rPr lang="et-EE" dirty="0" err="1"/>
              <a:t>domain</a:t>
            </a:r>
            <a:r>
              <a:rPr lang="et-EE" dirty="0"/>
              <a:t> </a:t>
            </a:r>
            <a:r>
              <a:rPr lang="et-EE" dirty="0" err="1"/>
              <a:t>ontology</a:t>
            </a:r>
            <a:endParaRPr lang="et-EE" dirty="0"/>
          </a:p>
          <a:p>
            <a:r>
              <a:rPr lang="et-EE" dirty="0" err="1"/>
              <a:t>Movies</a:t>
            </a:r>
            <a:r>
              <a:rPr lang="et-EE" dirty="0"/>
              <a:t> + </a:t>
            </a:r>
            <a:r>
              <a:rPr lang="et-EE" dirty="0" err="1"/>
              <a:t>User</a:t>
            </a:r>
            <a:r>
              <a:rPr lang="et-EE" dirty="0"/>
              <a:t> </a:t>
            </a:r>
            <a:r>
              <a:rPr lang="et-EE" dirty="0" err="1"/>
              <a:t>ratings</a:t>
            </a:r>
            <a:r>
              <a:rPr lang="et-EE" dirty="0"/>
              <a:t> </a:t>
            </a:r>
            <a:r>
              <a:rPr lang="et-EE" dirty="0" err="1"/>
              <a:t>available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Semantics-driven recommenders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r>
              <a:rPr lang="et-EE" sz="3600" i="1" dirty="0">
                <a:solidFill>
                  <a:srgbClr val="2B99AB"/>
                </a:solidFill>
              </a:rPr>
              <a:t>A</a:t>
            </a:r>
            <a:r>
              <a:rPr lang="en-GB" sz="3600" i="1" dirty="0">
                <a:solidFill>
                  <a:srgbClr val="2B99AB"/>
                </a:solidFill>
              </a:rPr>
              <a:t> picture may be worth more than a thousand</a:t>
            </a:r>
            <a:r>
              <a:rPr lang="et-EE" sz="3600" i="1" dirty="0">
                <a:solidFill>
                  <a:srgbClr val="2B99AB"/>
                </a:solidFill>
              </a:rPr>
              <a:t> </a:t>
            </a:r>
            <a:r>
              <a:rPr lang="en-GB" sz="3600" i="1" dirty="0">
                <a:solidFill>
                  <a:srgbClr val="2B99AB"/>
                </a:solidFill>
              </a:rPr>
              <a:t>words!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RQs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Whether and how can semantics-driven recommenders be applied to a large-scale recommendation problem?</a:t>
            </a:r>
          </a:p>
          <a:p>
            <a:r>
              <a:rPr lang="en-GB" dirty="0"/>
              <a:t>How to extract features from information of different nature?</a:t>
            </a:r>
          </a:p>
          <a:p>
            <a:r>
              <a:rPr lang="en-GB" dirty="0"/>
              <a:t>How to extract and apply semantic features from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GB" b="1" dirty="0" smtClean="0"/>
              <a:t>digital </a:t>
            </a:r>
            <a:r>
              <a:rPr lang="en-GB" b="1" dirty="0"/>
              <a:t>images</a:t>
            </a:r>
            <a:r>
              <a:rPr lang="en-GB" dirty="0"/>
              <a:t> for recommendations? </a:t>
            </a:r>
          </a:p>
          <a:p>
            <a:r>
              <a:rPr lang="en-GB" dirty="0"/>
              <a:t>Do features from digital images contribute to recommendations made?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Research</a:t>
            </a:r>
            <a:r>
              <a:rPr lang="et-EE" dirty="0"/>
              <a:t> </a:t>
            </a:r>
            <a:r>
              <a:rPr lang="et-EE" dirty="0" err="1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User ratings from </a:t>
            </a:r>
            <a:r>
              <a:rPr lang="en-GB" dirty="0" err="1"/>
              <a:t>MovieLens</a:t>
            </a:r>
            <a:r>
              <a:rPr lang="en-GB" dirty="0"/>
              <a:t> 20M dataset</a:t>
            </a:r>
          </a:p>
          <a:p>
            <a:pPr lvl="1"/>
            <a:r>
              <a:rPr lang="en-GB" dirty="0"/>
              <a:t>20,000,000 user ratings (5-star) from 138,493 users </a:t>
            </a:r>
          </a:p>
          <a:p>
            <a:pPr lvl="1"/>
            <a:r>
              <a:rPr lang="en-GB" dirty="0"/>
              <a:t>27,278 movies</a:t>
            </a:r>
          </a:p>
          <a:p>
            <a:pPr lvl="1"/>
            <a:r>
              <a:rPr lang="en-GB" dirty="0"/>
              <a:t>10+ year period</a:t>
            </a:r>
          </a:p>
          <a:p>
            <a:r>
              <a:rPr lang="en-GB" dirty="0"/>
              <a:t>Item level information</a:t>
            </a:r>
          </a:p>
          <a:p>
            <a:pPr lvl="1"/>
            <a:r>
              <a:rPr lang="en-GB" dirty="0"/>
              <a:t>Title, year, genre labels, IMDB ID from </a:t>
            </a:r>
            <a:r>
              <a:rPr lang="en-GB" dirty="0" err="1"/>
              <a:t>MovieLens</a:t>
            </a:r>
            <a:endParaRPr lang="en-GB" dirty="0"/>
          </a:p>
          <a:p>
            <a:pPr lvl="1"/>
            <a:r>
              <a:rPr lang="en-GB" dirty="0"/>
              <a:t>Plots, Persons, genres from </a:t>
            </a:r>
            <a:r>
              <a:rPr lang="en-GB" dirty="0" err="1"/>
              <a:t>OMDb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Genres from both </a:t>
            </a:r>
            <a:r>
              <a:rPr lang="en-GB" dirty="0" err="1"/>
              <a:t>MovieLens</a:t>
            </a:r>
            <a:r>
              <a:rPr lang="en-GB" dirty="0"/>
              <a:t> and </a:t>
            </a:r>
            <a:r>
              <a:rPr lang="en-GB" dirty="0" err="1"/>
              <a:t>OMDb</a:t>
            </a:r>
            <a:r>
              <a:rPr lang="en-GB" dirty="0"/>
              <a:t> kept</a:t>
            </a:r>
            <a:endParaRPr lang="et-EE" dirty="0"/>
          </a:p>
          <a:p>
            <a:pPr lvl="1"/>
            <a:r>
              <a:rPr lang="et-EE" dirty="0" err="1"/>
              <a:t>Movie</a:t>
            </a:r>
            <a:r>
              <a:rPr lang="et-EE" dirty="0"/>
              <a:t> </a:t>
            </a:r>
            <a:r>
              <a:rPr lang="et-EE" dirty="0" err="1"/>
              <a:t>posters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t-EE" dirty="0" err="1"/>
              <a:t>TMDb</a:t>
            </a:r>
            <a:endParaRPr lang="en-GB" dirty="0"/>
          </a:p>
          <a:p>
            <a:pPr lvl="1"/>
            <a:r>
              <a:rPr lang="en-GB" dirty="0"/>
              <a:t>Movies without at least one director, actor, writer, genre and plot are disregarded</a:t>
            </a:r>
          </a:p>
          <a:p>
            <a:r>
              <a:rPr lang="en-GB" dirty="0"/>
              <a:t>Final dataset: 25,138 movies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7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Research</a:t>
            </a:r>
            <a:r>
              <a:rPr lang="et-EE" dirty="0"/>
              <a:t> </a:t>
            </a:r>
            <a:r>
              <a:rPr lang="et-EE" dirty="0" err="1"/>
              <a:t>data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Final dataset: 25,138 movies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15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862619" y="2208944"/>
            <a:ext cx="8466762" cy="4044568"/>
            <a:chOff x="4234906" y="2470599"/>
            <a:chExt cx="7836987" cy="36734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4906" y="2470599"/>
              <a:ext cx="7836987" cy="3673412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9204158" y="4451684"/>
              <a:ext cx="649705" cy="0"/>
            </a:xfrm>
            <a:prstGeom prst="line">
              <a:avLst/>
            </a:prstGeom>
            <a:ln w="38100">
              <a:solidFill>
                <a:srgbClr val="E406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17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</a:t>
            </a:r>
            <a:r>
              <a:rPr lang="et-EE" dirty="0"/>
              <a:t>e</a:t>
            </a:r>
            <a:r>
              <a:rPr lang="en-GB" dirty="0" err="1"/>
              <a:t>xtraction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t-EE" dirty="0" err="1"/>
              <a:t>textual</a:t>
            </a:r>
            <a:r>
              <a:rPr lang="et-EE" dirty="0"/>
              <a:t> </a:t>
            </a:r>
            <a:r>
              <a:rPr lang="et-EE" dirty="0" err="1"/>
              <a:t>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0056"/>
            <a:ext cx="10956533" cy="5059110"/>
          </a:xfrm>
        </p:spPr>
        <p:txBody>
          <a:bodyPr/>
          <a:lstStyle/>
          <a:p>
            <a:r>
              <a:rPr lang="et-EE" dirty="0" err="1"/>
              <a:t>Semantic</a:t>
            </a:r>
            <a:r>
              <a:rPr lang="et-EE" dirty="0"/>
              <a:t> </a:t>
            </a:r>
            <a:r>
              <a:rPr lang="et-EE" dirty="0" err="1"/>
              <a:t>information</a:t>
            </a:r>
            <a:r>
              <a:rPr lang="et-EE" dirty="0"/>
              <a:t> </a:t>
            </a:r>
            <a:r>
              <a:rPr lang="et-EE" dirty="0" err="1"/>
              <a:t>extracted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t-EE" dirty="0" err="1"/>
              <a:t>movie</a:t>
            </a:r>
            <a:r>
              <a:rPr lang="et-EE" dirty="0"/>
              <a:t> </a:t>
            </a:r>
            <a:r>
              <a:rPr lang="et-EE" dirty="0" err="1"/>
              <a:t>data</a:t>
            </a:r>
            <a:r>
              <a:rPr lang="et-EE" dirty="0"/>
              <a:t> </a:t>
            </a:r>
            <a:r>
              <a:rPr lang="et-EE" dirty="0" err="1"/>
              <a:t>as</a:t>
            </a:r>
            <a:r>
              <a:rPr lang="et-EE" dirty="0"/>
              <a:t> </a:t>
            </a:r>
            <a:r>
              <a:rPr lang="et-EE" dirty="0" err="1"/>
              <a:t>terms</a:t>
            </a:r>
            <a:r>
              <a:rPr lang="et-EE" dirty="0"/>
              <a:t>, </a:t>
            </a:r>
            <a:r>
              <a:rPr lang="et-EE" dirty="0" err="1"/>
              <a:t>concepts</a:t>
            </a:r>
            <a:r>
              <a:rPr lang="et-EE" dirty="0"/>
              <a:t> and </a:t>
            </a:r>
            <a:r>
              <a:rPr lang="et-EE" dirty="0" err="1"/>
              <a:t>synsets</a:t>
            </a:r>
            <a:endParaRPr lang="et-EE" dirty="0"/>
          </a:p>
          <a:p>
            <a:r>
              <a:rPr lang="en-GB" dirty="0"/>
              <a:t>Some concepts readily available: </a:t>
            </a:r>
            <a:r>
              <a:rPr lang="en-GB" i="1" dirty="0"/>
              <a:t>Director</a:t>
            </a:r>
            <a:r>
              <a:rPr lang="en-GB" dirty="0"/>
              <a:t>, </a:t>
            </a:r>
            <a:r>
              <a:rPr lang="en-GB" i="1" dirty="0"/>
              <a:t>Writer</a:t>
            </a:r>
            <a:r>
              <a:rPr lang="en-GB" dirty="0"/>
              <a:t>, </a:t>
            </a:r>
            <a:r>
              <a:rPr lang="en-GB" i="1" dirty="0"/>
              <a:t>Actor</a:t>
            </a:r>
            <a:r>
              <a:rPr lang="en-GB" dirty="0"/>
              <a:t>, </a:t>
            </a:r>
            <a:r>
              <a:rPr lang="en-GB" i="1" dirty="0"/>
              <a:t>Genres</a:t>
            </a:r>
            <a:endParaRPr lang="et-EE" i="1" dirty="0"/>
          </a:p>
          <a:p>
            <a:pPr lvl="1"/>
            <a:r>
              <a:rPr lang="et-EE" dirty="0" err="1"/>
              <a:t>Their</a:t>
            </a:r>
            <a:r>
              <a:rPr lang="et-EE" dirty="0"/>
              <a:t> </a:t>
            </a:r>
            <a:r>
              <a:rPr lang="et-EE" dirty="0" err="1"/>
              <a:t>relationships</a:t>
            </a:r>
            <a:r>
              <a:rPr lang="et-EE" dirty="0"/>
              <a:t> </a:t>
            </a:r>
            <a:r>
              <a:rPr lang="et-EE" dirty="0" err="1"/>
              <a:t>used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ontology</a:t>
            </a:r>
            <a:r>
              <a:rPr lang="et-EE" dirty="0"/>
              <a:t> </a:t>
            </a:r>
            <a:r>
              <a:rPr lang="et-EE" dirty="0" err="1"/>
              <a:t>construction</a:t>
            </a:r>
            <a:endParaRPr lang="en-GB" dirty="0"/>
          </a:p>
          <a:p>
            <a:r>
              <a:rPr lang="en-GB" dirty="0"/>
              <a:t>Terms and </a:t>
            </a:r>
            <a:r>
              <a:rPr lang="en-GB" dirty="0" err="1"/>
              <a:t>synsets</a:t>
            </a:r>
            <a:r>
              <a:rPr lang="en-GB" dirty="0"/>
              <a:t> extracted from </a:t>
            </a:r>
            <a:r>
              <a:rPr lang="et-EE" dirty="0" err="1"/>
              <a:t>movie</a:t>
            </a:r>
            <a:r>
              <a:rPr lang="et-EE" dirty="0"/>
              <a:t> </a:t>
            </a:r>
            <a:r>
              <a:rPr lang="en-GB" dirty="0"/>
              <a:t>plots</a:t>
            </a:r>
          </a:p>
          <a:p>
            <a:pPr lvl="1"/>
            <a:r>
              <a:rPr lang="en-GB" dirty="0"/>
              <a:t>NLP + POS + Porter stemming</a:t>
            </a:r>
          </a:p>
          <a:p>
            <a:pPr lvl="1"/>
            <a:r>
              <a:rPr lang="en-GB" dirty="0"/>
              <a:t>Adapted </a:t>
            </a:r>
            <a:r>
              <a:rPr lang="en-GB" dirty="0" err="1"/>
              <a:t>Lesk</a:t>
            </a:r>
            <a:r>
              <a:rPr lang="en-GB" dirty="0"/>
              <a:t> WSD to extract </a:t>
            </a:r>
            <a:r>
              <a:rPr lang="en-GB" dirty="0" err="1"/>
              <a:t>synsets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1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</a:t>
            </a:r>
            <a:r>
              <a:rPr lang="et-EE" dirty="0"/>
              <a:t>e</a:t>
            </a:r>
            <a:r>
              <a:rPr lang="en-GB" dirty="0" err="1"/>
              <a:t>xtraction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t-EE" dirty="0" err="1"/>
              <a:t>textual</a:t>
            </a:r>
            <a:r>
              <a:rPr lang="et-EE" dirty="0"/>
              <a:t> </a:t>
            </a:r>
            <a:r>
              <a:rPr lang="et-EE" dirty="0" err="1"/>
              <a:t>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Directors: 		</a:t>
            </a:r>
            <a:r>
              <a:rPr lang="en-GB" i="1" dirty="0"/>
              <a:t>John Lasseter</a:t>
            </a:r>
          </a:p>
          <a:p>
            <a:r>
              <a:rPr lang="en-GB" dirty="0"/>
              <a:t>Actors: 		</a:t>
            </a:r>
            <a:r>
              <a:rPr lang="en-GB" i="1" dirty="0"/>
              <a:t>Tom Hanks, Tim Allen, Don </a:t>
            </a:r>
            <a:r>
              <a:rPr lang="en-GB" i="1" dirty="0" err="1"/>
              <a:t>Rickles</a:t>
            </a:r>
            <a:r>
              <a:rPr lang="en-GB" i="1" dirty="0"/>
              <a:t>, …</a:t>
            </a:r>
          </a:p>
          <a:p>
            <a:r>
              <a:rPr lang="en-GB" dirty="0"/>
              <a:t>Writers: 		</a:t>
            </a:r>
            <a:r>
              <a:rPr lang="en-GB" i="1" dirty="0"/>
              <a:t>Andrew Stanton, Joe </a:t>
            </a:r>
            <a:r>
              <a:rPr lang="en-GB" i="1" dirty="0" err="1"/>
              <a:t>Ranft</a:t>
            </a:r>
            <a:r>
              <a:rPr lang="en-GB" i="1" dirty="0"/>
              <a:t>, …</a:t>
            </a:r>
          </a:p>
          <a:p>
            <a:r>
              <a:rPr lang="en-GB" dirty="0"/>
              <a:t>Genres (ML): 		</a:t>
            </a:r>
            <a:r>
              <a:rPr lang="en-GB" i="1" dirty="0">
                <a:solidFill>
                  <a:srgbClr val="0070C0"/>
                </a:solidFill>
              </a:rPr>
              <a:t>Animation</a:t>
            </a:r>
            <a:r>
              <a:rPr lang="en-GB" i="1" dirty="0"/>
              <a:t>, </a:t>
            </a:r>
            <a:r>
              <a:rPr lang="en-GB" i="1" dirty="0">
                <a:solidFill>
                  <a:srgbClr val="00B050"/>
                </a:solidFill>
              </a:rPr>
              <a:t>Adventure</a:t>
            </a:r>
            <a:r>
              <a:rPr lang="en-GB" i="1" dirty="0"/>
              <a:t>, Family, </a:t>
            </a:r>
            <a:r>
              <a:rPr lang="en-GB" i="1" dirty="0">
                <a:solidFill>
                  <a:schemeClr val="accent2"/>
                </a:solidFill>
              </a:rPr>
              <a:t>Comedy</a:t>
            </a:r>
          </a:p>
          <a:p>
            <a:r>
              <a:rPr lang="en-GB" dirty="0"/>
              <a:t>Genres (</a:t>
            </a:r>
            <a:r>
              <a:rPr lang="en-GB" dirty="0" err="1"/>
              <a:t>OMDb</a:t>
            </a:r>
            <a:r>
              <a:rPr lang="en-GB" dirty="0"/>
              <a:t>): 	</a:t>
            </a:r>
            <a:r>
              <a:rPr lang="en-GB" i="1" dirty="0">
                <a:solidFill>
                  <a:srgbClr val="00B050"/>
                </a:solidFill>
              </a:rPr>
              <a:t>Adventure</a:t>
            </a:r>
            <a:r>
              <a:rPr lang="en-GB" i="1" dirty="0"/>
              <a:t>, Computer </a:t>
            </a:r>
            <a:r>
              <a:rPr lang="en-GB" i="1" dirty="0">
                <a:solidFill>
                  <a:srgbClr val="0070C0"/>
                </a:solidFill>
              </a:rPr>
              <a:t>Animation</a:t>
            </a:r>
            <a:r>
              <a:rPr lang="en-GB" i="1" dirty="0"/>
              <a:t>, </a:t>
            </a:r>
            <a:r>
              <a:rPr lang="en-GB" i="1" dirty="0">
                <a:solidFill>
                  <a:schemeClr val="accent2"/>
                </a:solidFill>
              </a:rPr>
              <a:t>Comedy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Terms: boy, toys, doll, birthday, …</a:t>
            </a:r>
          </a:p>
          <a:p>
            <a:r>
              <a:rPr lang="en-GB" dirty="0" err="1"/>
              <a:t>Synsets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17</a:t>
            </a:fld>
            <a:endParaRPr lang="en-GB"/>
          </a:p>
        </p:txBody>
      </p:sp>
      <p:pic>
        <p:nvPicPr>
          <p:cNvPr id="8" name="Picture 4" descr="image Toy 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623" y="1410056"/>
            <a:ext cx="1490463" cy="20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44588" y="3489253"/>
            <a:ext cx="8835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800" dirty="0" err="1">
                <a:latin typeface="Museo Sans 100" panose="02000000000000000000" pitchFamily="50" charset="-70"/>
              </a:rPr>
              <a:t>Source</a:t>
            </a:r>
            <a:r>
              <a:rPr lang="et-EE" sz="800" dirty="0">
                <a:latin typeface="Museo Sans 100" panose="02000000000000000000" pitchFamily="50" charset="-70"/>
              </a:rPr>
              <a:t>: </a:t>
            </a:r>
            <a:r>
              <a:rPr lang="et-EE" sz="800" dirty="0" err="1">
                <a:latin typeface="Museo Sans 100" panose="02000000000000000000" pitchFamily="50" charset="-70"/>
              </a:rPr>
              <a:t>OMDb</a:t>
            </a:r>
            <a:endParaRPr lang="et-EE" sz="800" dirty="0">
              <a:latin typeface="Museo Sans 100" panose="02000000000000000000" pitchFamily="50" charset="-7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0396" y="3750911"/>
            <a:ext cx="4936951" cy="1077218"/>
          </a:xfrm>
          <a:prstGeom prst="rect">
            <a:avLst/>
          </a:prstGeom>
          <a:solidFill>
            <a:sysClr val="window" lastClr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100" panose="02000000000000000000" pitchFamily="50" charset="-70"/>
              </a:rPr>
              <a:t>A little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BC0436"/>
                </a:solidFill>
                <a:effectLst/>
                <a:uLnTx/>
                <a:uFillTx/>
                <a:latin typeface="Museo Sans 100" panose="02000000000000000000" pitchFamily="50" charset="-70"/>
              </a:rPr>
              <a:t>boy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100" panose="02000000000000000000" pitchFamily="50" charset="-70"/>
              </a:rPr>
              <a:t> named Andy loves to be in his room,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BC0436"/>
                </a:solidFill>
                <a:effectLst/>
                <a:uLnTx/>
                <a:uFillTx/>
                <a:latin typeface="Museo Sans 100" panose="02000000000000000000" pitchFamily="50" charset="-70"/>
              </a:rPr>
              <a:t>playing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100" panose="02000000000000000000" pitchFamily="50" charset="-70"/>
              </a:rPr>
              <a:t> with his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BC0436"/>
                </a:solidFill>
                <a:effectLst/>
                <a:uLnTx/>
                <a:uFillTx/>
                <a:latin typeface="Museo Sans 100" panose="02000000000000000000" pitchFamily="50" charset="-70"/>
              </a:rPr>
              <a:t>toys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100" panose="02000000000000000000" pitchFamily="50" charset="-70"/>
              </a:rPr>
              <a:t>,</a:t>
            </a:r>
            <a:r>
              <a:rPr kumimoji="0" lang="et-EE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100" panose="02000000000000000000" pitchFamily="50" charset="-70"/>
              </a:rPr>
              <a:t>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100" panose="02000000000000000000" pitchFamily="50" charset="-70"/>
              </a:rPr>
              <a:t>especially his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BC0436"/>
                </a:solidFill>
                <a:effectLst/>
                <a:uLnTx/>
                <a:uFillTx/>
                <a:latin typeface="Museo Sans 100" panose="02000000000000000000" pitchFamily="50" charset="-70"/>
              </a:rPr>
              <a:t>doll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100" panose="02000000000000000000" pitchFamily="50" charset="-70"/>
              </a:rPr>
              <a:t> named Woody. But, what do the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BC0436"/>
                </a:solidFill>
                <a:effectLst/>
                <a:uLnTx/>
                <a:uFillTx/>
                <a:latin typeface="Museo Sans 100" panose="02000000000000000000" pitchFamily="50" charset="-70"/>
              </a:rPr>
              <a:t>toys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100" panose="02000000000000000000" pitchFamily="50" charset="-70"/>
              </a:rPr>
              <a:t> do when Andy</a:t>
            </a:r>
            <a:r>
              <a:rPr kumimoji="0" lang="et-EE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100" panose="02000000000000000000" pitchFamily="50" charset="-70"/>
              </a:rPr>
              <a:t>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100" panose="02000000000000000000" pitchFamily="50" charset="-70"/>
              </a:rPr>
              <a:t>is not with them, they come to life. </a:t>
            </a:r>
            <a:r>
              <a:rPr kumimoji="0" lang="et-EE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100" panose="02000000000000000000" pitchFamily="50" charset="-70"/>
              </a:rPr>
              <a:t>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12726" y="3964512"/>
            <a:ext cx="1332179" cy="438585"/>
          </a:xfrm>
          <a:prstGeom prst="rect">
            <a:avLst/>
          </a:prstGeom>
          <a:solidFill>
            <a:srgbClr val="00B4D2"/>
          </a:solidFill>
          <a:ln w="9525" cap="flat" cmpd="sng" algn="ctr">
            <a:solidFill>
              <a:srgbClr val="00B4D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500"/>
                <a:ea typeface="+mn-ea"/>
                <a:cs typeface="+mn-cs"/>
              </a:rPr>
              <a:t>TERMS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644275" y="4918911"/>
            <a:ext cx="1332179" cy="438585"/>
          </a:xfrm>
          <a:prstGeom prst="rect">
            <a:avLst/>
          </a:prstGeom>
          <a:solidFill>
            <a:srgbClr val="00A22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500"/>
                <a:ea typeface="+mn-ea"/>
                <a:cs typeface="+mn-cs"/>
              </a:rPr>
              <a:t>SYNSETS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621387" y="4870877"/>
            <a:ext cx="1332179" cy="518406"/>
          </a:xfrm>
          <a:prstGeom prst="rect">
            <a:avLst/>
          </a:prstGeom>
          <a:solidFill>
            <a:srgbClr val="00A22E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500"/>
                <a:ea typeface="+mn-ea"/>
                <a:cs typeface="+mn-cs"/>
              </a:rPr>
              <a:t>Related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500"/>
                <a:ea typeface="+mn-ea"/>
                <a:cs typeface="+mn-cs"/>
              </a:rPr>
              <a:t> SYNSETS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9105885" y="4065585"/>
            <a:ext cx="408960" cy="236437"/>
          </a:xfrm>
          <a:prstGeom prst="rightArrow">
            <a:avLst/>
          </a:prstGeom>
          <a:solidFill>
            <a:srgbClr val="9C9C9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500"/>
              <a:ea typeface="+mn-ea"/>
              <a:cs typeface="+mn-cs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274731" y="4065584"/>
            <a:ext cx="408960" cy="236437"/>
          </a:xfrm>
          <a:prstGeom prst="rightArrow">
            <a:avLst/>
          </a:prstGeom>
          <a:solidFill>
            <a:srgbClr val="9C9C9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500"/>
              <a:ea typeface="+mn-ea"/>
              <a:cs typeface="+mn-cs"/>
            </a:endParaRPr>
          </a:p>
        </p:txBody>
      </p:sp>
      <p:sp>
        <p:nvSpPr>
          <p:cNvPr id="28" name="Right Arrow 27"/>
          <p:cNvSpPr/>
          <p:nvPr/>
        </p:nvSpPr>
        <p:spPr>
          <a:xfrm rot="7400969">
            <a:off x="9481341" y="4481455"/>
            <a:ext cx="753690" cy="236437"/>
          </a:xfrm>
          <a:prstGeom prst="rightArrow">
            <a:avLst/>
          </a:prstGeom>
          <a:solidFill>
            <a:srgbClr val="9C9C9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500"/>
              <a:ea typeface="+mn-ea"/>
              <a:cs typeface="+mn-cs"/>
            </a:endParaRPr>
          </a:p>
        </p:txBody>
      </p:sp>
      <p:sp>
        <p:nvSpPr>
          <p:cNvPr id="29" name="Right Arrow 28"/>
          <p:cNvSpPr/>
          <p:nvPr/>
        </p:nvSpPr>
        <p:spPr>
          <a:xfrm rot="3920783">
            <a:off x="10397108" y="4465839"/>
            <a:ext cx="690588" cy="236437"/>
          </a:xfrm>
          <a:prstGeom prst="rightArrow">
            <a:avLst/>
          </a:prstGeom>
          <a:solidFill>
            <a:srgbClr val="9C9C9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500"/>
              <a:ea typeface="+mn-ea"/>
              <a:cs typeface="+mn-cs"/>
            </a:endParaRPr>
          </a:p>
        </p:txBody>
      </p:sp>
      <p:sp>
        <p:nvSpPr>
          <p:cNvPr id="30" name="Right Arrow 29"/>
          <p:cNvSpPr/>
          <p:nvPr/>
        </p:nvSpPr>
        <p:spPr>
          <a:xfrm rot="2720164">
            <a:off x="10391661" y="4449492"/>
            <a:ext cx="836149" cy="236437"/>
          </a:xfrm>
          <a:prstGeom prst="rightArrow">
            <a:avLst/>
          </a:prstGeom>
          <a:solidFill>
            <a:srgbClr val="9C9C9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500"/>
              <a:ea typeface="+mn-ea"/>
              <a:cs typeface="+mn-cs"/>
            </a:endParaRPr>
          </a:p>
        </p:txBody>
      </p:sp>
      <p:sp>
        <p:nvSpPr>
          <p:cNvPr id="31" name="Right Arrow 30"/>
          <p:cNvSpPr/>
          <p:nvPr/>
        </p:nvSpPr>
        <p:spPr>
          <a:xfrm rot="1807034">
            <a:off x="10430951" y="4484241"/>
            <a:ext cx="982882" cy="236437"/>
          </a:xfrm>
          <a:prstGeom prst="rightArrow">
            <a:avLst/>
          </a:prstGeom>
          <a:solidFill>
            <a:srgbClr val="9C9C9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50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597570" y="3928559"/>
            <a:ext cx="1332180" cy="510490"/>
          </a:xfrm>
          <a:prstGeom prst="roundRect">
            <a:avLst/>
          </a:prstGeom>
          <a:solidFill>
            <a:srgbClr val="00A22E">
              <a:lumMod val="40000"/>
              <a:lumOff val="60000"/>
            </a:srgbClr>
          </a:solidFill>
          <a:ln w="9525" cap="flat" cmpd="sng" algn="ctr">
            <a:solidFill>
              <a:srgbClr val="00A22E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A22E">
                    <a:lumMod val="75000"/>
                  </a:srgbClr>
                </a:solidFill>
                <a:effectLst/>
                <a:uLnTx/>
                <a:uFillTx/>
                <a:latin typeface="Museo Sans 500"/>
                <a:ea typeface="+mn-ea"/>
                <a:cs typeface="+mn-cs"/>
              </a:rPr>
              <a:t>Semantic</a:t>
            </a:r>
            <a:r>
              <a:rPr kumimoji="0" lang="et-EE" sz="1600" b="0" i="0" u="none" strike="noStrike" kern="0" cap="none" spc="0" normalizeH="0" baseline="0" noProof="0" dirty="0">
                <a:ln>
                  <a:noFill/>
                </a:ln>
                <a:solidFill>
                  <a:srgbClr val="00A22E">
                    <a:lumMod val="75000"/>
                  </a:srgbClr>
                </a:solidFill>
                <a:effectLst/>
                <a:uLnTx/>
                <a:uFillTx/>
                <a:latin typeface="Museo Sans 500"/>
                <a:ea typeface="+mn-ea"/>
                <a:cs typeface="+mn-cs"/>
              </a:rPr>
              <a:t> </a:t>
            </a:r>
            <a:r>
              <a:rPr kumimoji="0" lang="et-E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A22E">
                    <a:lumMod val="75000"/>
                  </a:srgbClr>
                </a:solidFill>
                <a:effectLst/>
                <a:uLnTx/>
                <a:uFillTx/>
                <a:latin typeface="Museo Sans 500"/>
                <a:ea typeface="+mn-ea"/>
                <a:cs typeface="+mn-cs"/>
              </a:rPr>
              <a:t>Lexicon</a:t>
            </a:r>
            <a:endParaRPr kumimoji="0" lang="et-EE" sz="1600" b="0" i="0" u="none" strike="noStrike" kern="0" cap="none" spc="0" normalizeH="0" baseline="0" noProof="0" dirty="0">
              <a:ln>
                <a:noFill/>
              </a:ln>
              <a:solidFill>
                <a:srgbClr val="00A22E">
                  <a:lumMod val="75000"/>
                </a:srgbClr>
              </a:solidFill>
              <a:effectLst/>
              <a:uLnTx/>
              <a:uFillTx/>
              <a:latin typeface="Museo Sans 50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42655" y="4870877"/>
            <a:ext cx="1436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t-EE" sz="1400" dirty="0" err="1">
                <a:solidFill>
                  <a:srgbClr val="000000"/>
                </a:solidFill>
                <a:latin typeface="Museo Sans 100" panose="02000000000000000000" pitchFamily="50" charset="-70"/>
              </a:rPr>
              <a:t>Plot</a:t>
            </a:r>
            <a:r>
              <a:rPr lang="et-EE" sz="1400" dirty="0">
                <a:solidFill>
                  <a:srgbClr val="000000"/>
                </a:solidFill>
                <a:latin typeface="Museo Sans 100" panose="02000000000000000000" pitchFamily="50" charset="-70"/>
              </a:rPr>
              <a:t>: 146 </a:t>
            </a:r>
            <a:r>
              <a:rPr lang="et-EE" sz="1400" dirty="0" err="1">
                <a:solidFill>
                  <a:srgbClr val="000000"/>
                </a:solidFill>
                <a:latin typeface="Museo Sans 100" panose="02000000000000000000" pitchFamily="50" charset="-70"/>
              </a:rPr>
              <a:t>words</a:t>
            </a:r>
            <a:endParaRPr lang="en-GB" sz="1400" dirty="0">
              <a:solidFill>
                <a:srgbClr val="000000"/>
              </a:solidFill>
              <a:latin typeface="Museo Sans 100" panose="02000000000000000000" pitchFamily="50" charset="-7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26912" y="3750911"/>
            <a:ext cx="1578454" cy="26198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500"/>
                <a:ea typeface="+mn-ea"/>
                <a:cs typeface="+mn-cs"/>
              </a:rPr>
              <a:t>Splitting</a:t>
            </a:r>
            <a:endParaRPr kumimoji="0" lang="et-E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500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26912" y="4113727"/>
            <a:ext cx="1578454" cy="28936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500"/>
                <a:ea typeface="+mn-ea"/>
                <a:cs typeface="+mn-cs"/>
              </a:rPr>
              <a:t>Tokenization</a:t>
            </a:r>
            <a:endParaRPr kumimoji="0" lang="et-E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500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26912" y="4503926"/>
            <a:ext cx="1578454" cy="28936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kern="0" dirty="0">
                <a:solidFill>
                  <a:prstClr val="white"/>
                </a:solidFill>
                <a:latin typeface="Museo Sans 500"/>
              </a:rPr>
              <a:t>PO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500"/>
                <a:ea typeface="+mn-ea"/>
                <a:cs typeface="+mn-cs"/>
              </a:rPr>
              <a:t>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46351" y="4889285"/>
            <a:ext cx="2037340" cy="28936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kern="0" dirty="0">
                <a:solidFill>
                  <a:prstClr val="white"/>
                </a:solidFill>
                <a:latin typeface="Museo Sans 500"/>
              </a:rPr>
              <a:t>Porter </a:t>
            </a:r>
            <a:r>
              <a:rPr lang="et-EE" kern="0" dirty="0" err="1">
                <a:solidFill>
                  <a:prstClr val="white"/>
                </a:solidFill>
                <a:latin typeface="Museo Sans 500"/>
              </a:rPr>
              <a:t>Stemming</a:t>
            </a:r>
            <a:endParaRPr kumimoji="0" lang="et-E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500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5092867" y="4065584"/>
            <a:ext cx="408960" cy="236437"/>
          </a:xfrm>
          <a:prstGeom prst="rightArrow">
            <a:avLst/>
          </a:prstGeom>
          <a:solidFill>
            <a:srgbClr val="9C9C9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500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9044905" y="3081403"/>
            <a:ext cx="931549" cy="669508"/>
          </a:xfrm>
          <a:prstGeom prst="wedgeRoundRectCallout">
            <a:avLst>
              <a:gd name="adj1" fmla="val -20833"/>
              <a:gd name="adj2" fmla="val 905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WSD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4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Feature </a:t>
            </a:r>
            <a:r>
              <a:rPr lang="et-EE" dirty="0"/>
              <a:t>e</a:t>
            </a:r>
            <a:r>
              <a:rPr lang="en-GB" dirty="0" err="1"/>
              <a:t>xtraction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t-EE" dirty="0" err="1"/>
              <a:t>graphical</a:t>
            </a:r>
            <a:r>
              <a:rPr lang="et-EE" dirty="0"/>
              <a:t> </a:t>
            </a:r>
            <a:r>
              <a:rPr lang="et-EE" dirty="0" err="1"/>
              <a:t>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Posters made to advertise movies</a:t>
            </a:r>
          </a:p>
          <a:p>
            <a:pPr lvl="1"/>
            <a:r>
              <a:rPr lang="en-GB" dirty="0"/>
              <a:t>Typically show characters and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n-GB" dirty="0"/>
              <a:t>setting</a:t>
            </a:r>
          </a:p>
          <a:p>
            <a:pPr lvl="1"/>
            <a:r>
              <a:rPr lang="et-EE" dirty="0"/>
              <a:t>C</a:t>
            </a:r>
            <a:r>
              <a:rPr lang="en-GB" dirty="0" err="1"/>
              <a:t>ontain</a:t>
            </a:r>
            <a:r>
              <a:rPr lang="en-GB" dirty="0"/>
              <a:t> fewer irrelevant elements than plots</a:t>
            </a:r>
          </a:p>
          <a:p>
            <a:r>
              <a:rPr lang="en-GB" dirty="0"/>
              <a:t>Images represented as </a:t>
            </a:r>
            <a:r>
              <a:rPr lang="en-GB" i="1" dirty="0"/>
              <a:t>3</a:t>
            </a:r>
            <a:r>
              <a:rPr lang="en-GB" dirty="0"/>
              <a:t> </a:t>
            </a:r>
            <a:r>
              <a:rPr lang="en-GB" dirty="0">
                <a:sym typeface="Symbol" panose="05050102010706020507" pitchFamily="18" charset="2"/>
              </a:rPr>
              <a:t> </a:t>
            </a:r>
            <a:r>
              <a:rPr lang="en-GB" i="1" dirty="0">
                <a:sym typeface="Symbol" panose="05050102010706020507" pitchFamily="18" charset="2"/>
              </a:rPr>
              <a:t>h</a:t>
            </a:r>
            <a:r>
              <a:rPr lang="en-GB" dirty="0">
                <a:sym typeface="Symbol" panose="05050102010706020507" pitchFamily="18" charset="2"/>
              </a:rPr>
              <a:t>  </a:t>
            </a:r>
            <a:r>
              <a:rPr lang="en-GB" i="1" dirty="0">
                <a:sym typeface="Symbol" panose="05050102010706020507" pitchFamily="18" charset="2"/>
              </a:rPr>
              <a:t>w</a:t>
            </a:r>
            <a:r>
              <a:rPr lang="en-GB" dirty="0">
                <a:sym typeface="Symbol" panose="05050102010706020507" pitchFamily="18" charset="2"/>
              </a:rPr>
              <a:t> matrixes</a:t>
            </a:r>
          </a:p>
          <a:p>
            <a:pPr lvl="1"/>
            <a:r>
              <a:rPr lang="et-EE" dirty="0"/>
              <a:t>RGB </a:t>
            </a:r>
            <a:r>
              <a:rPr lang="et-EE" dirty="0" err="1"/>
              <a:t>images</a:t>
            </a:r>
            <a:endParaRPr lang="et-EE" dirty="0"/>
          </a:p>
          <a:p>
            <a:pPr lvl="1"/>
            <a:r>
              <a:rPr lang="et-EE" dirty="0"/>
              <a:t>PNG </a:t>
            </a:r>
            <a:r>
              <a:rPr lang="et-EE" dirty="0" err="1"/>
              <a:t>format</a:t>
            </a:r>
            <a:endParaRPr lang="et-EE" dirty="0"/>
          </a:p>
          <a:p>
            <a:r>
              <a:rPr lang="en-GB" dirty="0"/>
              <a:t>CNN and computer vision used to extract</a:t>
            </a:r>
          </a:p>
          <a:p>
            <a:pPr lvl="1"/>
            <a:r>
              <a:rPr lang="et-EE" dirty="0"/>
              <a:t>A</a:t>
            </a:r>
            <a:r>
              <a:rPr lang="en-GB" dirty="0"/>
              <a:t> vector of </a:t>
            </a:r>
            <a:r>
              <a:rPr lang="en-GB" dirty="0" err="1"/>
              <a:t>synset</a:t>
            </a:r>
            <a:r>
              <a:rPr lang="en-GB" dirty="0"/>
              <a:t> probabilities (VGG19)</a:t>
            </a:r>
            <a:endParaRPr lang="et-EE" dirty="0"/>
          </a:p>
          <a:p>
            <a:pPr lvl="1"/>
            <a:r>
              <a:rPr lang="en-GB" dirty="0"/>
              <a:t>A vector of visual-semantic embedding (VSE)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4" descr="image Toy 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31" y="1410056"/>
            <a:ext cx="1833456" cy="255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22656" y="4013830"/>
            <a:ext cx="8835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800" dirty="0" err="1">
                <a:latin typeface="Museo Sans 100" panose="02000000000000000000" pitchFamily="50" charset="-70"/>
              </a:rPr>
              <a:t>Source</a:t>
            </a:r>
            <a:r>
              <a:rPr lang="et-EE" sz="800" dirty="0">
                <a:latin typeface="Museo Sans 100" panose="02000000000000000000" pitchFamily="50" charset="-70"/>
              </a:rPr>
              <a:t>: </a:t>
            </a:r>
            <a:r>
              <a:rPr lang="et-EE" sz="800" dirty="0" err="1">
                <a:latin typeface="Museo Sans 100" panose="02000000000000000000" pitchFamily="50" charset="-70"/>
              </a:rPr>
              <a:t>OMDb</a:t>
            </a:r>
            <a:endParaRPr lang="et-EE" sz="800" dirty="0">
              <a:latin typeface="Museo Sans 100" panose="02000000000000000000" pitchFamily="50" charset="-7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90751" y="1752964"/>
            <a:ext cx="7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rgbClr val="2B99AB"/>
                </a:solidFill>
              </a:rPr>
              <a:t>„</a:t>
            </a:r>
            <a:r>
              <a:rPr lang="et-EE" dirty="0" err="1">
                <a:solidFill>
                  <a:srgbClr val="2B99AB"/>
                </a:solidFill>
              </a:rPr>
              <a:t>toys</a:t>
            </a:r>
            <a:r>
              <a:rPr lang="et-EE" dirty="0">
                <a:solidFill>
                  <a:srgbClr val="2B99AB"/>
                </a:solidFill>
              </a:rPr>
              <a:t>“</a:t>
            </a:r>
            <a:endParaRPr lang="en-GB" dirty="0">
              <a:solidFill>
                <a:srgbClr val="2B99A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0600" y="2014542"/>
            <a:ext cx="110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rgbClr val="2B99AB"/>
                </a:solidFill>
              </a:rPr>
              <a:t>„</a:t>
            </a:r>
            <a:r>
              <a:rPr lang="et-EE" dirty="0" err="1">
                <a:solidFill>
                  <a:srgbClr val="2B99AB"/>
                </a:solidFill>
              </a:rPr>
              <a:t>cowboy</a:t>
            </a:r>
            <a:r>
              <a:rPr lang="et-EE" dirty="0">
                <a:solidFill>
                  <a:srgbClr val="2B99AB"/>
                </a:solidFill>
              </a:rPr>
              <a:t>“</a:t>
            </a:r>
            <a:endParaRPr lang="en-GB" dirty="0">
              <a:solidFill>
                <a:srgbClr val="2B99A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4529" y="2276120"/>
            <a:ext cx="128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rgbClr val="2B99AB"/>
                </a:solidFill>
              </a:rPr>
              <a:t>„astronaut“</a:t>
            </a:r>
            <a:endParaRPr lang="en-GB" dirty="0">
              <a:solidFill>
                <a:srgbClr val="2B9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Feature </a:t>
            </a:r>
            <a:r>
              <a:rPr lang="et-EE" dirty="0"/>
              <a:t>e</a:t>
            </a:r>
            <a:r>
              <a:rPr lang="en-GB" dirty="0" err="1"/>
              <a:t>xtraction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t-EE" dirty="0" err="1"/>
              <a:t>graphical</a:t>
            </a:r>
            <a:r>
              <a:rPr lang="et-EE" dirty="0"/>
              <a:t> </a:t>
            </a:r>
            <a:r>
              <a:rPr lang="et-EE" dirty="0" err="1"/>
              <a:t>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056"/>
            <a:ext cx="5381194" cy="5159940"/>
          </a:xfrm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-GB" sz="2800" b="1" dirty="0"/>
              <a:t>VGG19 – image categorisation</a:t>
            </a:r>
          </a:p>
          <a:p>
            <a:pPr lvl="1">
              <a:lnSpc>
                <a:spcPct val="95000"/>
              </a:lnSpc>
            </a:pPr>
            <a:r>
              <a:rPr lang="en-GB" sz="2400" dirty="0"/>
              <a:t>Publicly trained model used</a:t>
            </a:r>
          </a:p>
          <a:p>
            <a:pPr lvl="1">
              <a:lnSpc>
                <a:spcPct val="95000"/>
              </a:lnSpc>
            </a:pPr>
            <a:r>
              <a:rPr lang="en-GB" sz="2400" dirty="0"/>
              <a:t>Input 224 </a:t>
            </a:r>
            <a:r>
              <a:rPr lang="en-GB" sz="2400" dirty="0">
                <a:sym typeface="Symbol" panose="05050102010706020507" pitchFamily="18" charset="2"/>
              </a:rPr>
              <a:t> 224 </a:t>
            </a:r>
            <a:r>
              <a:rPr lang="en-GB" sz="2400" dirty="0" err="1">
                <a:sym typeface="Symbol" panose="05050102010706020507" pitchFamily="18" charset="2"/>
              </a:rPr>
              <a:t>px</a:t>
            </a:r>
            <a:endParaRPr lang="en-GB" sz="2400" dirty="0">
              <a:sym typeface="Symbol" panose="05050102010706020507" pitchFamily="18" charset="2"/>
            </a:endParaRPr>
          </a:p>
          <a:p>
            <a:pPr lvl="1">
              <a:lnSpc>
                <a:spcPct val="95000"/>
              </a:lnSpc>
            </a:pPr>
            <a:r>
              <a:rPr lang="en-GB" sz="2400" dirty="0">
                <a:sym typeface="Symbol" panose="05050102010706020507" pitchFamily="18" charset="2"/>
              </a:rPr>
              <a:t>Posters scaled down and </a:t>
            </a:r>
            <a:br>
              <a:rPr lang="en-GB" sz="2400" dirty="0">
                <a:sym typeface="Symbol" panose="05050102010706020507" pitchFamily="18" charset="2"/>
              </a:rPr>
            </a:br>
            <a:r>
              <a:rPr lang="en-GB" sz="2400" dirty="0">
                <a:sym typeface="Symbol" panose="05050102010706020507" pitchFamily="18" charset="2"/>
              </a:rPr>
              <a:t>an overlapping window applied</a:t>
            </a:r>
          </a:p>
          <a:p>
            <a:pPr lvl="1">
              <a:lnSpc>
                <a:spcPct val="95000"/>
              </a:lnSpc>
            </a:pPr>
            <a:r>
              <a:rPr lang="en-GB" sz="2400" dirty="0">
                <a:sym typeface="Symbol" panose="05050102010706020507" pitchFamily="18" charset="2"/>
              </a:rPr>
              <a:t>Pre-trained VGG19 on </a:t>
            </a:r>
            <a:r>
              <a:rPr lang="en-GB" sz="2400" i="1" dirty="0">
                <a:sym typeface="Symbol" panose="05050102010706020507" pitchFamily="18" charset="2"/>
              </a:rPr>
              <a:t>ImageNet Challenge</a:t>
            </a:r>
            <a:r>
              <a:rPr lang="en-GB" sz="2400" dirty="0">
                <a:sym typeface="Symbol" panose="05050102010706020507" pitchFamily="18" charset="2"/>
              </a:rPr>
              <a:t> via transfer learning </a:t>
            </a:r>
          </a:p>
          <a:p>
            <a:pPr lvl="1">
              <a:lnSpc>
                <a:spcPct val="95000"/>
              </a:lnSpc>
            </a:pPr>
            <a:r>
              <a:rPr lang="en-GB" sz="2400" dirty="0">
                <a:sym typeface="Symbol" panose="05050102010706020507" pitchFamily="18" charset="2"/>
              </a:rPr>
              <a:t>Output: feature vector of </a:t>
            </a:r>
            <a:br>
              <a:rPr lang="en-GB" sz="2400" dirty="0">
                <a:sym typeface="Symbol" panose="05050102010706020507" pitchFamily="18" charset="2"/>
              </a:rPr>
            </a:br>
            <a:r>
              <a:rPr lang="en-GB" sz="2400" dirty="0">
                <a:sym typeface="Symbol" panose="05050102010706020507" pitchFamily="18" charset="2"/>
              </a:rPr>
              <a:t>1,000 </a:t>
            </a:r>
            <a:r>
              <a:rPr lang="en-GB" sz="2400" dirty="0" err="1">
                <a:sym typeface="Symbol" panose="05050102010706020507" pitchFamily="18" charset="2"/>
              </a:rPr>
              <a:t>synset</a:t>
            </a:r>
            <a:r>
              <a:rPr lang="en-GB" sz="2400" dirty="0">
                <a:sym typeface="Symbol" panose="05050102010706020507" pitchFamily="18" charset="2"/>
              </a:rPr>
              <a:t> values</a:t>
            </a:r>
            <a:endParaRPr lang="en-GB" sz="2400" dirty="0"/>
          </a:p>
          <a:p>
            <a:pPr>
              <a:lnSpc>
                <a:spcPct val="95000"/>
              </a:lnSpc>
            </a:pPr>
            <a:r>
              <a:rPr lang="en-GB" sz="2800" b="1" dirty="0"/>
              <a:t>VSE – image captioning</a:t>
            </a:r>
          </a:p>
          <a:p>
            <a:pPr lvl="1">
              <a:lnSpc>
                <a:spcPct val="95000"/>
              </a:lnSpc>
            </a:pPr>
            <a:r>
              <a:rPr lang="en-GB" sz="2400" dirty="0"/>
              <a:t>Pre-trained matrix used on VGG19 visual feature vectors for posters’ visual-semantic </a:t>
            </a:r>
            <a:r>
              <a:rPr lang="en-GB" sz="2400" dirty="0" err="1"/>
              <a:t>embeddings</a:t>
            </a:r>
            <a:endParaRPr lang="en-GB" sz="2400" dirty="0"/>
          </a:p>
          <a:p>
            <a:pPr lvl="1">
              <a:lnSpc>
                <a:spcPct val="95000"/>
              </a:lnSpc>
            </a:pPr>
            <a:r>
              <a:rPr lang="en-GB" sz="2400" dirty="0"/>
              <a:t>Publicly available 1,024 dim. VSE matrix  </a:t>
            </a:r>
          </a:p>
          <a:p>
            <a:pPr lvl="1">
              <a:lnSpc>
                <a:spcPct val="95000"/>
              </a:lnSpc>
            </a:pPr>
            <a:r>
              <a:rPr lang="en-GB" sz="2400" dirty="0"/>
              <a:t>Trained on pairwise ranking loss</a:t>
            </a:r>
          </a:p>
          <a:p>
            <a:pPr lvl="1">
              <a:lnSpc>
                <a:spcPct val="95000"/>
              </a:lnSpc>
            </a:pPr>
            <a:r>
              <a:rPr lang="en-GB" sz="2400" i="1" dirty="0"/>
              <a:t>cos</a:t>
            </a:r>
            <a:r>
              <a:rPr lang="en-GB" sz="2400" dirty="0"/>
              <a:t> for poster similarity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19</a:t>
            </a:fld>
            <a:endParaRPr lang="en-GB"/>
          </a:p>
        </p:txBody>
      </p:sp>
      <p:pic>
        <p:nvPicPr>
          <p:cNvPr id="7" name="Picture 4" descr="image Toy 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66" y="1410056"/>
            <a:ext cx="2646115" cy="369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31968" y="2454442"/>
            <a:ext cx="2634916" cy="2634916"/>
          </a:xfrm>
          <a:prstGeom prst="rect">
            <a:avLst/>
          </a:prstGeom>
          <a:solidFill>
            <a:srgbClr val="FFFF00">
              <a:alpha val="3922"/>
            </a:srgbClr>
          </a:solidFill>
          <a:ln w="190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131968" y="1931447"/>
            <a:ext cx="2634916" cy="2634916"/>
          </a:xfrm>
          <a:prstGeom prst="rect">
            <a:avLst/>
          </a:prstGeom>
          <a:noFill/>
          <a:ln w="19050">
            <a:solidFill>
              <a:srgbClr val="E406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31968" y="1410056"/>
            <a:ext cx="2634916" cy="2634916"/>
          </a:xfrm>
          <a:prstGeom prst="rect">
            <a:avLst/>
          </a:prstGeom>
          <a:noFill/>
          <a:ln w="190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/>
          <p:cNvSpPr/>
          <p:nvPr/>
        </p:nvSpPr>
        <p:spPr>
          <a:xfrm>
            <a:off x="8831179" y="1396421"/>
            <a:ext cx="192505" cy="2655023"/>
          </a:xfrm>
          <a:prstGeom prst="leftBrace">
            <a:avLst/>
          </a:prstGeom>
          <a:noFill/>
          <a:ln w="190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8622144" y="2434335"/>
            <a:ext cx="192505" cy="2655023"/>
          </a:xfrm>
          <a:prstGeom prst="leftBrace">
            <a:avLst/>
          </a:prstGeom>
          <a:solidFill>
            <a:srgbClr val="FFFF00">
              <a:alpha val="3922"/>
            </a:srgbClr>
          </a:solidFill>
          <a:ln w="190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Brace 12"/>
          <p:cNvSpPr/>
          <p:nvPr/>
        </p:nvSpPr>
        <p:spPr>
          <a:xfrm>
            <a:off x="8737961" y="1931447"/>
            <a:ext cx="192505" cy="2655023"/>
          </a:xfrm>
          <a:prstGeom prst="leftBrace">
            <a:avLst/>
          </a:prstGeom>
          <a:noFill/>
          <a:ln w="19050">
            <a:solidFill>
              <a:srgbClr val="E4067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24" y="1779426"/>
            <a:ext cx="2270403" cy="2807044"/>
          </a:xfrm>
          <a:prstGeom prst="rect">
            <a:avLst/>
          </a:prstGeom>
          <a:ln>
            <a:solidFill>
              <a:srgbClr val="4FBFD3"/>
            </a:solidFill>
          </a:ln>
        </p:spPr>
      </p:pic>
    </p:spTree>
    <p:extLst>
      <p:ext uri="{BB962C8B-B14F-4D97-AF65-F5344CB8AC3E}">
        <p14:creationId xmlns:p14="http://schemas.microsoft.com/office/powerpoint/2010/main" val="29626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Agenda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/>
              <a:t>Recommender</a:t>
            </a:r>
            <a:r>
              <a:rPr lang="et-EE" dirty="0"/>
              <a:t> </a:t>
            </a:r>
            <a:r>
              <a:rPr lang="et-EE" dirty="0" err="1"/>
              <a:t>systems</a:t>
            </a:r>
            <a:endParaRPr lang="et-EE" dirty="0"/>
          </a:p>
          <a:p>
            <a:r>
              <a:rPr lang="et-EE" dirty="0" err="1"/>
              <a:t>Semantics-driven</a:t>
            </a:r>
            <a:r>
              <a:rPr lang="et-EE" dirty="0"/>
              <a:t> </a:t>
            </a:r>
            <a:r>
              <a:rPr lang="et-EE" dirty="0" err="1"/>
              <a:t>recommenders</a:t>
            </a:r>
            <a:endParaRPr lang="et-EE" dirty="0"/>
          </a:p>
          <a:p>
            <a:r>
              <a:rPr lang="et-EE" dirty="0" err="1"/>
              <a:t>Enhancing</a:t>
            </a:r>
            <a:r>
              <a:rPr lang="et-EE" dirty="0"/>
              <a:t> </a:t>
            </a:r>
            <a:r>
              <a:rPr lang="et-EE" dirty="0" err="1"/>
              <a:t>semantics-driven</a:t>
            </a:r>
            <a:r>
              <a:rPr lang="et-EE" dirty="0"/>
              <a:t> </a:t>
            </a:r>
            <a:r>
              <a:rPr lang="et-EE" dirty="0" err="1"/>
              <a:t>recommender</a:t>
            </a:r>
            <a:r>
              <a:rPr lang="et-EE" dirty="0"/>
              <a:t> </a:t>
            </a:r>
            <a:r>
              <a:rPr lang="et-EE" dirty="0" err="1"/>
              <a:t>systems</a:t>
            </a:r>
            <a:endParaRPr lang="et-EE" dirty="0"/>
          </a:p>
          <a:p>
            <a:pPr lvl="1"/>
            <a:r>
              <a:rPr lang="et-EE" dirty="0"/>
              <a:t>Research </a:t>
            </a:r>
            <a:r>
              <a:rPr lang="et-EE" dirty="0" err="1"/>
              <a:t>data</a:t>
            </a:r>
            <a:endParaRPr lang="et-EE" dirty="0"/>
          </a:p>
          <a:p>
            <a:pPr lvl="1"/>
            <a:r>
              <a:rPr lang="et-EE" dirty="0" err="1"/>
              <a:t>Feature</a:t>
            </a:r>
            <a:r>
              <a:rPr lang="et-EE" dirty="0"/>
              <a:t> </a:t>
            </a:r>
            <a:r>
              <a:rPr lang="et-EE" dirty="0" err="1"/>
              <a:t>extraction</a:t>
            </a:r>
            <a:endParaRPr lang="et-EE" dirty="0"/>
          </a:p>
          <a:p>
            <a:pPr lvl="1"/>
            <a:r>
              <a:rPr lang="et-EE" dirty="0" err="1"/>
              <a:t>Domain</a:t>
            </a:r>
            <a:r>
              <a:rPr lang="et-EE" dirty="0"/>
              <a:t> </a:t>
            </a:r>
            <a:r>
              <a:rPr lang="et-EE" dirty="0" err="1"/>
              <a:t>ontology</a:t>
            </a:r>
            <a:endParaRPr lang="et-EE" dirty="0"/>
          </a:p>
          <a:p>
            <a:pPr lvl="1"/>
            <a:r>
              <a:rPr lang="et-EE" dirty="0" err="1"/>
              <a:t>Similarity</a:t>
            </a:r>
            <a:r>
              <a:rPr lang="et-EE" dirty="0"/>
              <a:t> </a:t>
            </a:r>
            <a:r>
              <a:rPr lang="et-EE" dirty="0" err="1"/>
              <a:t>model</a:t>
            </a:r>
            <a:endParaRPr lang="et-EE" dirty="0"/>
          </a:p>
          <a:p>
            <a:pPr lvl="1"/>
            <a:r>
              <a:rPr lang="et-EE" dirty="0" err="1"/>
              <a:t>Experiments</a:t>
            </a:r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n-GB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</a:t>
            </a:r>
            <a:r>
              <a:rPr lang="et-EE" dirty="0"/>
              <a:t>e</a:t>
            </a:r>
            <a:r>
              <a:rPr lang="en-GB" dirty="0" err="1"/>
              <a:t>xtraction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20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217" y="1388234"/>
            <a:ext cx="9886018" cy="500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Domain</a:t>
            </a:r>
            <a:r>
              <a:rPr lang="et-EE" dirty="0"/>
              <a:t> </a:t>
            </a:r>
            <a:r>
              <a:rPr lang="et-EE" dirty="0" err="1"/>
              <a:t>ontology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Usually external, manually constructed</a:t>
            </a:r>
          </a:p>
          <a:p>
            <a:r>
              <a:rPr lang="en-GB" dirty="0"/>
              <a:t>Alternative general method to external domain ontologies</a:t>
            </a:r>
          </a:p>
          <a:p>
            <a:pPr lvl="1"/>
            <a:r>
              <a:rPr lang="en-GB" dirty="0"/>
              <a:t>Solely based on dataset</a:t>
            </a:r>
          </a:p>
          <a:p>
            <a:pPr lvl="1"/>
            <a:r>
              <a:rPr lang="en-GB" dirty="0"/>
              <a:t>Through series of matrix multiplications of binary matrices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21789" y="4395101"/>
            <a:ext cx="170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t-EE" dirty="0">
                <a:solidFill>
                  <a:srgbClr val="000000"/>
                </a:solidFill>
                <a:latin typeface="Museo Sans 500"/>
              </a:rPr>
              <a:t>25,138 </a:t>
            </a:r>
            <a:r>
              <a:rPr lang="et-EE" dirty="0" err="1">
                <a:solidFill>
                  <a:srgbClr val="000000"/>
                </a:solidFill>
                <a:latin typeface="Museo Sans 500"/>
              </a:rPr>
              <a:t>Movies</a:t>
            </a:r>
            <a:endParaRPr lang="en-GB" dirty="0">
              <a:solidFill>
                <a:srgbClr val="000000"/>
              </a:solidFill>
              <a:latin typeface="Museo Sans 50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7622" y="3756198"/>
            <a:ext cx="193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t-EE" dirty="0">
                <a:solidFill>
                  <a:srgbClr val="000000"/>
                </a:solidFill>
                <a:latin typeface="Museo Sans 500"/>
              </a:rPr>
              <a:t>12,231 </a:t>
            </a:r>
            <a:r>
              <a:rPr lang="et-EE" dirty="0" err="1">
                <a:solidFill>
                  <a:srgbClr val="000000"/>
                </a:solidFill>
                <a:latin typeface="Museo Sans 500"/>
              </a:rPr>
              <a:t>Directors</a:t>
            </a:r>
            <a:endParaRPr lang="en-GB" dirty="0">
              <a:solidFill>
                <a:srgbClr val="000000"/>
              </a:solidFill>
              <a:latin typeface="Museo Sans 500"/>
            </a:endParaRPr>
          </a:p>
        </p:txBody>
      </p:sp>
      <p:cxnSp>
        <p:nvCxnSpPr>
          <p:cNvPr id="9" name="Straight Connector 8"/>
          <p:cNvCxnSpPr>
            <a:stCxn id="7" idx="3"/>
            <a:endCxn id="8" idx="1"/>
          </p:cNvCxnSpPr>
          <p:nvPr/>
        </p:nvCxnSpPr>
        <p:spPr>
          <a:xfrm flipV="1">
            <a:off x="3328859" y="3940864"/>
            <a:ext cx="508763" cy="638903"/>
          </a:xfrm>
          <a:prstGeom prst="line">
            <a:avLst/>
          </a:prstGeom>
          <a:noFill/>
          <a:ln w="25400" cap="flat" cmpd="sng" algn="ctr">
            <a:solidFill>
              <a:srgbClr val="FFD7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TextBox 9"/>
          <p:cNvSpPr txBox="1"/>
          <p:nvPr/>
        </p:nvSpPr>
        <p:spPr>
          <a:xfrm>
            <a:off x="3837622" y="4131474"/>
            <a:ext cx="16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t-EE" dirty="0">
                <a:solidFill>
                  <a:srgbClr val="000000"/>
                </a:solidFill>
                <a:latin typeface="Museo Sans 500"/>
              </a:rPr>
              <a:t>45,393 </a:t>
            </a:r>
            <a:r>
              <a:rPr lang="et-EE" dirty="0" err="1">
                <a:solidFill>
                  <a:srgbClr val="000000"/>
                </a:solidFill>
                <a:latin typeface="Museo Sans 500"/>
              </a:rPr>
              <a:t>Actors</a:t>
            </a:r>
            <a:endParaRPr lang="en-GB" dirty="0">
              <a:solidFill>
                <a:srgbClr val="000000"/>
              </a:solidFill>
              <a:latin typeface="Museo Sans 50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7622" y="4513432"/>
            <a:ext cx="167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t-EE" dirty="0">
                <a:solidFill>
                  <a:srgbClr val="000000"/>
                </a:solidFill>
                <a:latin typeface="Museo Sans 500"/>
              </a:rPr>
              <a:t>27,415 </a:t>
            </a:r>
            <a:r>
              <a:rPr lang="et-EE" dirty="0" err="1">
                <a:solidFill>
                  <a:srgbClr val="000000"/>
                </a:solidFill>
                <a:latin typeface="Museo Sans 500"/>
              </a:rPr>
              <a:t>Writers</a:t>
            </a:r>
            <a:endParaRPr lang="en-GB" dirty="0">
              <a:solidFill>
                <a:srgbClr val="000000"/>
              </a:solidFill>
              <a:latin typeface="Museo Sans 5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7622" y="4895390"/>
            <a:ext cx="177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t-EE" dirty="0">
                <a:solidFill>
                  <a:srgbClr val="000000"/>
                </a:solidFill>
                <a:latin typeface="Museo Sans 500"/>
              </a:rPr>
              <a:t>19 </a:t>
            </a:r>
            <a:r>
              <a:rPr lang="et-EE" dirty="0" err="1">
                <a:solidFill>
                  <a:srgbClr val="000000"/>
                </a:solidFill>
                <a:latin typeface="Museo Sans 500"/>
              </a:rPr>
              <a:t>Genres</a:t>
            </a:r>
            <a:r>
              <a:rPr lang="et-EE" dirty="0">
                <a:solidFill>
                  <a:srgbClr val="000000"/>
                </a:solidFill>
                <a:latin typeface="Museo Sans 500"/>
              </a:rPr>
              <a:t> (ML)</a:t>
            </a:r>
            <a:endParaRPr lang="en-GB" dirty="0">
              <a:solidFill>
                <a:srgbClr val="000000"/>
              </a:solidFill>
              <a:latin typeface="Museo Sans 5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7622" y="5264722"/>
            <a:ext cx="215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t-EE" dirty="0">
                <a:solidFill>
                  <a:srgbClr val="000000"/>
                </a:solidFill>
                <a:latin typeface="Museo Sans 500"/>
              </a:rPr>
              <a:t>27 </a:t>
            </a:r>
            <a:r>
              <a:rPr lang="et-EE" dirty="0" err="1">
                <a:solidFill>
                  <a:srgbClr val="000000"/>
                </a:solidFill>
                <a:latin typeface="Museo Sans 500"/>
              </a:rPr>
              <a:t>Genres</a:t>
            </a:r>
            <a:r>
              <a:rPr lang="et-EE" dirty="0">
                <a:solidFill>
                  <a:srgbClr val="000000"/>
                </a:solidFill>
                <a:latin typeface="Museo Sans 500"/>
              </a:rPr>
              <a:t> (</a:t>
            </a:r>
            <a:r>
              <a:rPr lang="et-EE" dirty="0" err="1">
                <a:solidFill>
                  <a:srgbClr val="000000"/>
                </a:solidFill>
                <a:latin typeface="Museo Sans 500"/>
              </a:rPr>
              <a:t>OMDb</a:t>
            </a:r>
            <a:r>
              <a:rPr lang="et-EE" dirty="0">
                <a:solidFill>
                  <a:srgbClr val="000000"/>
                </a:solidFill>
                <a:latin typeface="Museo Sans 500"/>
              </a:rPr>
              <a:t>)</a:t>
            </a:r>
            <a:endParaRPr lang="en-GB" dirty="0">
              <a:solidFill>
                <a:srgbClr val="000000"/>
              </a:solidFill>
              <a:latin typeface="Museo Sans 50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4671" y="4116117"/>
            <a:ext cx="2821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t-EE" dirty="0">
                <a:solidFill>
                  <a:srgbClr val="000000"/>
                </a:solidFill>
                <a:latin typeface="Museo Sans 500"/>
              </a:rPr>
              <a:t>292,857 </a:t>
            </a:r>
          </a:p>
          <a:p>
            <a:pPr defTabSz="457200"/>
            <a:r>
              <a:rPr lang="et-EE" dirty="0" err="1">
                <a:solidFill>
                  <a:srgbClr val="000000"/>
                </a:solidFill>
                <a:latin typeface="Museo Sans 500"/>
              </a:rPr>
              <a:t>bi-directional</a:t>
            </a:r>
            <a:r>
              <a:rPr lang="et-EE" dirty="0">
                <a:solidFill>
                  <a:srgbClr val="000000"/>
                </a:solidFill>
                <a:latin typeface="Museo Sans 500"/>
              </a:rPr>
              <a:t> </a:t>
            </a:r>
          </a:p>
          <a:p>
            <a:pPr defTabSz="457200"/>
            <a:r>
              <a:rPr lang="et-EE" dirty="0" err="1">
                <a:solidFill>
                  <a:srgbClr val="000000"/>
                </a:solidFill>
                <a:latin typeface="Museo Sans 500"/>
              </a:rPr>
              <a:t>movie-concept</a:t>
            </a:r>
            <a:r>
              <a:rPr lang="et-EE" dirty="0">
                <a:solidFill>
                  <a:srgbClr val="000000"/>
                </a:solidFill>
                <a:latin typeface="Museo Sans 500"/>
              </a:rPr>
              <a:t> </a:t>
            </a:r>
            <a:r>
              <a:rPr lang="et-EE" dirty="0" err="1">
                <a:solidFill>
                  <a:srgbClr val="000000"/>
                </a:solidFill>
                <a:latin typeface="Museo Sans 500"/>
              </a:rPr>
              <a:t>relations</a:t>
            </a:r>
            <a:endParaRPr lang="en-GB" dirty="0">
              <a:solidFill>
                <a:srgbClr val="000000"/>
              </a:solidFill>
              <a:latin typeface="Museo Sans 500"/>
            </a:endParaRPr>
          </a:p>
        </p:txBody>
      </p:sp>
      <p:cxnSp>
        <p:nvCxnSpPr>
          <p:cNvPr id="15" name="Straight Connector 14"/>
          <p:cNvCxnSpPr>
            <a:stCxn id="7" idx="3"/>
            <a:endCxn id="10" idx="1"/>
          </p:cNvCxnSpPr>
          <p:nvPr/>
        </p:nvCxnSpPr>
        <p:spPr>
          <a:xfrm flipV="1">
            <a:off x="3328859" y="4316140"/>
            <a:ext cx="508763" cy="263627"/>
          </a:xfrm>
          <a:prstGeom prst="line">
            <a:avLst/>
          </a:prstGeom>
          <a:noFill/>
          <a:ln w="25400" cap="flat" cmpd="sng" algn="ctr">
            <a:solidFill>
              <a:srgbClr val="FFD7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Connector 15"/>
          <p:cNvCxnSpPr>
            <a:stCxn id="7" idx="3"/>
            <a:endCxn id="11" idx="1"/>
          </p:cNvCxnSpPr>
          <p:nvPr/>
        </p:nvCxnSpPr>
        <p:spPr>
          <a:xfrm>
            <a:off x="3328859" y="4579767"/>
            <a:ext cx="508763" cy="118331"/>
          </a:xfrm>
          <a:prstGeom prst="line">
            <a:avLst/>
          </a:prstGeom>
          <a:noFill/>
          <a:ln w="25400" cap="flat" cmpd="sng" algn="ctr">
            <a:solidFill>
              <a:srgbClr val="FFD7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Straight Connector 16"/>
          <p:cNvCxnSpPr>
            <a:stCxn id="7" idx="3"/>
            <a:endCxn id="12" idx="1"/>
          </p:cNvCxnSpPr>
          <p:nvPr/>
        </p:nvCxnSpPr>
        <p:spPr>
          <a:xfrm>
            <a:off x="3328859" y="4579767"/>
            <a:ext cx="508763" cy="500289"/>
          </a:xfrm>
          <a:prstGeom prst="line">
            <a:avLst/>
          </a:prstGeom>
          <a:noFill/>
          <a:ln w="25400" cap="flat" cmpd="sng" algn="ctr">
            <a:solidFill>
              <a:srgbClr val="FFD7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" name="Straight Connector 17"/>
          <p:cNvCxnSpPr>
            <a:stCxn id="7" idx="3"/>
            <a:endCxn id="13" idx="1"/>
          </p:cNvCxnSpPr>
          <p:nvPr/>
        </p:nvCxnSpPr>
        <p:spPr>
          <a:xfrm>
            <a:off x="3328859" y="4579767"/>
            <a:ext cx="508763" cy="869621"/>
          </a:xfrm>
          <a:prstGeom prst="line">
            <a:avLst/>
          </a:prstGeom>
          <a:noFill/>
          <a:ln w="25400" cap="flat" cmpd="sng" algn="ctr">
            <a:solidFill>
              <a:srgbClr val="FFD7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Right Arrow 18"/>
          <p:cNvSpPr/>
          <p:nvPr/>
        </p:nvSpPr>
        <p:spPr>
          <a:xfrm>
            <a:off x="6268968" y="4395101"/>
            <a:ext cx="548640" cy="487663"/>
          </a:xfrm>
          <a:prstGeom prst="rightArrow">
            <a:avLst/>
          </a:prstGeom>
          <a:solidFill>
            <a:srgbClr val="FF9E00"/>
          </a:solidFill>
          <a:ln w="9525" cap="flat" cmpd="sng" algn="ctr">
            <a:solidFill>
              <a:srgbClr val="FF9E00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50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5861" y="5709407"/>
            <a:ext cx="1897571" cy="307777"/>
          </a:xfrm>
          <a:prstGeom prst="rect">
            <a:avLst/>
          </a:prstGeom>
          <a:solidFill>
            <a:srgbClr val="FF9E00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rPr>
              <a:t>CONCEPT CLASSES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50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6784" y="5110833"/>
            <a:ext cx="2049087" cy="307777"/>
          </a:xfrm>
          <a:prstGeom prst="rect">
            <a:avLst/>
          </a:prstGeom>
          <a:solidFill>
            <a:srgbClr val="FF9E00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400" b="1" i="0" u="none" strike="noStrike" kern="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rPr>
              <a:t>Virtual</a:t>
            </a:r>
            <a:r>
              <a:rPr kumimoji="0" lang="et-EE" sz="14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rPr>
              <a:t> </a:t>
            </a:r>
            <a:r>
              <a:rPr kumimoji="0" lang="et-EE" sz="1400" b="1" i="0" u="none" strike="noStrike" kern="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rPr>
              <a:t>ontology</a:t>
            </a:r>
            <a:endParaRPr kumimoji="0" lang="en-GB" sz="1400" b="1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val="34223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Domain</a:t>
            </a:r>
            <a:r>
              <a:rPr lang="et-EE" dirty="0"/>
              <a:t> </a:t>
            </a:r>
            <a:r>
              <a:rPr lang="et-EE" dirty="0" err="1"/>
              <a:t>ontology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i="1" dirty="0"/>
              <a:t>k</a:t>
            </a:r>
            <a:r>
              <a:rPr lang="en-GB" sz="2800" dirty="0"/>
              <a:t> concept </a:t>
            </a:r>
            <a:r>
              <a:rPr lang="en-GB" sz="2800" i="1" dirty="0"/>
              <a:t>classes</a:t>
            </a:r>
            <a:r>
              <a:rPr lang="en-GB" sz="2800" dirty="0"/>
              <a:t> =&gt; </a:t>
            </a:r>
            <a:r>
              <a:rPr lang="en-GB" sz="2800" i="1" dirty="0"/>
              <a:t>k</a:t>
            </a:r>
            <a:r>
              <a:rPr lang="en-GB" sz="2800" dirty="0"/>
              <a:t> binary matrices </a:t>
            </a:r>
            <a:r>
              <a:rPr lang="en-GB" sz="2800" i="1" dirty="0"/>
              <a:t>M</a:t>
            </a:r>
            <a:r>
              <a:rPr lang="en-GB" sz="2800" dirty="0"/>
              <a:t> = </a:t>
            </a:r>
            <a:r>
              <a:rPr lang="en-GB" sz="2800" i="1" dirty="0"/>
              <a:t>z</a:t>
            </a:r>
            <a:r>
              <a:rPr lang="en-GB" sz="2800" dirty="0"/>
              <a:t> </a:t>
            </a:r>
            <a:r>
              <a:rPr lang="en-GB" sz="2800" dirty="0">
                <a:sym typeface="Symbol" panose="05050102010706020507" pitchFamily="18" charset="2"/>
              </a:rPr>
              <a:t></a:t>
            </a:r>
            <a:r>
              <a:rPr lang="en-GB" sz="2800" dirty="0"/>
              <a:t> </a:t>
            </a:r>
            <a:r>
              <a:rPr lang="en-GB" sz="2800" i="1" dirty="0"/>
              <a:t>n</a:t>
            </a:r>
            <a:r>
              <a:rPr lang="et-EE" sz="2800" i="1" baseline="-25000" dirty="0"/>
              <a:t>c</a:t>
            </a:r>
            <a:r>
              <a:rPr lang="et-EE" sz="2800" i="1" dirty="0"/>
              <a:t>	, </a:t>
            </a:r>
            <a:r>
              <a:rPr lang="et-EE" sz="2800" i="1" dirty="0" err="1"/>
              <a:t>M</a:t>
            </a:r>
            <a:r>
              <a:rPr lang="et-EE" sz="2800" i="1" baseline="-25000" dirty="0" err="1"/>
              <a:t>i,j</a:t>
            </a:r>
            <a:r>
              <a:rPr lang="et-EE" sz="2800" i="1" dirty="0">
                <a:sym typeface="Symbol" panose="05050102010706020507" pitchFamily="18" charset="2"/>
              </a:rPr>
              <a:t> {0,1}</a:t>
            </a:r>
            <a:endParaRPr lang="et-EE" sz="2800" i="1" baseline="-25000" dirty="0"/>
          </a:p>
          <a:p>
            <a:pPr lvl="1"/>
            <a:r>
              <a:rPr lang="et-EE" sz="2400" i="1" dirty="0" err="1">
                <a:sym typeface="Symbol" panose="05050102010706020507" pitchFamily="18" charset="2"/>
              </a:rPr>
              <a:t>classes</a:t>
            </a:r>
            <a:r>
              <a:rPr lang="et-EE" sz="2400" dirty="0">
                <a:sym typeface="Symbol" panose="05050102010706020507" pitchFamily="18" charset="2"/>
              </a:rPr>
              <a:t> =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t-EE" sz="2400" dirty="0">
                <a:sym typeface="Symbol" panose="05050102010706020507" pitchFamily="18" charset="2"/>
              </a:rPr>
              <a:t>{</a:t>
            </a:r>
            <a:r>
              <a:rPr lang="en-GB" sz="2400" i="1" dirty="0">
                <a:sym typeface="Symbol" panose="05050102010706020507" pitchFamily="18" charset="2"/>
              </a:rPr>
              <a:t>Directors</a:t>
            </a:r>
            <a:r>
              <a:rPr lang="en-GB" sz="2400" dirty="0">
                <a:sym typeface="Symbol" panose="05050102010706020507" pitchFamily="18" charset="2"/>
              </a:rPr>
              <a:t>, </a:t>
            </a:r>
            <a:r>
              <a:rPr lang="en-GB" sz="2400" i="1" dirty="0">
                <a:sym typeface="Symbol" panose="05050102010706020507" pitchFamily="18" charset="2"/>
              </a:rPr>
              <a:t>Actors</a:t>
            </a:r>
            <a:r>
              <a:rPr lang="en-GB" sz="2400" dirty="0">
                <a:sym typeface="Symbol" panose="05050102010706020507" pitchFamily="18" charset="2"/>
              </a:rPr>
              <a:t>, </a:t>
            </a:r>
            <a:r>
              <a:rPr lang="en-GB" sz="2400" i="1" dirty="0">
                <a:sym typeface="Symbol" panose="05050102010706020507" pitchFamily="18" charset="2"/>
              </a:rPr>
              <a:t>Writers</a:t>
            </a:r>
            <a:r>
              <a:rPr lang="en-GB" sz="2400" dirty="0">
                <a:sym typeface="Symbol" panose="05050102010706020507" pitchFamily="18" charset="2"/>
              </a:rPr>
              <a:t>, </a:t>
            </a:r>
            <a:r>
              <a:rPr lang="en-GB" sz="2400" i="1" dirty="0" err="1">
                <a:sym typeface="Symbol" panose="05050102010706020507" pitchFamily="18" charset="2"/>
              </a:rPr>
              <a:t>Genres</a:t>
            </a:r>
            <a:r>
              <a:rPr lang="en-GB" sz="2400" i="1" baseline="-25000" dirty="0" err="1">
                <a:sym typeface="Symbol" panose="05050102010706020507" pitchFamily="18" charset="2"/>
              </a:rPr>
              <a:t>ML</a:t>
            </a:r>
            <a:r>
              <a:rPr lang="en-GB" sz="2400" dirty="0">
                <a:sym typeface="Symbol" panose="05050102010706020507" pitchFamily="18" charset="2"/>
              </a:rPr>
              <a:t>, </a:t>
            </a:r>
            <a:r>
              <a:rPr lang="en-GB" sz="2400" i="1" dirty="0" err="1">
                <a:sym typeface="Symbol" panose="05050102010706020507" pitchFamily="18" charset="2"/>
              </a:rPr>
              <a:t>Genres</a:t>
            </a:r>
            <a:r>
              <a:rPr lang="en-GB" sz="2400" i="1" baseline="-25000" dirty="0" err="1">
                <a:sym typeface="Symbol" panose="05050102010706020507" pitchFamily="18" charset="2"/>
              </a:rPr>
              <a:t>OMDb</a:t>
            </a:r>
            <a:r>
              <a:rPr lang="et-EE" sz="2400" dirty="0">
                <a:sym typeface="Symbol" panose="05050102010706020507" pitchFamily="18" charset="2"/>
              </a:rPr>
              <a:t>}, </a:t>
            </a:r>
            <a:r>
              <a:rPr lang="en-GB" sz="2400" i="1" dirty="0">
                <a:sym typeface="Symbol" panose="05050102010706020507" pitchFamily="18" charset="2"/>
              </a:rPr>
              <a:t>k</a:t>
            </a:r>
            <a:r>
              <a:rPr lang="en-GB" sz="2400" dirty="0">
                <a:sym typeface="Symbol" panose="05050102010706020507" pitchFamily="18" charset="2"/>
              </a:rPr>
              <a:t>=5</a:t>
            </a:r>
            <a:endParaRPr lang="en-GB" sz="2400" i="1" dirty="0"/>
          </a:p>
          <a:p>
            <a:pPr lvl="1"/>
            <a:r>
              <a:rPr lang="en-GB" sz="2400" i="1" dirty="0"/>
              <a:t>Sum(row</a:t>
            </a:r>
            <a:r>
              <a:rPr lang="en-GB" sz="2400" dirty="0"/>
              <a:t>) = no</a:t>
            </a:r>
            <a:r>
              <a:rPr lang="et-EE" sz="2400" dirty="0"/>
              <a:t>.</a:t>
            </a:r>
            <a:r>
              <a:rPr lang="en-GB" sz="2400" dirty="0"/>
              <a:t> of concepts in item; </a:t>
            </a:r>
            <a:r>
              <a:rPr lang="en-GB" sz="2400" dirty="0">
                <a:sym typeface="Symbol" panose="05050102010706020507" pitchFamily="18" charset="2"/>
              </a:rPr>
              <a:t> 1</a:t>
            </a:r>
            <a:endParaRPr lang="en-GB" sz="2400" dirty="0"/>
          </a:p>
          <a:p>
            <a:pPr lvl="1"/>
            <a:r>
              <a:rPr lang="en-GB" sz="2400" i="1" dirty="0"/>
              <a:t>Sum(col</a:t>
            </a:r>
            <a:r>
              <a:rPr lang="en-GB" sz="2400" dirty="0"/>
              <a:t>) = no</a:t>
            </a:r>
            <a:r>
              <a:rPr lang="et-EE" sz="2400" dirty="0"/>
              <a:t>.</a:t>
            </a:r>
            <a:r>
              <a:rPr lang="en-GB" sz="2400" dirty="0"/>
              <a:t> of items with a concept; </a:t>
            </a:r>
            <a:r>
              <a:rPr lang="en-GB" sz="2400" dirty="0">
                <a:sym typeface="Symbol" panose="05050102010706020507" pitchFamily="18" charset="2"/>
              </a:rPr>
              <a:t> 1</a:t>
            </a:r>
            <a:endParaRPr lang="et-EE" sz="2400" dirty="0">
              <a:sym typeface="Symbol" panose="05050102010706020507" pitchFamily="18" charset="2"/>
            </a:endParaRPr>
          </a:p>
          <a:p>
            <a:pPr lvl="1"/>
            <a:endParaRPr lang="en-GB" sz="2400" dirty="0"/>
          </a:p>
          <a:p>
            <a:r>
              <a:rPr lang="en-GB" sz="2800" dirty="0"/>
              <a:t>Related concepts identified through </a:t>
            </a:r>
            <a:r>
              <a:rPr lang="en-GB" sz="2800" b="1" dirty="0"/>
              <a:t>matrix multiplications </a:t>
            </a:r>
            <a:r>
              <a:rPr lang="en-GB" sz="2800" dirty="0"/>
              <a:t>of </a:t>
            </a:r>
            <a:r>
              <a:rPr lang="en-GB" sz="2800" i="1" dirty="0"/>
              <a:t>k</a:t>
            </a:r>
            <a:r>
              <a:rPr lang="en-GB" sz="2800" dirty="0"/>
              <a:t> matrices </a:t>
            </a:r>
            <a:r>
              <a:rPr lang="en-GB" sz="2800" i="1" dirty="0"/>
              <a:t>M </a:t>
            </a:r>
            <a:r>
              <a:rPr lang="en-GB" sz="2800" dirty="0"/>
              <a:t>through any path length</a:t>
            </a:r>
            <a:endParaRPr lang="en-GB" sz="2800" dirty="0">
              <a:sym typeface="Symbol" panose="05050102010706020507" pitchFamily="18" charset="2"/>
            </a:endParaRPr>
          </a:p>
          <a:p>
            <a:r>
              <a:rPr lang="en-GB" sz="2800" dirty="0">
                <a:sym typeface="Symbol" panose="05050102010706020507" pitchFamily="18" charset="2"/>
              </a:rPr>
              <a:t>Method as an alternative to external ontology</a:t>
            </a:r>
            <a:r>
              <a:rPr lang="et-EE" sz="2800" dirty="0">
                <a:sym typeface="Symbol" panose="05050102010706020507" pitchFamily="18" charset="2"/>
              </a:rPr>
              <a:t>, </a:t>
            </a:r>
            <a:r>
              <a:rPr lang="et-EE" sz="2800" dirty="0" err="1">
                <a:sym typeface="Symbol" panose="05050102010706020507" pitchFamily="18" charset="2"/>
              </a:rPr>
              <a:t>where</a:t>
            </a:r>
            <a:r>
              <a:rPr lang="et-EE" sz="2800" dirty="0">
                <a:sym typeface="Symbol" panose="05050102010706020507" pitchFamily="18" charset="2"/>
              </a:rPr>
              <a:t> </a:t>
            </a:r>
            <a:r>
              <a:rPr lang="et-EE" sz="2800" dirty="0" err="1">
                <a:sym typeface="Symbol" panose="05050102010706020507" pitchFamily="18" charset="2"/>
              </a:rPr>
              <a:t>related</a:t>
            </a:r>
            <a:r>
              <a:rPr lang="et-EE" sz="2800" dirty="0">
                <a:sym typeface="Symbol" panose="05050102010706020507" pitchFamily="18" charset="2"/>
              </a:rPr>
              <a:t> </a:t>
            </a:r>
            <a:r>
              <a:rPr lang="et-EE" sz="2800" dirty="0" err="1">
                <a:sym typeface="Symbol" panose="05050102010706020507" pitchFamily="18" charset="2"/>
              </a:rPr>
              <a:t>concepts</a:t>
            </a:r>
            <a:r>
              <a:rPr lang="et-EE" sz="2800" dirty="0">
                <a:sym typeface="Symbol" panose="05050102010706020507" pitchFamily="18" charset="2"/>
              </a:rPr>
              <a:t> of </a:t>
            </a:r>
            <a:r>
              <a:rPr lang="et-EE" sz="2800" dirty="0" err="1">
                <a:sym typeface="Symbol" panose="05050102010706020507" pitchFamily="18" charset="2"/>
              </a:rPr>
              <a:t>an</a:t>
            </a:r>
            <a:r>
              <a:rPr lang="et-EE" sz="2800" dirty="0">
                <a:sym typeface="Symbol" panose="05050102010706020507" pitchFamily="18" charset="2"/>
              </a:rPr>
              <a:t> </a:t>
            </a:r>
            <a:r>
              <a:rPr lang="et-EE" sz="2800" dirty="0" err="1">
                <a:sym typeface="Symbol" panose="05050102010706020507" pitchFamily="18" charset="2"/>
              </a:rPr>
              <a:t>item</a:t>
            </a:r>
            <a:r>
              <a:rPr lang="et-EE" sz="2800" dirty="0">
                <a:sym typeface="Symbol" panose="05050102010706020507" pitchFamily="18" charset="2"/>
              </a:rPr>
              <a:t> </a:t>
            </a:r>
            <a:r>
              <a:rPr lang="et-EE" sz="2800" dirty="0" err="1">
                <a:sym typeface="Symbol" panose="05050102010706020507" pitchFamily="18" charset="2"/>
              </a:rPr>
              <a:t>found</a:t>
            </a:r>
            <a:r>
              <a:rPr lang="et-EE" sz="2800" dirty="0">
                <a:sym typeface="Symbol" panose="05050102010706020507" pitchFamily="18" charset="2"/>
              </a:rPr>
              <a:t> </a:t>
            </a:r>
            <a:r>
              <a:rPr lang="et-EE" sz="2800" dirty="0" err="1">
                <a:sym typeface="Symbol" panose="05050102010706020507" pitchFamily="18" charset="2"/>
              </a:rPr>
              <a:t>through</a:t>
            </a:r>
            <a:r>
              <a:rPr lang="et-EE" sz="2800" dirty="0">
                <a:sym typeface="Symbol" panose="05050102010706020507" pitchFamily="18" charset="2"/>
              </a:rPr>
              <a:t> </a:t>
            </a:r>
            <a:r>
              <a:rPr lang="et-EE" sz="2800" dirty="0" err="1">
                <a:sym typeface="Symbol" panose="05050102010706020507" pitchFamily="18" charset="2"/>
              </a:rPr>
              <a:t>item-concept</a:t>
            </a:r>
            <a:r>
              <a:rPr lang="et-EE" sz="2800" dirty="0">
                <a:sym typeface="Symbol" panose="05050102010706020507" pitchFamily="18" charset="2"/>
              </a:rPr>
              <a:t> </a:t>
            </a:r>
            <a:r>
              <a:rPr lang="et-EE" sz="2800" dirty="0" err="1">
                <a:sym typeface="Symbol" panose="05050102010706020507" pitchFamily="18" charset="2"/>
              </a:rPr>
              <a:t>occurrences</a:t>
            </a:r>
            <a:endParaRPr lang="en-GB" sz="2800" dirty="0">
              <a:sym typeface="Symbol" panose="05050102010706020507" pitchFamily="18" charset="2"/>
            </a:endParaRPr>
          </a:p>
          <a:p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22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754" y="5480387"/>
            <a:ext cx="8516491" cy="692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93085" y="2499738"/>
                <a:ext cx="3322320" cy="830997"/>
              </a:xfrm>
              <a:prstGeom prst="rect">
                <a:avLst/>
              </a:prstGeom>
              <a:noFill/>
              <a:ln>
                <a:solidFill>
                  <a:srgbClr val="4FBFD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t-E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t-E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t-EE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Director</m:t>
                        </m:r>
                      </m:sub>
                    </m:sSub>
                    <m:r>
                      <a:rPr lang="et-E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t-E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t-E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t-E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t-E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t-E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t-E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t-E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t-E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t-EE" sz="2000" dirty="0"/>
                  <a:t>      </a:t>
                </a:r>
                <a:br>
                  <a:rPr lang="et-EE" sz="2000" dirty="0"/>
                </a:br>
                <a:r>
                  <a:rPr lang="et-EE" sz="2400" i="1" dirty="0"/>
                  <a:t>z</a:t>
                </a:r>
                <a:r>
                  <a:rPr lang="et-EE" sz="2400" dirty="0"/>
                  <a:t>=25,138  </a:t>
                </a:r>
                <a:r>
                  <a:rPr lang="et-EE" sz="2400" i="1" dirty="0" err="1"/>
                  <a:t>n</a:t>
                </a:r>
                <a:r>
                  <a:rPr lang="et-EE" sz="2400" i="1" baseline="-25000" dirty="0" err="1"/>
                  <a:t>c</a:t>
                </a:r>
                <a:r>
                  <a:rPr lang="et-EE" sz="2400" dirty="0"/>
                  <a:t>=12, 231 </a:t>
                </a:r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085" y="2499738"/>
                <a:ext cx="3322320" cy="830997"/>
              </a:xfrm>
              <a:prstGeom prst="rect">
                <a:avLst/>
              </a:prstGeom>
              <a:blipFill>
                <a:blip r:embed="rId4"/>
                <a:stretch>
                  <a:fillRect l="-2559" t="-5072" b="-15217"/>
                </a:stretch>
              </a:blipFill>
              <a:ln>
                <a:solidFill>
                  <a:srgbClr val="4FBFD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9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02184" y="2917861"/>
            <a:ext cx="3277456" cy="482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406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Similarity</a:t>
            </a:r>
            <a:r>
              <a:rPr lang="et-EE" dirty="0"/>
              <a:t> </a:t>
            </a:r>
            <a:r>
              <a:rPr lang="et-EE" dirty="0" err="1"/>
              <a:t>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Traditional method IDF – applied to terms and </a:t>
            </a:r>
            <a:r>
              <a:rPr lang="en-GB" dirty="0" err="1"/>
              <a:t>synsets</a:t>
            </a:r>
            <a:r>
              <a:rPr lang="en-GB" dirty="0"/>
              <a:t> from plots</a:t>
            </a:r>
          </a:p>
          <a:p>
            <a:r>
              <a:rPr lang="en-GB" dirty="0"/>
              <a:t>Exception for concepts – no IDF scaling</a:t>
            </a:r>
            <a:r>
              <a:rPr lang="et-EE" dirty="0"/>
              <a:t> </a:t>
            </a:r>
            <a:r>
              <a:rPr lang="et-EE" dirty="0" err="1"/>
              <a:t>applied</a:t>
            </a:r>
            <a:endParaRPr lang="en-GB" dirty="0"/>
          </a:p>
          <a:p>
            <a:pPr lvl="1"/>
            <a:r>
              <a:rPr lang="en-GB" dirty="0"/>
              <a:t>Not from text, frequencies {0, 1}</a:t>
            </a:r>
            <a:r>
              <a:rPr lang="et-EE" dirty="0"/>
              <a:t>  	</a:t>
            </a:r>
            <a:r>
              <a:rPr lang="et-EE" dirty="0">
                <a:sym typeface="Symbol" panose="05050102010706020507" pitchFamily="18" charset="2"/>
              </a:rPr>
              <a:t>  CF-IDF+ </a:t>
            </a:r>
            <a:r>
              <a:rPr lang="et-EE" dirty="0" err="1">
                <a:sym typeface="Symbol" panose="05050102010706020507" pitchFamily="18" charset="2"/>
              </a:rPr>
              <a:t>modified</a:t>
            </a:r>
            <a:endParaRPr lang="en-GB" dirty="0"/>
          </a:p>
          <a:p>
            <a:r>
              <a:rPr lang="et-EE" dirty="0"/>
              <a:t>VGG and VSE </a:t>
            </a:r>
            <a:r>
              <a:rPr lang="et-EE" dirty="0" err="1"/>
              <a:t>scaled</a:t>
            </a:r>
            <a:r>
              <a:rPr lang="et-EE" dirty="0"/>
              <a:t> </a:t>
            </a:r>
            <a:r>
              <a:rPr lang="et-EE" dirty="0" err="1"/>
              <a:t>through</a:t>
            </a:r>
            <a:r>
              <a:rPr lang="et-EE" dirty="0"/>
              <a:t> </a:t>
            </a:r>
            <a:r>
              <a:rPr lang="et-EE" dirty="0" err="1"/>
              <a:t>optimization</a:t>
            </a:r>
            <a:endParaRPr lang="en-GB" dirty="0"/>
          </a:p>
          <a:p>
            <a:endParaRPr lang="et-EE" dirty="0"/>
          </a:p>
          <a:p>
            <a:r>
              <a:rPr lang="et-EE" dirty="0" err="1"/>
              <a:t>Semantic-driven</a:t>
            </a:r>
            <a:r>
              <a:rPr lang="et-EE" dirty="0"/>
              <a:t> RS </a:t>
            </a:r>
            <a:r>
              <a:rPr lang="et-EE" dirty="0" err="1"/>
              <a:t>construct</a:t>
            </a:r>
            <a:r>
              <a:rPr lang="et-EE" dirty="0"/>
              <a:t>:</a:t>
            </a:r>
          </a:p>
          <a:p>
            <a:pPr lvl="1"/>
            <a:r>
              <a:rPr lang="et-EE" dirty="0"/>
              <a:t>A</a:t>
            </a:r>
            <a:r>
              <a:rPr lang="en-GB" dirty="0"/>
              <a:t> vector of features from user profile</a:t>
            </a:r>
            <a:r>
              <a:rPr lang="et-EE" dirty="0"/>
              <a:t> </a:t>
            </a:r>
            <a:r>
              <a:rPr lang="et-EE" i="1" dirty="0"/>
              <a:t>u</a:t>
            </a:r>
            <a:r>
              <a:rPr lang="et-EE" i="1" baseline="-25000" dirty="0"/>
              <a:t>i</a:t>
            </a:r>
            <a:endParaRPr lang="en-GB" i="1" baseline="-25000" dirty="0"/>
          </a:p>
          <a:p>
            <a:pPr lvl="1"/>
            <a:r>
              <a:rPr lang="et-EE" dirty="0"/>
              <a:t>A</a:t>
            </a:r>
            <a:r>
              <a:rPr lang="en-GB" dirty="0"/>
              <a:t> vector of features from unseen item for consideration</a:t>
            </a:r>
            <a:r>
              <a:rPr lang="et-EE" dirty="0"/>
              <a:t> </a:t>
            </a:r>
            <a:r>
              <a:rPr lang="et-EE" i="1" dirty="0"/>
              <a:t>v</a:t>
            </a:r>
            <a:r>
              <a:rPr lang="et-EE" i="1" baseline="-25000" dirty="0"/>
              <a:t>i</a:t>
            </a:r>
            <a:r>
              <a:rPr lang="et-EE" dirty="0"/>
              <a:t> </a:t>
            </a:r>
            <a:endParaRPr lang="en-GB" dirty="0"/>
          </a:p>
          <a:p>
            <a:pPr lvl="1"/>
            <a:r>
              <a:rPr lang="et-EE" dirty="0" err="1"/>
              <a:t>Similarity</a:t>
            </a:r>
            <a:r>
              <a:rPr lang="et-EE" dirty="0"/>
              <a:t> </a:t>
            </a:r>
            <a:r>
              <a:rPr lang="et-EE" dirty="0" err="1"/>
              <a:t>evaluation</a:t>
            </a:r>
            <a:r>
              <a:rPr lang="et-EE" dirty="0"/>
              <a:t>: </a:t>
            </a:r>
            <a:r>
              <a:rPr lang="et-EE" i="1" dirty="0" err="1">
                <a:latin typeface="Consolas" panose="020B0609020204030204" pitchFamily="49" charset="0"/>
                <a:cs typeface="Consolas" panose="020B0609020204030204" pitchFamily="49" charset="0"/>
              </a:rPr>
              <a:t>cos</a:t>
            </a:r>
            <a:r>
              <a:rPr lang="et-EE" i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i="1" dirty="0" err="1"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lang="et-EE" i="1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t-EE" i="1" dirty="0" err="1">
                <a:latin typeface="Consolas" panose="020B0609020204030204" pitchFamily="49" charset="0"/>
                <a:cs typeface="Consolas" panose="020B0609020204030204" pitchFamily="49" charset="0"/>
              </a:rPr>
              <a:t>,v</a:t>
            </a:r>
            <a:r>
              <a:rPr lang="et-EE" i="1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t-EE" i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GB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9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Similarity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noProof="0" dirty="0"/>
              <a:t>To scale the recommendations,</a:t>
            </a:r>
            <a:br>
              <a:rPr lang="en-GB" sz="2800" noProof="0" dirty="0"/>
            </a:br>
            <a:r>
              <a:rPr lang="en-GB" sz="2800" noProof="0" dirty="0"/>
              <a:t>for all items in each feature type (</a:t>
            </a:r>
            <a:r>
              <a:rPr lang="en-GB" sz="2800" i="1" dirty="0"/>
              <a:t>k</a:t>
            </a:r>
            <a:r>
              <a:rPr lang="en-GB" sz="2800" dirty="0"/>
              <a:t>=9)</a:t>
            </a:r>
            <a:r>
              <a:rPr lang="en-GB" sz="2800" noProof="0" dirty="0"/>
              <a:t/>
            </a:r>
            <a:br>
              <a:rPr lang="en-GB" sz="2800" noProof="0" dirty="0"/>
            </a:br>
            <a:r>
              <a:rPr lang="en-GB" sz="2800" noProof="0" dirty="0"/>
              <a:t>similarity of item pairs is </a:t>
            </a:r>
            <a:r>
              <a:rPr lang="en-GB" sz="2800" b="1" noProof="0" dirty="0"/>
              <a:t>pre-computed</a:t>
            </a:r>
          </a:p>
          <a:p>
            <a:pPr lvl="1"/>
            <a:r>
              <a:rPr lang="en-GB" sz="2400" i="1" noProof="0" dirty="0"/>
              <a:t>sim</a:t>
            </a:r>
            <a:r>
              <a:rPr lang="en-GB" sz="2400" noProof="0" dirty="0"/>
              <a:t> as score [0, 1]</a:t>
            </a:r>
          </a:p>
          <a:p>
            <a:endParaRPr lang="en-GB" sz="2800" noProof="0" dirty="0">
              <a:sym typeface="Symbol" panose="05050102010706020507" pitchFamily="18" charset="2"/>
            </a:endParaRPr>
          </a:p>
          <a:p>
            <a:r>
              <a:rPr lang="en-GB" sz="2800" noProof="0" dirty="0">
                <a:sym typeface="Symbol" panose="05050102010706020507" pitchFamily="18" charset="2"/>
              </a:rPr>
              <a:t>Optimal parameters for weight</a:t>
            </a:r>
            <a:r>
              <a:rPr lang="en-GB" sz="2800" dirty="0">
                <a:sym typeface="Symbol" panose="05050102010706020507" pitchFamily="18" charset="2"/>
              </a:rPr>
              <a:t>s </a:t>
            </a:r>
            <a:r>
              <a:rPr lang="en-GB" sz="2800" i="1" dirty="0" err="1">
                <a:sym typeface="Symbol" panose="05050102010706020507" pitchFamily="18" charset="2"/>
              </a:rPr>
              <a:t>w</a:t>
            </a:r>
            <a:r>
              <a:rPr lang="en-GB" sz="2800" i="1" baseline="-25000" dirty="0" err="1">
                <a:sym typeface="Symbol" panose="05050102010706020507" pitchFamily="18" charset="2"/>
              </a:rPr>
              <a:t>i</a:t>
            </a:r>
            <a:r>
              <a:rPr lang="en-GB" sz="2800" dirty="0">
                <a:sym typeface="Symbol" panose="05050102010706020507" pitchFamily="18" charset="2"/>
              </a:rPr>
              <a:t> </a:t>
            </a:r>
            <a:r>
              <a:rPr lang="en-GB" sz="2800" noProof="0" dirty="0">
                <a:sym typeface="Symbol" panose="05050102010706020507" pitchFamily="18" charset="2"/>
              </a:rPr>
              <a:t>learned with loss function:</a:t>
            </a:r>
            <a:br>
              <a:rPr lang="en-GB" sz="2800" noProof="0" dirty="0">
                <a:sym typeface="Symbol" panose="05050102010706020507" pitchFamily="18" charset="2"/>
              </a:rPr>
            </a:br>
            <a:r>
              <a:rPr lang="en-GB" sz="2800" noProof="0" dirty="0">
                <a:sym typeface="Symbol" panose="05050102010706020507" pitchFamily="18" charset="2"/>
              </a:rPr>
              <a:t/>
            </a:r>
            <a:br>
              <a:rPr lang="en-GB" sz="2800" noProof="0" dirty="0">
                <a:sym typeface="Symbol" panose="05050102010706020507" pitchFamily="18" charset="2"/>
              </a:rPr>
            </a:br>
            <a:endParaRPr lang="en-GB" sz="2800" noProof="0" dirty="0">
              <a:sym typeface="Symbol" panose="05050102010706020507" pitchFamily="18" charset="2"/>
            </a:endParaRPr>
          </a:p>
          <a:p>
            <a:pPr lvl="1"/>
            <a:r>
              <a:rPr lang="en-GB" sz="2400" noProof="0" dirty="0" err="1">
                <a:sym typeface="Symbol" panose="05050102010706020507" pitchFamily="18" charset="2"/>
              </a:rPr>
              <a:t>Logloss</a:t>
            </a:r>
            <a:r>
              <a:rPr lang="en-GB" sz="2400" noProof="0" dirty="0">
                <a:sym typeface="Symbol" panose="05050102010706020507" pitchFamily="18" charset="2"/>
              </a:rPr>
              <a:t> over observed </a:t>
            </a:r>
            <a:r>
              <a:rPr lang="en-GB" sz="2400" noProof="0" dirty="0"/>
              <a:t>likes </a:t>
            </a:r>
            <a:r>
              <a:rPr lang="en-GB" sz="2400" i="1" noProof="0" dirty="0"/>
              <a:t>y</a:t>
            </a:r>
            <a:r>
              <a:rPr lang="en-GB" sz="2400" noProof="0" dirty="0">
                <a:sym typeface="Symbol" panose="05050102010706020507" pitchFamily="18" charset="2"/>
              </a:rPr>
              <a:t>{0,1} and predicted similarity </a:t>
            </a:r>
            <a:r>
              <a:rPr lang="en-GB" sz="2400" i="1" noProof="0" dirty="0" smtClean="0">
                <a:sym typeface="Symbol" panose="05050102010706020507" pitchFamily="18" charset="2"/>
              </a:rPr>
              <a:t>sim</a:t>
            </a:r>
            <a:r>
              <a:rPr lang="en-GB" sz="2400" noProof="0" dirty="0" smtClean="0">
                <a:sym typeface="Symbol" panose="05050102010706020507" pitchFamily="18" charset="2"/>
              </a:rPr>
              <a:t></a:t>
            </a:r>
            <a:r>
              <a:rPr lang="en-GB" sz="2400" noProof="0" dirty="0"/>
              <a:t>[0,1]</a:t>
            </a:r>
          </a:p>
          <a:p>
            <a:pPr lvl="1"/>
            <a:r>
              <a:rPr lang="en-GB" sz="2400" noProof="0" dirty="0">
                <a:sym typeface="Symbol" panose="05050102010706020507" pitchFamily="18" charset="2"/>
              </a:rPr>
              <a:t>Similarity interpreted as probability of a like given in input data</a:t>
            </a:r>
          </a:p>
          <a:p>
            <a:endParaRPr lang="en-GB" sz="28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  <a:endParaRPr lang="nl-NL"/>
          </a:p>
        </p:txBody>
      </p:sp>
      <p:grpSp>
        <p:nvGrpSpPr>
          <p:cNvPr id="13" name="Group 12"/>
          <p:cNvGrpSpPr/>
          <p:nvPr/>
        </p:nvGrpSpPr>
        <p:grpSpPr>
          <a:xfrm>
            <a:off x="6845300" y="1331723"/>
            <a:ext cx="5346700" cy="1462277"/>
            <a:chOff x="6423207" y="2141045"/>
            <a:chExt cx="5607573" cy="151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3207" y="2141045"/>
              <a:ext cx="4930593" cy="1024942"/>
            </a:xfrm>
            <a:prstGeom prst="rect">
              <a:avLst/>
            </a:prstGeom>
            <a:solidFill>
              <a:srgbClr val="FFFF00"/>
            </a:solidFill>
          </p:spPr>
        </p:pic>
        <p:sp>
          <p:nvSpPr>
            <p:cNvPr id="7" name="TextBox 6"/>
            <p:cNvSpPr txBox="1"/>
            <p:nvPr/>
          </p:nvSpPr>
          <p:spPr>
            <a:xfrm>
              <a:off x="8976799" y="3286407"/>
              <a:ext cx="1266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i="1" dirty="0" err="1">
                  <a:latin typeface="+mj-lt"/>
                </a:rPr>
                <a:t>User</a:t>
              </a:r>
              <a:r>
                <a:rPr lang="et-EE" i="1" dirty="0">
                  <a:latin typeface="+mj-lt"/>
                </a:rPr>
                <a:t> profile</a:t>
              </a:r>
              <a:endParaRPr lang="en-GB" i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76820" y="3286407"/>
              <a:ext cx="1353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i="1" dirty="0" err="1">
                  <a:latin typeface="+mj-lt"/>
                </a:rPr>
                <a:t>Unseen</a:t>
              </a:r>
              <a:r>
                <a:rPr lang="et-EE" i="1" dirty="0">
                  <a:latin typeface="+mj-lt"/>
                </a:rPr>
                <a:t> </a:t>
              </a:r>
              <a:r>
                <a:rPr lang="et-EE" i="1" dirty="0" err="1">
                  <a:latin typeface="+mj-lt"/>
                </a:rPr>
                <a:t>item</a:t>
              </a:r>
              <a:endParaRPr lang="en-GB" i="1" dirty="0">
                <a:latin typeface="+mj-lt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0074952" y="2856990"/>
              <a:ext cx="513347" cy="4098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121047" y="2876580"/>
              <a:ext cx="0" cy="4098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24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51595" y="4648149"/>
                <a:ext cx="64799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t-EE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t-E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t-E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t-EE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t-EE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t-E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t-EE" sz="2400" b="0" i="1" smtClean="0">
                                  <a:latin typeface="Cambria Math" panose="02040503050406030204" pitchFamily="18" charset="0"/>
                                </a:rPr>
                                <m:t>𝑠𝑖𝑚</m:t>
                              </m:r>
                            </m:e>
                          </m:d>
                          <m:r>
                            <a:rPr lang="et-E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t-E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t-EE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t-EE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func>
                            <m:funcPr>
                              <m:ctrlPr>
                                <a:rPr lang="et-E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t-EE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t-EE" sz="24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t-EE" sz="2400" b="0" i="1" smtClean="0">
                                  <a:latin typeface="Cambria Math" panose="02040503050406030204" pitchFamily="18" charset="0"/>
                                </a:rPr>
                                <m:t>𝑠𝑖𝑚</m:t>
                              </m:r>
                              <m:r>
                                <a:rPr lang="et-EE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95" y="4648149"/>
                <a:ext cx="6479927" cy="369332"/>
              </a:xfrm>
              <a:prstGeom prst="rect">
                <a:avLst/>
              </a:prstGeom>
              <a:blipFill>
                <a:blip r:embed="rId4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8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Experimental</a:t>
            </a:r>
            <a:r>
              <a:rPr lang="et-EE" dirty="0"/>
              <a:t> </a:t>
            </a:r>
            <a:r>
              <a:rPr lang="et-EE" dirty="0" err="1"/>
              <a:t>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i="1" dirty="0" err="1"/>
              <a:t>sim</a:t>
            </a:r>
            <a:r>
              <a:rPr lang="en-GB" dirty="0"/>
              <a:t> model trained on pairs of user-profiles and unseen items</a:t>
            </a:r>
          </a:p>
          <a:p>
            <a:r>
              <a:rPr lang="en-GB" dirty="0"/>
              <a:t>Trained model used to recommend items where </a:t>
            </a:r>
            <a:r>
              <a:rPr lang="et-EE" dirty="0"/>
              <a:t/>
            </a:r>
            <a:br>
              <a:rPr lang="et-EE" dirty="0"/>
            </a:br>
            <a:r>
              <a:rPr lang="en-GB" i="1" dirty="0"/>
              <a:t>sim</a:t>
            </a:r>
            <a:r>
              <a:rPr lang="en-GB" dirty="0"/>
              <a:t> &gt; </a:t>
            </a:r>
            <a:r>
              <a:rPr lang="en-GB" i="1" dirty="0"/>
              <a:t>threshold</a:t>
            </a:r>
          </a:p>
          <a:p>
            <a:r>
              <a:rPr lang="en-GB" dirty="0"/>
              <a:t>Stochastic gradient descent (SGD) applied to optimize </a:t>
            </a:r>
            <a:r>
              <a:rPr lang="et-EE" dirty="0" err="1"/>
              <a:t>the</a:t>
            </a:r>
            <a:r>
              <a:rPr lang="et-EE" dirty="0"/>
              <a:t> part-</a:t>
            </a:r>
            <a:r>
              <a:rPr lang="et-EE" dirty="0" err="1"/>
              <a:t>similarity</a:t>
            </a:r>
            <a:r>
              <a:rPr lang="et-EE" dirty="0"/>
              <a:t> </a:t>
            </a:r>
            <a:r>
              <a:rPr lang="et-EE" dirty="0" err="1"/>
              <a:t>weights</a:t>
            </a:r>
            <a:r>
              <a:rPr lang="et-EE" dirty="0"/>
              <a:t> and </a:t>
            </a:r>
            <a:r>
              <a:rPr lang="et-EE" dirty="0" err="1"/>
              <a:t>relationship</a:t>
            </a:r>
            <a:r>
              <a:rPr lang="et-EE" dirty="0"/>
              <a:t> </a:t>
            </a:r>
            <a:r>
              <a:rPr lang="et-EE" dirty="0" err="1"/>
              <a:t>weights</a:t>
            </a:r>
            <a:endParaRPr lang="en-GB" dirty="0"/>
          </a:p>
          <a:p>
            <a:r>
              <a:rPr lang="en-GB" dirty="0"/>
              <a:t>Item considered to be liked if user rates it with score </a:t>
            </a:r>
            <a:r>
              <a:rPr lang="en-GB" dirty="0">
                <a:sym typeface="Symbol" panose="05050102010706020507" pitchFamily="18" charset="2"/>
              </a:rPr>
              <a:t> </a:t>
            </a:r>
            <a:r>
              <a:rPr lang="en-GB" dirty="0"/>
              <a:t>4.5</a:t>
            </a:r>
          </a:p>
          <a:p>
            <a:pPr lvl="1"/>
            <a:r>
              <a:rPr lang="en-GB" dirty="0" err="1"/>
              <a:t>Avg</a:t>
            </a:r>
            <a:r>
              <a:rPr lang="en-GB" dirty="0"/>
              <a:t> proportion of liked items: 19.2%</a:t>
            </a:r>
          </a:p>
          <a:p>
            <a:pPr lvl="1"/>
            <a:r>
              <a:rPr lang="en-GB" dirty="0" err="1"/>
              <a:t>Avg</a:t>
            </a:r>
            <a:r>
              <a:rPr lang="en-GB" dirty="0"/>
              <a:t> number of liked items per user: 20.9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8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noProof="0" dirty="0"/>
              <a:t>Users order shuffled in dataset</a:t>
            </a:r>
          </a:p>
          <a:p>
            <a:pPr lvl="1"/>
            <a:r>
              <a:rPr lang="en-GB" sz="2400" noProof="0" dirty="0"/>
              <a:t>1000 as test dataset for evaluation</a:t>
            </a:r>
          </a:p>
          <a:p>
            <a:pPr lvl="1"/>
            <a:r>
              <a:rPr lang="en-GB" sz="2400" noProof="0" dirty="0"/>
              <a:t>1000 as validation for the </a:t>
            </a:r>
            <a:r>
              <a:rPr lang="en-GB" sz="2400" i="1" noProof="0" dirty="0"/>
              <a:t>sim</a:t>
            </a:r>
            <a:r>
              <a:rPr lang="en-GB" sz="2400" noProof="0" dirty="0"/>
              <a:t> model for early stopping while training</a:t>
            </a:r>
          </a:p>
          <a:p>
            <a:pPr lvl="1"/>
            <a:r>
              <a:rPr lang="en-GB" sz="2400" noProof="0" dirty="0"/>
              <a:t>136,493 as training set to optimize</a:t>
            </a:r>
            <a:r>
              <a:rPr lang="et-EE" sz="2400" noProof="0" dirty="0"/>
              <a:t> </a:t>
            </a:r>
            <a:r>
              <a:rPr lang="et-EE" sz="2400" noProof="0" dirty="0" err="1"/>
              <a:t>the</a:t>
            </a:r>
            <a:r>
              <a:rPr lang="en-GB" sz="2400" noProof="0" dirty="0"/>
              <a:t> </a:t>
            </a:r>
            <a:r>
              <a:rPr lang="en-GB" sz="2400" i="1" noProof="0" dirty="0"/>
              <a:t>sim</a:t>
            </a:r>
            <a:r>
              <a:rPr lang="en-GB" sz="2400" noProof="0" dirty="0"/>
              <a:t> model</a:t>
            </a:r>
          </a:p>
          <a:p>
            <a:r>
              <a:rPr lang="en-GB" sz="2800" noProof="0" dirty="0"/>
              <a:t>User profiles constructed by sampling </a:t>
            </a:r>
            <a:r>
              <a:rPr lang="en-GB" sz="2800" i="1" noProof="0" dirty="0"/>
              <a:t>p</a:t>
            </a:r>
            <a:r>
              <a:rPr lang="en-GB" sz="2800" noProof="0" dirty="0"/>
              <a:t>=5 liked items from a user</a:t>
            </a:r>
          </a:p>
          <a:p>
            <a:pPr lvl="1"/>
            <a:r>
              <a:rPr lang="en-GB" sz="2400" noProof="0" dirty="0"/>
              <a:t>Unseen items defined as not in the user profile</a:t>
            </a:r>
          </a:p>
          <a:p>
            <a:pPr lvl="1"/>
            <a:r>
              <a:rPr lang="en-GB" sz="2400" noProof="0" dirty="0"/>
              <a:t>Liked/disliked items sampled with equal probability</a:t>
            </a:r>
          </a:p>
          <a:p>
            <a:pPr lvl="1"/>
            <a:r>
              <a:rPr lang="en-GB" sz="2400" noProof="0" dirty="0"/>
              <a:t>All discarded items considered to be seen </a:t>
            </a:r>
            <a:r>
              <a:rPr lang="et-EE" sz="2400" noProof="0" dirty="0"/>
              <a:t/>
            </a:r>
            <a:br>
              <a:rPr lang="et-EE" sz="2400" noProof="0" dirty="0"/>
            </a:br>
            <a:r>
              <a:rPr lang="en-GB" sz="2400" noProof="0" dirty="0"/>
              <a:t>– simulating the situation where RS detects user has liked </a:t>
            </a:r>
            <a:r>
              <a:rPr lang="en-GB" sz="2400" i="1" noProof="0" dirty="0"/>
              <a:t>p</a:t>
            </a:r>
            <a:r>
              <a:rPr lang="en-GB" sz="2400" noProof="0" dirty="0"/>
              <a:t>=5 items</a:t>
            </a:r>
          </a:p>
          <a:p>
            <a:r>
              <a:rPr lang="en-GB" sz="2800" noProof="0" dirty="0"/>
              <a:t>Final set of user profiles: 809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Experimental</a:t>
            </a:r>
            <a:r>
              <a:rPr lang="et-EE" dirty="0"/>
              <a:t> </a:t>
            </a:r>
            <a:r>
              <a:rPr lang="et-EE" dirty="0" err="1"/>
              <a:t>setup</a:t>
            </a:r>
            <a:r>
              <a:rPr lang="et-EE" dirty="0"/>
              <a:t> –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models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930970"/>
              </p:ext>
            </p:extLst>
          </p:nvPr>
        </p:nvGraphicFramePr>
        <p:xfrm>
          <a:off x="960348" y="1331228"/>
          <a:ext cx="10393453" cy="515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0773">
                  <a:extLst>
                    <a:ext uri="{9D8B030D-6E8A-4147-A177-3AD203B41FA5}">
                      <a16:colId xmlns:a16="http://schemas.microsoft.com/office/drawing/2014/main" val="1098876906"/>
                    </a:ext>
                  </a:extLst>
                </a:gridCol>
                <a:gridCol w="728044">
                  <a:extLst>
                    <a:ext uri="{9D8B030D-6E8A-4147-A177-3AD203B41FA5}">
                      <a16:colId xmlns:a16="http://schemas.microsoft.com/office/drawing/2014/main" val="2344098195"/>
                    </a:ext>
                  </a:extLst>
                </a:gridCol>
                <a:gridCol w="8284636">
                  <a:extLst>
                    <a:ext uri="{9D8B030D-6E8A-4147-A177-3AD203B41FA5}">
                      <a16:colId xmlns:a16="http://schemas.microsoft.com/office/drawing/2014/main" val="3933417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sz="2000" b="1" dirty="0" err="1"/>
                        <a:t>Model</a:t>
                      </a:r>
                      <a:endParaRPr lang="en-GB" sz="2000" b="1" dirty="0"/>
                    </a:p>
                  </a:txBody>
                  <a:tcPr>
                    <a:solidFill>
                      <a:srgbClr val="4FBF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2000" b="1" i="1" dirty="0"/>
                        <a:t>k</a:t>
                      </a:r>
                      <a:endParaRPr lang="en-GB" sz="2000" b="1" i="1" dirty="0"/>
                    </a:p>
                  </a:txBody>
                  <a:tcPr>
                    <a:solidFill>
                      <a:srgbClr val="4FBF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2000" b="1" dirty="0" err="1"/>
                        <a:t>Description</a:t>
                      </a:r>
                      <a:endParaRPr lang="en-GB" sz="2000" b="1" dirty="0"/>
                    </a:p>
                  </a:txBody>
                  <a:tcPr>
                    <a:solidFill>
                      <a:srgbClr val="4FB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b="1" dirty="0"/>
                        <a:t>T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TF-IDF used as </a:t>
                      </a:r>
                      <a:r>
                        <a:rPr lang="en-GB" sz="2000" b="1" dirty="0">
                          <a:solidFill>
                            <a:srgbClr val="E4067E"/>
                          </a:solidFill>
                        </a:rPr>
                        <a:t>benchmark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2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b="1" dirty="0"/>
                        <a:t>C</a:t>
                      </a:r>
                      <a:endParaRPr lang="en-GB" sz="2000" b="1" dirty="0"/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5</a:t>
                      </a:r>
                      <a:endParaRPr lang="en-GB" sz="2000" dirty="0"/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modified CF-IDF+ using features directly captured from variables</a:t>
                      </a:r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489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b="1" dirty="0"/>
                        <a:t>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SF-IDF+ based on </a:t>
                      </a:r>
                      <a:r>
                        <a:rPr lang="en-GB" sz="2000" dirty="0" err="1"/>
                        <a:t>synsets</a:t>
                      </a:r>
                      <a:r>
                        <a:rPr lang="en-GB" sz="2000" dirty="0"/>
                        <a:t> from plots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25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b="1" dirty="0"/>
                        <a:t>C+S</a:t>
                      </a:r>
                      <a:endParaRPr lang="en-GB" sz="2000" b="1" dirty="0"/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6</a:t>
                      </a:r>
                      <a:endParaRPr lang="en-GB" sz="2000" dirty="0"/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C</a:t>
                      </a:r>
                      <a:r>
                        <a:rPr lang="en-GB" sz="2000" dirty="0" err="1"/>
                        <a:t>ombination</a:t>
                      </a:r>
                      <a:r>
                        <a:rPr lang="en-GB" sz="2000" dirty="0"/>
                        <a:t> of models C and S</a:t>
                      </a:r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8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b="1" dirty="0"/>
                        <a:t>VG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VGG19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96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b="1" dirty="0"/>
                        <a:t>VS</a:t>
                      </a:r>
                      <a:endParaRPr lang="en-GB" sz="2000" b="1" baseline="-25000" dirty="0"/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1</a:t>
                      </a:r>
                      <a:endParaRPr lang="en-GB" sz="2000" dirty="0"/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VSE</a:t>
                      </a:r>
                      <a:endParaRPr lang="en-GB" sz="2000" dirty="0"/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805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b="1" dirty="0"/>
                        <a:t>VG</a:t>
                      </a:r>
                      <a:r>
                        <a:rPr lang="et-EE" sz="2000" b="1" baseline="-25000" dirty="0"/>
                        <a:t>L</a:t>
                      </a:r>
                      <a:endParaRPr lang="en-GB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VG </a:t>
                      </a:r>
                      <a:r>
                        <a:rPr lang="et-EE" sz="2000" dirty="0" err="1"/>
                        <a:t>visual</a:t>
                      </a:r>
                      <a:r>
                        <a:rPr lang="et-EE" sz="2000" dirty="0"/>
                        <a:t> </a:t>
                      </a:r>
                      <a:r>
                        <a:rPr lang="et-EE" sz="2000" dirty="0" err="1"/>
                        <a:t>feature</a:t>
                      </a:r>
                      <a:r>
                        <a:rPr lang="et-EE" sz="2000" dirty="0"/>
                        <a:t> </a:t>
                      </a:r>
                      <a:r>
                        <a:rPr lang="et-EE" sz="2000" dirty="0" err="1"/>
                        <a:t>scaling</a:t>
                      </a:r>
                      <a:r>
                        <a:rPr lang="et-EE" sz="2000" baseline="0" dirty="0"/>
                        <a:t> </a:t>
                      </a:r>
                      <a:r>
                        <a:rPr lang="et-EE" sz="2000" baseline="0" dirty="0" err="1"/>
                        <a:t>learned</a:t>
                      </a:r>
                      <a:r>
                        <a:rPr lang="et-EE" sz="2000" baseline="0" dirty="0"/>
                        <a:t> </a:t>
                      </a:r>
                      <a:r>
                        <a:rPr lang="et-EE" sz="2000" dirty="0" err="1"/>
                        <a:t>together</a:t>
                      </a:r>
                      <a:r>
                        <a:rPr lang="et-EE" sz="2000" dirty="0"/>
                        <a:t> </a:t>
                      </a:r>
                      <a:r>
                        <a:rPr lang="et-EE" sz="2000" dirty="0" err="1"/>
                        <a:t>with</a:t>
                      </a:r>
                      <a:r>
                        <a:rPr lang="et-EE" sz="2000" dirty="0"/>
                        <a:t> </a:t>
                      </a:r>
                      <a:r>
                        <a:rPr lang="et-EE" sz="2000" dirty="0" err="1"/>
                        <a:t>the</a:t>
                      </a:r>
                      <a:r>
                        <a:rPr lang="et-EE" sz="2000" dirty="0"/>
                        <a:t> rest of </a:t>
                      </a:r>
                      <a:r>
                        <a:rPr lang="et-EE" sz="2000" dirty="0" err="1"/>
                        <a:t>parameters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306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b="1" dirty="0"/>
                        <a:t>VS</a:t>
                      </a:r>
                      <a:r>
                        <a:rPr lang="et-EE" sz="2000" b="1" baseline="-25000" dirty="0"/>
                        <a:t>L</a:t>
                      </a:r>
                      <a:endParaRPr lang="en-GB" sz="2000" b="1" baseline="-25000" dirty="0"/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1</a:t>
                      </a:r>
                      <a:endParaRPr lang="en-GB" sz="2000" dirty="0"/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dirty="0"/>
                        <a:t>VS </a:t>
                      </a:r>
                      <a:r>
                        <a:rPr lang="et-EE" sz="2000" dirty="0" err="1"/>
                        <a:t>visual</a:t>
                      </a:r>
                      <a:r>
                        <a:rPr lang="et-EE" sz="2000" dirty="0"/>
                        <a:t> </a:t>
                      </a:r>
                      <a:r>
                        <a:rPr lang="et-EE" sz="2000" dirty="0" err="1"/>
                        <a:t>feature</a:t>
                      </a:r>
                      <a:r>
                        <a:rPr lang="et-EE" sz="2000" dirty="0"/>
                        <a:t> </a:t>
                      </a:r>
                      <a:r>
                        <a:rPr lang="et-EE" sz="2000" dirty="0" err="1"/>
                        <a:t>scaling</a:t>
                      </a:r>
                      <a:r>
                        <a:rPr lang="et-EE" sz="2000" baseline="0" dirty="0"/>
                        <a:t> </a:t>
                      </a:r>
                      <a:r>
                        <a:rPr lang="et-EE" sz="2000" baseline="0" dirty="0" err="1"/>
                        <a:t>learned</a:t>
                      </a:r>
                      <a:r>
                        <a:rPr lang="et-EE" sz="2000" baseline="0" dirty="0"/>
                        <a:t> </a:t>
                      </a:r>
                      <a:r>
                        <a:rPr lang="et-EE" sz="2000" dirty="0" err="1"/>
                        <a:t>together</a:t>
                      </a:r>
                      <a:r>
                        <a:rPr lang="et-EE" sz="2000" dirty="0"/>
                        <a:t> </a:t>
                      </a:r>
                      <a:r>
                        <a:rPr lang="et-EE" sz="2000" dirty="0" err="1"/>
                        <a:t>with</a:t>
                      </a:r>
                      <a:r>
                        <a:rPr lang="et-EE" sz="2000" dirty="0"/>
                        <a:t> </a:t>
                      </a:r>
                      <a:r>
                        <a:rPr lang="et-EE" sz="2000" dirty="0" err="1"/>
                        <a:t>the</a:t>
                      </a:r>
                      <a:r>
                        <a:rPr lang="et-EE" sz="2000" dirty="0"/>
                        <a:t> rest of </a:t>
                      </a:r>
                      <a:r>
                        <a:rPr lang="et-EE" sz="2000" dirty="0" err="1"/>
                        <a:t>parameters</a:t>
                      </a:r>
                      <a:endParaRPr lang="en-GB" sz="2000" dirty="0"/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633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b="1" baseline="0" dirty="0"/>
                        <a:t>C+S+VG</a:t>
                      </a:r>
                      <a:endParaRPr lang="en-GB" sz="20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 err="1"/>
                        <a:t>Combination</a:t>
                      </a:r>
                      <a:r>
                        <a:rPr lang="et-EE" sz="2000" dirty="0"/>
                        <a:t> of C and S and VG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145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b="1" baseline="0" dirty="0"/>
                        <a:t>C+S+VG</a:t>
                      </a:r>
                      <a:r>
                        <a:rPr lang="et-EE" sz="2000" b="1" baseline="-25000" dirty="0"/>
                        <a:t>L</a:t>
                      </a:r>
                      <a:endParaRPr lang="en-GB" sz="2000" b="1" baseline="0" dirty="0"/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7</a:t>
                      </a:r>
                      <a:endParaRPr lang="en-GB" sz="2000" dirty="0"/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dirty="0" err="1"/>
                        <a:t>Combination</a:t>
                      </a:r>
                      <a:r>
                        <a:rPr lang="et-EE" sz="2000" dirty="0"/>
                        <a:t> of C and S and VG</a:t>
                      </a:r>
                      <a:r>
                        <a:rPr lang="et-EE" sz="2000" baseline="-25000" dirty="0"/>
                        <a:t>L</a:t>
                      </a:r>
                      <a:endParaRPr lang="en-GB" sz="2000" baseline="-25000" dirty="0"/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5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b="1" baseline="0" dirty="0" smtClean="0"/>
                        <a:t>C+S+VG</a:t>
                      </a:r>
                      <a:r>
                        <a:rPr lang="et-EE" sz="2000" b="1" baseline="-25000" dirty="0" smtClean="0"/>
                        <a:t>R</a:t>
                      </a:r>
                      <a:endParaRPr lang="en-GB" sz="2000" b="1" baseline="0" dirty="0" smtClean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7</a:t>
                      </a:r>
                      <a:endParaRPr lang="en-GB" sz="20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baseline="0" dirty="0" err="1" smtClean="0"/>
                        <a:t>Scaling</a:t>
                      </a:r>
                      <a:r>
                        <a:rPr lang="et-EE" sz="2000" baseline="0" dirty="0" smtClean="0"/>
                        <a:t> </a:t>
                      </a:r>
                      <a:r>
                        <a:rPr lang="et-EE" sz="2000" baseline="0" dirty="0" err="1" smtClean="0"/>
                        <a:t>pretained</a:t>
                      </a:r>
                      <a:r>
                        <a:rPr lang="et-EE" sz="2000" baseline="0" dirty="0" smtClean="0"/>
                        <a:t> on VG</a:t>
                      </a:r>
                      <a:r>
                        <a:rPr lang="et-EE" sz="2000" baseline="-25000" dirty="0" smtClean="0"/>
                        <a:t>L</a:t>
                      </a:r>
                      <a:r>
                        <a:rPr lang="et-EE" sz="2000" baseline="0" dirty="0" smtClean="0"/>
                        <a:t> (</a:t>
                      </a:r>
                      <a:r>
                        <a:rPr lang="et-EE" sz="2000" baseline="0" dirty="0" err="1" smtClean="0"/>
                        <a:t>different</a:t>
                      </a:r>
                      <a:r>
                        <a:rPr lang="et-EE" sz="2000" baseline="0" dirty="0" smtClean="0"/>
                        <a:t> </a:t>
                      </a:r>
                      <a:r>
                        <a:rPr lang="et-EE" sz="2000" baseline="0" dirty="0" err="1" smtClean="0"/>
                        <a:t>restarts</a:t>
                      </a:r>
                      <a:r>
                        <a:rPr lang="et-EE" sz="2000" baseline="0" dirty="0" smtClean="0"/>
                        <a:t>) and </a:t>
                      </a:r>
                      <a:r>
                        <a:rPr lang="et-EE" sz="2000" baseline="0" dirty="0" err="1" smtClean="0"/>
                        <a:t>transferred</a:t>
                      </a:r>
                      <a:endParaRPr lang="en-GB" sz="2000" baseline="-250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71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b="1" baseline="0" dirty="0" smtClean="0"/>
                        <a:t>C+S+VG</a:t>
                      </a:r>
                      <a:r>
                        <a:rPr lang="et-EE" sz="2000" b="1" baseline="-25000" dirty="0" smtClean="0"/>
                        <a:t>A</a:t>
                      </a:r>
                      <a:endParaRPr lang="en-GB" sz="2000" b="1" baseline="0" dirty="0" smtClean="0"/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7</a:t>
                      </a:r>
                      <a:endParaRPr lang="en-GB" sz="2000" dirty="0"/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baseline="0" dirty="0" err="1" smtClean="0"/>
                        <a:t>Scaling</a:t>
                      </a:r>
                      <a:r>
                        <a:rPr lang="et-EE" sz="2000" baseline="0" dirty="0" smtClean="0"/>
                        <a:t> </a:t>
                      </a:r>
                      <a:r>
                        <a:rPr lang="et-EE" sz="2000" baseline="0" dirty="0" err="1" smtClean="0"/>
                        <a:t>pretained</a:t>
                      </a:r>
                      <a:r>
                        <a:rPr lang="et-EE" sz="2000" baseline="0" dirty="0" smtClean="0"/>
                        <a:t> on VG</a:t>
                      </a:r>
                      <a:r>
                        <a:rPr lang="et-EE" sz="2000" baseline="-25000" dirty="0" smtClean="0"/>
                        <a:t>L</a:t>
                      </a:r>
                      <a:r>
                        <a:rPr lang="et-EE" sz="2000" baseline="0" dirty="0" smtClean="0"/>
                        <a:t>, </a:t>
                      </a:r>
                      <a:r>
                        <a:rPr lang="et-EE" sz="2000" baseline="0" dirty="0" err="1" smtClean="0"/>
                        <a:t>average</a:t>
                      </a:r>
                      <a:r>
                        <a:rPr lang="et-EE" sz="2000" baseline="0" dirty="0" smtClean="0"/>
                        <a:t> </a:t>
                      </a:r>
                      <a:r>
                        <a:rPr lang="et-EE" sz="2000" baseline="0" dirty="0" err="1" smtClean="0"/>
                        <a:t>scaling</a:t>
                      </a:r>
                      <a:r>
                        <a:rPr lang="et-EE" sz="2000" baseline="0" dirty="0" smtClean="0"/>
                        <a:t> </a:t>
                      </a:r>
                      <a:r>
                        <a:rPr lang="et-EE" sz="2000" baseline="0" dirty="0" err="1" smtClean="0"/>
                        <a:t>over</a:t>
                      </a:r>
                      <a:r>
                        <a:rPr lang="et-EE" sz="2000" baseline="0" dirty="0" smtClean="0"/>
                        <a:t> 10 </a:t>
                      </a:r>
                      <a:r>
                        <a:rPr lang="et-EE" sz="2000" baseline="0" dirty="0" err="1" smtClean="0"/>
                        <a:t>restarts</a:t>
                      </a:r>
                      <a:r>
                        <a:rPr lang="et-EE" sz="2000" baseline="0" dirty="0" smtClean="0"/>
                        <a:t>, </a:t>
                      </a:r>
                      <a:r>
                        <a:rPr lang="et-EE" sz="2000" baseline="0" dirty="0" err="1" smtClean="0"/>
                        <a:t>transferred</a:t>
                      </a:r>
                      <a:endParaRPr lang="en-GB" sz="2000" baseline="-25000" dirty="0"/>
                    </a:p>
                  </a:txBody>
                  <a:tcPr>
                    <a:solidFill>
                      <a:srgbClr val="4FBFD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49881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27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 flipH="1">
            <a:off x="7356724" y="6488668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i="1" dirty="0"/>
              <a:t>k</a:t>
            </a:r>
            <a:r>
              <a:rPr lang="et-EE" dirty="0"/>
              <a:t> – # </a:t>
            </a:r>
            <a:r>
              <a:rPr lang="et-EE" dirty="0" err="1"/>
              <a:t>feature</a:t>
            </a:r>
            <a:r>
              <a:rPr lang="et-EE" dirty="0"/>
              <a:t> </a:t>
            </a:r>
            <a:r>
              <a:rPr lang="et-EE" dirty="0" err="1"/>
              <a:t>types</a:t>
            </a:r>
            <a:r>
              <a:rPr lang="et-EE" dirty="0"/>
              <a:t> (part-</a:t>
            </a:r>
            <a:r>
              <a:rPr lang="et-EE" dirty="0" err="1"/>
              <a:t>similarities</a:t>
            </a:r>
            <a:r>
              <a:rPr lang="et-EE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3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Optimization implemented in Python v.2.7 </a:t>
            </a:r>
            <a:r>
              <a:rPr lang="et-EE" noProof="0" dirty="0"/>
              <a:t/>
            </a:r>
            <a:br>
              <a:rPr lang="et-EE" noProof="0" dirty="0"/>
            </a:br>
            <a:r>
              <a:rPr lang="en-GB" noProof="0" dirty="0"/>
              <a:t>using </a:t>
            </a:r>
            <a:r>
              <a:rPr lang="en-GB" noProof="0" dirty="0" err="1"/>
              <a:t>Keras</a:t>
            </a:r>
            <a:r>
              <a:rPr lang="en-GB" noProof="0" dirty="0"/>
              <a:t> and </a:t>
            </a:r>
            <a:r>
              <a:rPr lang="en-GB" noProof="0" dirty="0" err="1"/>
              <a:t>Theano</a:t>
            </a:r>
            <a:r>
              <a:rPr lang="en-GB" noProof="0" dirty="0"/>
              <a:t> libraries</a:t>
            </a:r>
          </a:p>
          <a:p>
            <a:r>
              <a:rPr lang="en-GB" noProof="0" dirty="0"/>
              <a:t>Regular PC with NVIDIA GTX1060 GPU </a:t>
            </a:r>
          </a:p>
          <a:p>
            <a:r>
              <a:rPr lang="en-GB" noProof="0" dirty="0"/>
              <a:t>Parallel computations of gradient</a:t>
            </a:r>
            <a:r>
              <a:rPr lang="et-EE" noProof="0" dirty="0"/>
              <a:t> </a:t>
            </a:r>
            <a:r>
              <a:rPr lang="et-EE" noProof="0" dirty="0" err="1"/>
              <a:t>updates</a:t>
            </a:r>
            <a:r>
              <a:rPr lang="et-EE" noProof="0" dirty="0"/>
              <a:t> in </a:t>
            </a:r>
            <a:r>
              <a:rPr lang="et-EE" noProof="0" dirty="0" err="1"/>
              <a:t>batches</a:t>
            </a:r>
            <a:r>
              <a:rPr lang="et-EE" noProof="0" dirty="0"/>
              <a:t> of 1,024 </a:t>
            </a:r>
            <a:r>
              <a:rPr lang="et-EE" noProof="0" dirty="0" err="1"/>
              <a:t>observations</a:t>
            </a:r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65" y="1295401"/>
            <a:ext cx="10896000" cy="4813432"/>
          </a:xfrm>
        </p:spPr>
        <p:txBody>
          <a:bodyPr>
            <a:normAutofit/>
          </a:bodyPr>
          <a:lstStyle/>
          <a:p>
            <a:r>
              <a:rPr lang="en-GB" sz="2800" dirty="0"/>
              <a:t>10 random restarts, each model initiated with random weights  </a:t>
            </a:r>
          </a:p>
          <a:p>
            <a:pPr lvl="1"/>
            <a:r>
              <a:rPr lang="en-GB" sz="2400" i="1" dirty="0" err="1"/>
              <a:t>n</a:t>
            </a:r>
            <a:r>
              <a:rPr lang="en-GB" sz="2400" i="1" baseline="-25000" dirty="0" err="1"/>
              <a:t>valitation</a:t>
            </a:r>
            <a:r>
              <a:rPr lang="en-GB" sz="2400" dirty="0"/>
              <a:t>=102,400; </a:t>
            </a:r>
            <a:r>
              <a:rPr lang="en-GB" sz="2400" i="1" dirty="0" err="1"/>
              <a:t>n</a:t>
            </a:r>
            <a:r>
              <a:rPr lang="en-GB" sz="2400" i="1" baseline="-25000" dirty="0" err="1"/>
              <a:t>train</a:t>
            </a:r>
            <a:r>
              <a:rPr lang="en-GB" sz="2400" dirty="0"/>
              <a:t>=1,406</a:t>
            </a:r>
            <a:r>
              <a:rPr lang="et-EE" sz="2400" dirty="0"/>
              <a:t>,</a:t>
            </a:r>
            <a:r>
              <a:rPr lang="en-GB" sz="2400" dirty="0"/>
              <a:t>976 observations</a:t>
            </a:r>
          </a:p>
          <a:p>
            <a:pPr>
              <a:spcBef>
                <a:spcPts val="1600"/>
              </a:spcBef>
            </a:pPr>
            <a:r>
              <a:rPr lang="en-GB" sz="2800" noProof="0" dirty="0"/>
              <a:t>15x reduction in seconds per epoch </a:t>
            </a:r>
          </a:p>
          <a:p>
            <a:pPr lvl="1">
              <a:spcBef>
                <a:spcPts val="1600"/>
              </a:spcBef>
            </a:pPr>
            <a:r>
              <a:rPr lang="en-GB" sz="2400" noProof="0" dirty="0"/>
              <a:t>VG (pre-computed dot-products) compared to VG</a:t>
            </a:r>
            <a:r>
              <a:rPr lang="en-GB" sz="2400" baseline="-25000" noProof="0" dirty="0"/>
              <a:t>L</a:t>
            </a:r>
            <a:r>
              <a:rPr lang="en-GB" sz="2400" noProof="0" dirty="0"/>
              <a:t> (traditional)</a:t>
            </a:r>
          </a:p>
          <a:p>
            <a:pPr>
              <a:spcBef>
                <a:spcPts val="1600"/>
              </a:spcBef>
            </a:pPr>
            <a:r>
              <a:rPr lang="en-GB" sz="2800" noProof="0" dirty="0"/>
              <a:t>Training of the heaviest model </a:t>
            </a:r>
            <a:r>
              <a:rPr lang="en-GB" sz="2800" noProof="0" dirty="0" smtClean="0"/>
              <a:t>C+S</a:t>
            </a:r>
            <a:r>
              <a:rPr lang="et-EE" sz="2800" noProof="0" dirty="0" smtClean="0"/>
              <a:t>+</a:t>
            </a:r>
            <a:r>
              <a:rPr lang="en-GB" sz="2800" noProof="0" dirty="0" smtClean="0"/>
              <a:t>VG</a:t>
            </a:r>
            <a:r>
              <a:rPr lang="en-GB" sz="2800" baseline="-25000" noProof="0" dirty="0" smtClean="0"/>
              <a:t>L</a:t>
            </a:r>
            <a:r>
              <a:rPr lang="en-GB" sz="2800" noProof="0" dirty="0" smtClean="0"/>
              <a:t> </a:t>
            </a:r>
            <a:r>
              <a:rPr lang="en-GB" sz="2800" noProof="0" dirty="0"/>
              <a:t>takes a bit less than 70 minutes</a:t>
            </a:r>
          </a:p>
          <a:p>
            <a:pPr>
              <a:spcBef>
                <a:spcPts val="1600"/>
              </a:spcBef>
            </a:pPr>
            <a:r>
              <a:rPr lang="en-GB" sz="2800" b="1" noProof="0" dirty="0"/>
              <a:t>Lowered training time </a:t>
            </a:r>
            <a:r>
              <a:rPr lang="en-GB" sz="2800" noProof="0" dirty="0"/>
              <a:t>– important practical outcome</a:t>
            </a:r>
          </a:p>
          <a:p>
            <a:r>
              <a:rPr lang="en-GB" sz="2800" noProof="0" dirty="0"/>
              <a:t>With the scalable approach (pre-computed dot-products) model optimized in 4-5 minutes</a:t>
            </a:r>
          </a:p>
          <a:p>
            <a:endParaRPr lang="en-GB" sz="28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3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Information overload </a:t>
            </a:r>
          </a:p>
          <a:p>
            <a:r>
              <a:rPr lang="en-GB" dirty="0"/>
              <a:t>Need for automated and accurate approach in Web to distinguish </a:t>
            </a:r>
            <a:r>
              <a:rPr lang="en-GB" b="1" dirty="0"/>
              <a:t>relevant</a:t>
            </a:r>
            <a:r>
              <a:rPr lang="en-GB" dirty="0"/>
              <a:t> and </a:t>
            </a:r>
            <a:r>
              <a:rPr lang="en-GB" b="1" dirty="0"/>
              <a:t>non-relevant</a:t>
            </a:r>
          </a:p>
          <a:p>
            <a:r>
              <a:rPr lang="en-GB" dirty="0"/>
              <a:t>Recommender systems (RS) help users to plough through a massive and increasing amount of information</a:t>
            </a:r>
            <a:endParaRPr lang="et-EE" dirty="0"/>
          </a:p>
          <a:p>
            <a:pPr lvl="1"/>
            <a:r>
              <a:rPr lang="et-EE" dirty="0" err="1"/>
              <a:t>Products</a:t>
            </a:r>
            <a:r>
              <a:rPr lang="et-EE" dirty="0"/>
              <a:t>, </a:t>
            </a:r>
            <a:r>
              <a:rPr lang="et-EE" dirty="0" err="1"/>
              <a:t>news</a:t>
            </a:r>
            <a:r>
              <a:rPr lang="et-EE" dirty="0"/>
              <a:t>, </a:t>
            </a:r>
            <a:r>
              <a:rPr lang="et-EE" dirty="0" err="1"/>
              <a:t>movies</a:t>
            </a:r>
            <a:r>
              <a:rPr lang="et-EE" dirty="0"/>
              <a:t>, </a:t>
            </a:r>
            <a:r>
              <a:rPr lang="et-EE" dirty="0" err="1"/>
              <a:t>music</a:t>
            </a:r>
            <a:r>
              <a:rPr lang="et-EE" dirty="0"/>
              <a:t>, …</a:t>
            </a:r>
          </a:p>
          <a:p>
            <a:endParaRPr lang="en-GB" dirty="0"/>
          </a:p>
          <a:p>
            <a:r>
              <a:rPr lang="en-GB" dirty="0"/>
              <a:t>Automatically find relevant content based on:</a:t>
            </a:r>
            <a:r>
              <a:rPr lang="et-EE" dirty="0"/>
              <a:t> </a:t>
            </a:r>
            <a:br>
              <a:rPr lang="et-EE" dirty="0"/>
            </a:br>
            <a:r>
              <a:rPr lang="en-GB" dirty="0"/>
              <a:t>user preferences, profiles, behaviour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056"/>
            <a:ext cx="4572000" cy="5059110"/>
          </a:xfrm>
        </p:spPr>
        <p:txBody>
          <a:bodyPr>
            <a:normAutofit/>
          </a:bodyPr>
          <a:lstStyle/>
          <a:p>
            <a:r>
              <a:rPr lang="en-GB" sz="2800" noProof="0" dirty="0"/>
              <a:t>Performance calculated for all 809 user profiles</a:t>
            </a:r>
          </a:p>
          <a:p>
            <a:endParaRPr lang="et-EE" sz="2800" noProof="0" dirty="0" smtClean="0"/>
          </a:p>
          <a:p>
            <a:r>
              <a:rPr lang="en-GB" sz="2800" noProof="0" dirty="0" smtClean="0"/>
              <a:t>Not </a:t>
            </a:r>
            <a:r>
              <a:rPr lang="en-GB" sz="2800" noProof="0" dirty="0"/>
              <a:t>directly optimized towards the metrics</a:t>
            </a:r>
          </a:p>
          <a:p>
            <a:endParaRPr lang="en-GB" sz="28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13C58CA-2B83-41C7-BC8B-6C7DB3027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67"/>
              </p:ext>
            </p:extLst>
          </p:nvPr>
        </p:nvGraphicFramePr>
        <p:xfrm>
          <a:off x="5616791" y="1515539"/>
          <a:ext cx="6486307" cy="470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9400">
                  <a:extLst>
                    <a:ext uri="{9D8B030D-6E8A-4147-A177-3AD203B41FA5}">
                      <a16:colId xmlns:a16="http://schemas.microsoft.com/office/drawing/2014/main" val="1910627577"/>
                    </a:ext>
                  </a:extLst>
                </a:gridCol>
                <a:gridCol w="813832">
                  <a:extLst>
                    <a:ext uri="{9D8B030D-6E8A-4147-A177-3AD203B41FA5}">
                      <a16:colId xmlns:a16="http://schemas.microsoft.com/office/drawing/2014/main" val="3755872050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1945191914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435066763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4070076919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1719859640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1285175216"/>
                    </a:ext>
                  </a:extLst>
                </a:gridCol>
              </a:tblGrid>
              <a:tr h="336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 err="1">
                          <a:effectLst/>
                        </a:rPr>
                        <a:t>Model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>
                          <a:effectLst/>
                        </a:rPr>
                        <a:t>AUC</a:t>
                      </a:r>
                      <a:endParaRPr lang="en-GB" sz="2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F</a:t>
                      </a:r>
                      <a:r>
                        <a:rPr lang="et-EE" sz="1900" b="1" baseline="-25000" dirty="0">
                          <a:effectLst/>
                        </a:rPr>
                        <a:t>1</a:t>
                      </a:r>
                      <a:endParaRPr lang="en-GB" sz="27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𝜅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750205"/>
                  </a:ext>
                </a:extLst>
              </a:tr>
              <a:tr h="33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ROC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PR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min</a:t>
                      </a:r>
                      <a:r>
                        <a:rPr lang="et-EE" sz="1600" b="1" dirty="0">
                          <a:effectLst/>
                        </a:rPr>
                        <a:t>𝑟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 err="1">
                          <a:effectLst/>
                        </a:rPr>
                        <a:t>max</a:t>
                      </a:r>
                      <a:r>
                        <a:rPr lang="et-EE" sz="1600" b="1" dirty="0">
                          <a:effectLst/>
                        </a:rPr>
                        <a:t>𝑟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>
                          <a:effectLst/>
                        </a:rPr>
                        <a:t>min</a:t>
                      </a:r>
                      <a:r>
                        <a:rPr lang="et-EE" sz="1600" b="1">
                          <a:effectLst/>
                        </a:rPr>
                        <a:t>𝑟</a:t>
                      </a:r>
                      <a:endParaRPr lang="en-GB" sz="2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 err="1">
                          <a:effectLst/>
                        </a:rPr>
                        <a:t>max</a:t>
                      </a:r>
                      <a:r>
                        <a:rPr lang="et-EE" sz="1600" b="1" dirty="0">
                          <a:effectLst/>
                        </a:rPr>
                        <a:t>𝑟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923446731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solidFill>
                            <a:srgbClr val="2B99AB"/>
                          </a:solidFill>
                          <a:effectLst/>
                        </a:rPr>
                        <a:t>T</a:t>
                      </a:r>
                      <a:endParaRPr lang="en-GB" sz="1800" b="1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0.535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0.324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0.413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0.479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0.041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0.200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650403545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</a:rPr>
                        <a:t>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0.531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0.319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0.411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>
                          <a:effectLst/>
                        </a:rPr>
                        <a:t>0.477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0.038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>
                          <a:effectLst/>
                        </a:rPr>
                        <a:t>0.198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020089391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</a:rPr>
                        <a:t>C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>
                          <a:effectLst/>
                        </a:rPr>
                        <a:t>0.567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>
                          <a:effectLst/>
                        </a:rPr>
                        <a:t>0.358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0.419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>
                          <a:effectLst/>
                        </a:rPr>
                        <a:t>0.507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0.081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0.249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915629045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</a:rPr>
                        <a:t>C+S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>
                          <a:effectLst/>
                        </a:rPr>
                        <a:t>0.570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0.361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0.419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0.509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0.083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0.251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75529537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0.525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0.308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0.476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81958859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0.472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441627833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0.347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0.110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011081764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0.370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822341584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0.510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0.253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573091179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46129829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17525201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0.634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0.391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431785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1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3CF94C-BF6E-4B53-9184-EB55E6403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05131"/>
              </p:ext>
            </p:extLst>
          </p:nvPr>
        </p:nvGraphicFramePr>
        <p:xfrm>
          <a:off x="5528303" y="1407385"/>
          <a:ext cx="6486307" cy="470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9400">
                  <a:extLst>
                    <a:ext uri="{9D8B030D-6E8A-4147-A177-3AD203B41FA5}">
                      <a16:colId xmlns:a16="http://schemas.microsoft.com/office/drawing/2014/main" val="1910627577"/>
                    </a:ext>
                  </a:extLst>
                </a:gridCol>
                <a:gridCol w="813832">
                  <a:extLst>
                    <a:ext uri="{9D8B030D-6E8A-4147-A177-3AD203B41FA5}">
                      <a16:colId xmlns:a16="http://schemas.microsoft.com/office/drawing/2014/main" val="3755872050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1945191914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435066763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4070076919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1719859640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1285175216"/>
                    </a:ext>
                  </a:extLst>
                </a:gridCol>
              </a:tblGrid>
              <a:tr h="336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 err="1">
                          <a:effectLst/>
                        </a:rPr>
                        <a:t>Model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>
                          <a:effectLst/>
                        </a:rPr>
                        <a:t>AUC</a:t>
                      </a:r>
                      <a:endParaRPr lang="en-GB" sz="2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F</a:t>
                      </a:r>
                      <a:r>
                        <a:rPr lang="et-EE" sz="1900" b="1" baseline="-25000" dirty="0">
                          <a:effectLst/>
                        </a:rPr>
                        <a:t>1</a:t>
                      </a:r>
                      <a:endParaRPr lang="en-GB" sz="27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𝜅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750205"/>
                  </a:ext>
                </a:extLst>
              </a:tr>
              <a:tr h="33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ROC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PR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min</a:t>
                      </a:r>
                      <a:r>
                        <a:rPr lang="et-EE" sz="1600" b="1" dirty="0">
                          <a:effectLst/>
                        </a:rPr>
                        <a:t>𝑟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 err="1">
                          <a:effectLst/>
                        </a:rPr>
                        <a:t>max</a:t>
                      </a:r>
                      <a:r>
                        <a:rPr lang="et-EE" sz="1600" b="1" dirty="0">
                          <a:effectLst/>
                        </a:rPr>
                        <a:t>𝑟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>
                          <a:effectLst/>
                        </a:rPr>
                        <a:t>min</a:t>
                      </a:r>
                      <a:r>
                        <a:rPr lang="et-EE" sz="1600" b="1">
                          <a:effectLst/>
                        </a:rPr>
                        <a:t>𝑟</a:t>
                      </a:r>
                      <a:endParaRPr lang="en-GB" sz="2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 err="1">
                          <a:effectLst/>
                        </a:rPr>
                        <a:t>max</a:t>
                      </a:r>
                      <a:r>
                        <a:rPr lang="et-EE" sz="1600" b="1" dirty="0">
                          <a:effectLst/>
                        </a:rPr>
                        <a:t>𝑟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923446731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solidFill>
                            <a:srgbClr val="2B99AB"/>
                          </a:solidFill>
                          <a:effectLst/>
                        </a:rPr>
                        <a:t>T</a:t>
                      </a:r>
                      <a:endParaRPr lang="en-GB" sz="1800" b="1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0.535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0.324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0.413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0.479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0.041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0.200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650403545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</a:rPr>
                        <a:t>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0.531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0.319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0.411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0.477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0.038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0.198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089391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</a:rPr>
                        <a:t>C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0.567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0.358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0.419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>
                          <a:effectLst/>
                        </a:rPr>
                        <a:t>0.507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0.081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0.249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629045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</a:rPr>
                        <a:t>C+S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>
                          <a:effectLst/>
                        </a:rPr>
                        <a:t>0.570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0.361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0.419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0.509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0.083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0.251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75529537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0.525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0.308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0.476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81958859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0.472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441627833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0.347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0.110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011081764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0.370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822341584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0.510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0.253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573091179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46129829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17525201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0.634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0.391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43178526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056"/>
            <a:ext cx="4572000" cy="5059110"/>
          </a:xfrm>
        </p:spPr>
        <p:txBody>
          <a:bodyPr>
            <a:normAutofit/>
          </a:bodyPr>
          <a:lstStyle/>
          <a:p>
            <a:r>
              <a:rPr lang="en-GB" sz="2800" noProof="0" dirty="0"/>
              <a:t>Unexpectedly low performance for SF-IDF+</a:t>
            </a:r>
          </a:p>
          <a:p>
            <a:r>
              <a:rPr lang="en-GB" sz="2800" noProof="0" dirty="0"/>
              <a:t>Concepts alone</a:t>
            </a:r>
            <a:r>
              <a:rPr lang="et-EE" sz="2800" noProof="0" dirty="0"/>
              <a:t> (C)</a:t>
            </a:r>
            <a:r>
              <a:rPr lang="en-GB" sz="2800" noProof="0" dirty="0"/>
              <a:t> outperform the </a:t>
            </a:r>
            <a:r>
              <a:rPr lang="et-EE" sz="2800" noProof="0" dirty="0"/>
              <a:t/>
            </a:r>
            <a:br>
              <a:rPr lang="et-EE" sz="2800" noProof="0" dirty="0"/>
            </a:br>
            <a:r>
              <a:rPr lang="en-GB" sz="2800" noProof="0" dirty="0"/>
              <a:t>benchmark T</a:t>
            </a:r>
            <a:endParaRPr lang="et-EE" sz="2800" noProof="0" dirty="0"/>
          </a:p>
          <a:p>
            <a:endParaRPr lang="et-EE" sz="2800" dirty="0"/>
          </a:p>
          <a:p>
            <a:r>
              <a:rPr lang="et-EE" sz="2800" noProof="0" dirty="0"/>
              <a:t>No need </a:t>
            </a:r>
            <a:r>
              <a:rPr lang="et-EE" sz="2800" noProof="0" dirty="0" err="1"/>
              <a:t>to</a:t>
            </a:r>
            <a:r>
              <a:rPr lang="et-EE" sz="2800" noProof="0" dirty="0"/>
              <a:t> </a:t>
            </a:r>
            <a:r>
              <a:rPr lang="et-EE" sz="2800" noProof="0" dirty="0" err="1"/>
              <a:t>train</a:t>
            </a:r>
            <a:r>
              <a:rPr lang="et-EE" sz="2800" noProof="0" dirty="0"/>
              <a:t> </a:t>
            </a:r>
            <a:r>
              <a:rPr lang="et-EE" sz="2800" noProof="0" dirty="0" err="1"/>
              <a:t>scaling</a:t>
            </a:r>
            <a:r>
              <a:rPr lang="et-EE" sz="2800" noProof="0" dirty="0"/>
              <a:t> </a:t>
            </a:r>
            <a:r>
              <a:rPr lang="et-EE" sz="2800" noProof="0" dirty="0" err="1"/>
              <a:t>together</a:t>
            </a:r>
            <a:r>
              <a:rPr lang="et-EE" sz="2800" noProof="0" dirty="0"/>
              <a:t> </a:t>
            </a:r>
            <a:r>
              <a:rPr lang="et-EE" sz="2800" noProof="0" dirty="0" err="1"/>
              <a:t>with</a:t>
            </a:r>
            <a:r>
              <a:rPr lang="et-EE" sz="2800" noProof="0" dirty="0"/>
              <a:t> </a:t>
            </a:r>
            <a:r>
              <a:rPr lang="et-EE" sz="2800" noProof="0" dirty="0" err="1"/>
              <a:t>the</a:t>
            </a:r>
            <a:r>
              <a:rPr lang="et-EE" sz="2800" noProof="0" dirty="0"/>
              <a:t> </a:t>
            </a:r>
            <a:r>
              <a:rPr lang="et-EE" sz="2800" noProof="0" dirty="0" err="1"/>
              <a:t>model</a:t>
            </a:r>
            <a:r>
              <a:rPr lang="et-EE" sz="2800" noProof="0" dirty="0"/>
              <a:t> </a:t>
            </a:r>
            <a:r>
              <a:rPr lang="et-EE" sz="2800" noProof="0" dirty="0" err="1"/>
              <a:t>as</a:t>
            </a:r>
            <a:r>
              <a:rPr lang="et-EE" sz="2800" noProof="0" dirty="0"/>
              <a:t> a </a:t>
            </a:r>
            <a:r>
              <a:rPr lang="et-EE" sz="2800" noProof="0" dirty="0" err="1"/>
              <a:t>whole</a:t>
            </a:r>
            <a:endParaRPr lang="en-GB" sz="28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31</a:t>
            </a:fld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36572" y="2483181"/>
            <a:ext cx="1947" cy="22807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336572" y="2826967"/>
            <a:ext cx="1947" cy="228077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336572" y="3155874"/>
            <a:ext cx="1947" cy="228077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056"/>
            <a:ext cx="4572000" cy="5059110"/>
          </a:xfrm>
        </p:spPr>
        <p:txBody>
          <a:bodyPr>
            <a:normAutofit/>
          </a:bodyPr>
          <a:lstStyle/>
          <a:p>
            <a:r>
              <a:rPr lang="en-GB" sz="2800" dirty="0"/>
              <a:t>VG outperforms VS</a:t>
            </a:r>
          </a:p>
          <a:p>
            <a:r>
              <a:rPr lang="en-GB" sz="2800" dirty="0"/>
              <a:t>1,000 </a:t>
            </a:r>
            <a:r>
              <a:rPr lang="en-GB" sz="2800" dirty="0" err="1"/>
              <a:t>synset</a:t>
            </a:r>
            <a:r>
              <a:rPr lang="en-GB" sz="2800" dirty="0"/>
              <a:t> feature values more suitable than 1,024 VSEs</a:t>
            </a:r>
          </a:p>
          <a:p>
            <a:r>
              <a:rPr lang="en-GB" sz="2800" dirty="0"/>
              <a:t>Optimized scaling provides large performance increase</a:t>
            </a:r>
          </a:p>
          <a:p>
            <a:pPr lvl="1"/>
            <a:r>
              <a:rPr lang="en-GB" sz="2400" dirty="0"/>
              <a:t>VG vs VG</a:t>
            </a:r>
            <a:r>
              <a:rPr lang="en-GB" sz="2400" baseline="-25000" dirty="0"/>
              <a:t>L</a:t>
            </a:r>
          </a:p>
          <a:p>
            <a:pPr lvl="1"/>
            <a:r>
              <a:rPr lang="en-GB" sz="2400" dirty="0"/>
              <a:t>VS </a:t>
            </a:r>
            <a:r>
              <a:rPr lang="en-GB" sz="2400" dirty="0" err="1"/>
              <a:t>vs</a:t>
            </a:r>
            <a:r>
              <a:rPr lang="en-GB" sz="2400" dirty="0"/>
              <a:t> VS</a:t>
            </a:r>
            <a:r>
              <a:rPr lang="en-GB" sz="2400" baseline="-25000" dirty="0"/>
              <a:t>L</a:t>
            </a:r>
          </a:p>
          <a:p>
            <a:r>
              <a:rPr lang="en-GB" sz="2800" dirty="0"/>
              <a:t>VSE does not improve RS performance over </a:t>
            </a:r>
            <a:r>
              <a:rPr lang="en-GB" sz="2800" dirty="0" err="1"/>
              <a:t>synset</a:t>
            </a:r>
            <a:r>
              <a:rPr lang="en-GB" sz="2800" dirty="0"/>
              <a:t> vectors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32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D6135A-CFEE-4A20-84A0-15AFF6200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67581"/>
              </p:ext>
            </p:extLst>
          </p:nvPr>
        </p:nvGraphicFramePr>
        <p:xfrm>
          <a:off x="5528303" y="1407385"/>
          <a:ext cx="6486307" cy="470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9400">
                  <a:extLst>
                    <a:ext uri="{9D8B030D-6E8A-4147-A177-3AD203B41FA5}">
                      <a16:colId xmlns:a16="http://schemas.microsoft.com/office/drawing/2014/main" val="1910627577"/>
                    </a:ext>
                  </a:extLst>
                </a:gridCol>
                <a:gridCol w="813832">
                  <a:extLst>
                    <a:ext uri="{9D8B030D-6E8A-4147-A177-3AD203B41FA5}">
                      <a16:colId xmlns:a16="http://schemas.microsoft.com/office/drawing/2014/main" val="3755872050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1945191914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435066763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4070076919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1719859640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1285175216"/>
                    </a:ext>
                  </a:extLst>
                </a:gridCol>
              </a:tblGrid>
              <a:tr h="336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 err="1">
                          <a:effectLst/>
                        </a:rPr>
                        <a:t>Model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>
                          <a:effectLst/>
                        </a:rPr>
                        <a:t>AUC</a:t>
                      </a:r>
                      <a:endParaRPr lang="en-GB" sz="2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F</a:t>
                      </a:r>
                      <a:r>
                        <a:rPr lang="et-EE" sz="1900" b="1" baseline="-25000" dirty="0">
                          <a:effectLst/>
                        </a:rPr>
                        <a:t>1</a:t>
                      </a:r>
                      <a:endParaRPr lang="en-GB" sz="27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𝜅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750205"/>
                  </a:ext>
                </a:extLst>
              </a:tr>
              <a:tr h="33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ROC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PR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min</a:t>
                      </a:r>
                      <a:r>
                        <a:rPr lang="et-EE" sz="1600" b="1" dirty="0">
                          <a:effectLst/>
                        </a:rPr>
                        <a:t>𝑟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 err="1">
                          <a:effectLst/>
                        </a:rPr>
                        <a:t>max</a:t>
                      </a:r>
                      <a:r>
                        <a:rPr lang="et-EE" sz="1600" b="1" dirty="0">
                          <a:effectLst/>
                        </a:rPr>
                        <a:t>𝑟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>
                          <a:effectLst/>
                        </a:rPr>
                        <a:t>min</a:t>
                      </a:r>
                      <a:r>
                        <a:rPr lang="et-EE" sz="1600" b="1">
                          <a:effectLst/>
                        </a:rPr>
                        <a:t>𝑟</a:t>
                      </a:r>
                      <a:endParaRPr lang="en-GB" sz="2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 err="1">
                          <a:effectLst/>
                        </a:rPr>
                        <a:t>max</a:t>
                      </a:r>
                      <a:r>
                        <a:rPr lang="et-EE" sz="1600" b="1" dirty="0">
                          <a:effectLst/>
                        </a:rPr>
                        <a:t>𝑟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923446731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solidFill>
                            <a:srgbClr val="2B99AB"/>
                          </a:solidFill>
                          <a:effectLst/>
                        </a:rPr>
                        <a:t>T</a:t>
                      </a:r>
                      <a:endParaRPr lang="en-GB" sz="1800" b="1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0.535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0.324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0.413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0.479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0.041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0.200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650403545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</a:rPr>
                        <a:t>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0.531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0.319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0.411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0.477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0.038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0.198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089391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</a:rPr>
                        <a:t>C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0.567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0.358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0.419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0.507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0.081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0.249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629045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</a:rPr>
                        <a:t>C+S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>
                          <a:effectLst/>
                        </a:rPr>
                        <a:t>0.570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0.361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0.419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0.509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0.083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0.251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75529537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0.525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0.308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0.476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0.189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58859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0.472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27833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0.347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0.110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011081764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0.370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822341584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0.510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0.253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573091179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46129829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17525201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0.634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0.391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431785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056"/>
            <a:ext cx="4572000" cy="5059110"/>
          </a:xfrm>
        </p:spPr>
        <p:txBody>
          <a:bodyPr>
            <a:normAutofit/>
          </a:bodyPr>
          <a:lstStyle/>
          <a:p>
            <a:r>
              <a:rPr lang="et-EE" sz="2800" noProof="0" dirty="0"/>
              <a:t>VG </a:t>
            </a:r>
            <a:r>
              <a:rPr lang="et-EE" sz="2800" noProof="0" dirty="0" err="1"/>
              <a:t>outperforms</a:t>
            </a:r>
            <a:r>
              <a:rPr lang="et-EE" sz="2800" noProof="0" dirty="0"/>
              <a:t> VS</a:t>
            </a:r>
          </a:p>
          <a:p>
            <a:r>
              <a:rPr lang="et-EE" sz="2800" dirty="0"/>
              <a:t>1,000 </a:t>
            </a:r>
            <a:r>
              <a:rPr lang="et-EE" sz="2800" dirty="0" err="1"/>
              <a:t>synset</a:t>
            </a:r>
            <a:r>
              <a:rPr lang="et-EE" sz="2800" dirty="0"/>
              <a:t> </a:t>
            </a:r>
            <a:r>
              <a:rPr lang="et-EE" sz="2800" dirty="0" err="1"/>
              <a:t>feature</a:t>
            </a:r>
            <a:r>
              <a:rPr lang="et-EE" sz="2800" dirty="0"/>
              <a:t> </a:t>
            </a:r>
            <a:r>
              <a:rPr lang="et-EE" sz="2800" dirty="0" err="1"/>
              <a:t>values</a:t>
            </a:r>
            <a:r>
              <a:rPr lang="et-EE" sz="2800" dirty="0"/>
              <a:t> </a:t>
            </a:r>
            <a:r>
              <a:rPr lang="et-EE" sz="2800" dirty="0" err="1"/>
              <a:t>more</a:t>
            </a:r>
            <a:r>
              <a:rPr lang="et-EE" sz="2800" dirty="0"/>
              <a:t> </a:t>
            </a:r>
            <a:r>
              <a:rPr lang="et-EE" sz="2800" dirty="0" err="1"/>
              <a:t>suitable</a:t>
            </a:r>
            <a:r>
              <a:rPr lang="et-EE" sz="2800" dirty="0"/>
              <a:t> </a:t>
            </a:r>
            <a:r>
              <a:rPr lang="et-EE" sz="2800" dirty="0" err="1"/>
              <a:t>than</a:t>
            </a:r>
            <a:r>
              <a:rPr lang="et-EE" sz="2800" dirty="0"/>
              <a:t> 1,024 </a:t>
            </a:r>
            <a:r>
              <a:rPr lang="et-EE" sz="2800" dirty="0" err="1"/>
              <a:t>VSEs</a:t>
            </a:r>
            <a:endParaRPr lang="et-EE" sz="2800" dirty="0"/>
          </a:p>
          <a:p>
            <a:r>
              <a:rPr lang="et-EE" sz="2800" noProof="0" dirty="0" err="1"/>
              <a:t>Optimized</a:t>
            </a:r>
            <a:r>
              <a:rPr lang="et-EE" sz="2800" noProof="0" dirty="0"/>
              <a:t> </a:t>
            </a:r>
            <a:r>
              <a:rPr lang="et-EE" sz="2800" noProof="0" dirty="0" err="1"/>
              <a:t>scaling</a:t>
            </a:r>
            <a:r>
              <a:rPr lang="et-EE" sz="2800" noProof="0" dirty="0"/>
              <a:t> </a:t>
            </a:r>
            <a:r>
              <a:rPr lang="et-EE" sz="2800" noProof="0" dirty="0" err="1"/>
              <a:t>provides</a:t>
            </a:r>
            <a:r>
              <a:rPr lang="et-EE" sz="2800" noProof="0" dirty="0"/>
              <a:t> </a:t>
            </a:r>
            <a:r>
              <a:rPr lang="et-EE" sz="2800" noProof="0" dirty="0" err="1"/>
              <a:t>large</a:t>
            </a:r>
            <a:r>
              <a:rPr lang="et-EE" sz="2800" noProof="0" dirty="0"/>
              <a:t> </a:t>
            </a:r>
            <a:r>
              <a:rPr lang="et-EE" sz="2800" noProof="0" dirty="0" err="1"/>
              <a:t>performance</a:t>
            </a:r>
            <a:r>
              <a:rPr lang="et-EE" sz="2800" noProof="0" dirty="0"/>
              <a:t> </a:t>
            </a:r>
            <a:r>
              <a:rPr lang="et-EE" sz="2800" noProof="0" dirty="0" err="1"/>
              <a:t>increase</a:t>
            </a:r>
            <a:endParaRPr lang="et-EE" sz="2800" noProof="0" dirty="0"/>
          </a:p>
          <a:p>
            <a:pPr lvl="1"/>
            <a:r>
              <a:rPr lang="et-EE" sz="2400" dirty="0"/>
              <a:t>VG vs VG</a:t>
            </a:r>
            <a:r>
              <a:rPr lang="et-EE" sz="2400" baseline="-25000" dirty="0"/>
              <a:t>L</a:t>
            </a:r>
          </a:p>
          <a:p>
            <a:pPr lvl="1"/>
            <a:r>
              <a:rPr lang="et-EE" sz="2400" noProof="0" dirty="0"/>
              <a:t>VS </a:t>
            </a:r>
            <a:r>
              <a:rPr lang="et-EE" sz="2400" noProof="0" dirty="0" err="1"/>
              <a:t>vs</a:t>
            </a:r>
            <a:r>
              <a:rPr lang="et-EE" sz="2400" noProof="0" dirty="0"/>
              <a:t> VS</a:t>
            </a:r>
            <a:r>
              <a:rPr lang="et-EE" sz="2400" baseline="-25000" noProof="0" dirty="0"/>
              <a:t>L</a:t>
            </a:r>
            <a:endParaRPr lang="en-GB" sz="2400" baseline="-25000" noProof="0" dirty="0"/>
          </a:p>
          <a:p>
            <a:r>
              <a:rPr lang="et-EE" sz="2800" noProof="0" dirty="0"/>
              <a:t>VSE </a:t>
            </a:r>
            <a:r>
              <a:rPr lang="et-EE" sz="2800" noProof="0" dirty="0" err="1"/>
              <a:t>does</a:t>
            </a:r>
            <a:r>
              <a:rPr lang="et-EE" sz="2800" noProof="0" dirty="0"/>
              <a:t> </a:t>
            </a:r>
            <a:r>
              <a:rPr lang="et-EE" sz="2800" noProof="0" dirty="0" err="1"/>
              <a:t>not</a:t>
            </a:r>
            <a:r>
              <a:rPr lang="et-EE" sz="2800" noProof="0" dirty="0"/>
              <a:t> </a:t>
            </a:r>
            <a:r>
              <a:rPr lang="et-EE" sz="2800" noProof="0" dirty="0" err="1"/>
              <a:t>improve</a:t>
            </a:r>
            <a:r>
              <a:rPr lang="et-EE" sz="2800" noProof="0" dirty="0"/>
              <a:t> RS </a:t>
            </a:r>
            <a:r>
              <a:rPr lang="et-EE" sz="2800" noProof="0" dirty="0" err="1"/>
              <a:t>performance</a:t>
            </a:r>
            <a:r>
              <a:rPr lang="et-EE" sz="2800" noProof="0" dirty="0"/>
              <a:t> </a:t>
            </a:r>
            <a:r>
              <a:rPr lang="et-EE" sz="2800" noProof="0" dirty="0" err="1"/>
              <a:t>over</a:t>
            </a:r>
            <a:r>
              <a:rPr lang="et-EE" sz="2800" noProof="0" dirty="0"/>
              <a:t> </a:t>
            </a:r>
            <a:r>
              <a:rPr lang="et-EE" sz="2800" noProof="0" dirty="0" err="1"/>
              <a:t>synset</a:t>
            </a:r>
            <a:r>
              <a:rPr lang="et-EE" sz="2800" noProof="0" dirty="0"/>
              <a:t> </a:t>
            </a:r>
            <a:r>
              <a:rPr lang="et-EE" sz="2800" noProof="0" dirty="0" err="1"/>
              <a:t>vectors</a:t>
            </a:r>
            <a:endParaRPr lang="en-GB" sz="28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202B31A-322F-48A1-B1C2-0A936F118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835472"/>
              </p:ext>
            </p:extLst>
          </p:nvPr>
        </p:nvGraphicFramePr>
        <p:xfrm>
          <a:off x="5528303" y="1407385"/>
          <a:ext cx="6486307" cy="470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9400">
                  <a:extLst>
                    <a:ext uri="{9D8B030D-6E8A-4147-A177-3AD203B41FA5}">
                      <a16:colId xmlns:a16="http://schemas.microsoft.com/office/drawing/2014/main" val="1910627577"/>
                    </a:ext>
                  </a:extLst>
                </a:gridCol>
                <a:gridCol w="813832">
                  <a:extLst>
                    <a:ext uri="{9D8B030D-6E8A-4147-A177-3AD203B41FA5}">
                      <a16:colId xmlns:a16="http://schemas.microsoft.com/office/drawing/2014/main" val="3755872050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1945191914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435066763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4070076919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1719859640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1285175216"/>
                    </a:ext>
                  </a:extLst>
                </a:gridCol>
              </a:tblGrid>
              <a:tr h="336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 err="1">
                          <a:effectLst/>
                        </a:rPr>
                        <a:t>Model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>
                          <a:effectLst/>
                        </a:rPr>
                        <a:t>AUC</a:t>
                      </a:r>
                      <a:endParaRPr lang="en-GB" sz="2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F</a:t>
                      </a:r>
                      <a:r>
                        <a:rPr lang="et-EE" sz="1900" b="1" baseline="-25000" dirty="0">
                          <a:effectLst/>
                        </a:rPr>
                        <a:t>1</a:t>
                      </a:r>
                      <a:endParaRPr lang="en-GB" sz="27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𝜅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750205"/>
                  </a:ext>
                </a:extLst>
              </a:tr>
              <a:tr h="33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ROC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PR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min</a:t>
                      </a:r>
                      <a:r>
                        <a:rPr lang="et-EE" sz="1600" b="1" dirty="0">
                          <a:effectLst/>
                        </a:rPr>
                        <a:t>𝑟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 err="1">
                          <a:effectLst/>
                        </a:rPr>
                        <a:t>max</a:t>
                      </a:r>
                      <a:r>
                        <a:rPr lang="et-EE" sz="1600" b="1" dirty="0">
                          <a:effectLst/>
                        </a:rPr>
                        <a:t>𝑟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>
                          <a:effectLst/>
                        </a:rPr>
                        <a:t>min</a:t>
                      </a:r>
                      <a:r>
                        <a:rPr lang="et-EE" sz="1600" b="1">
                          <a:effectLst/>
                        </a:rPr>
                        <a:t>𝑟</a:t>
                      </a:r>
                      <a:endParaRPr lang="en-GB" sz="2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 err="1">
                          <a:effectLst/>
                        </a:rPr>
                        <a:t>max</a:t>
                      </a:r>
                      <a:r>
                        <a:rPr lang="et-EE" sz="1600" b="1" dirty="0">
                          <a:effectLst/>
                        </a:rPr>
                        <a:t>𝑟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923446731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solidFill>
                            <a:srgbClr val="2B99AB"/>
                          </a:solidFill>
                          <a:effectLst/>
                        </a:rPr>
                        <a:t>T</a:t>
                      </a:r>
                      <a:endParaRPr lang="en-GB" sz="1800" b="1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0.535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0.324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0.413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0.479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0.041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0.200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650403545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</a:rPr>
                        <a:t>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0.531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0.319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0.411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0.477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0.038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0.198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089391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</a:rPr>
                        <a:t>C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0.567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0.358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0.419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0.507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0.081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0.249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629045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</a:rPr>
                        <a:t>C+S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>
                          <a:effectLst/>
                        </a:rPr>
                        <a:t>0.570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0.361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0.419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0.509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0.083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0.251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75529537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0.525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0.308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0.476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58859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0.472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27833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0.347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0.110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81764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0.370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4067E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341584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0.510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0.253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573091179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46129829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17525201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0.634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0.391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431785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9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7F4CD90-52BF-4873-9D30-2977C4A85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06218"/>
              </p:ext>
            </p:extLst>
          </p:nvPr>
        </p:nvGraphicFramePr>
        <p:xfrm>
          <a:off x="5518471" y="1407385"/>
          <a:ext cx="6486307" cy="470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9400">
                  <a:extLst>
                    <a:ext uri="{9D8B030D-6E8A-4147-A177-3AD203B41FA5}">
                      <a16:colId xmlns:a16="http://schemas.microsoft.com/office/drawing/2014/main" val="1910627577"/>
                    </a:ext>
                  </a:extLst>
                </a:gridCol>
                <a:gridCol w="813832">
                  <a:extLst>
                    <a:ext uri="{9D8B030D-6E8A-4147-A177-3AD203B41FA5}">
                      <a16:colId xmlns:a16="http://schemas.microsoft.com/office/drawing/2014/main" val="3755872050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1945191914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435066763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4070076919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1719859640"/>
                    </a:ext>
                  </a:extLst>
                </a:gridCol>
                <a:gridCol w="926615">
                  <a:extLst>
                    <a:ext uri="{9D8B030D-6E8A-4147-A177-3AD203B41FA5}">
                      <a16:colId xmlns:a16="http://schemas.microsoft.com/office/drawing/2014/main" val="1285175216"/>
                    </a:ext>
                  </a:extLst>
                </a:gridCol>
              </a:tblGrid>
              <a:tr h="336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 err="1">
                          <a:effectLst/>
                        </a:rPr>
                        <a:t>Model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>
                          <a:effectLst/>
                        </a:rPr>
                        <a:t>AUC</a:t>
                      </a:r>
                      <a:endParaRPr lang="en-GB" sz="2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F</a:t>
                      </a:r>
                      <a:r>
                        <a:rPr lang="et-EE" sz="1900" b="1" baseline="-25000" dirty="0">
                          <a:effectLst/>
                        </a:rPr>
                        <a:t>1</a:t>
                      </a:r>
                      <a:endParaRPr lang="en-GB" sz="27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𝜅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750205"/>
                  </a:ext>
                </a:extLst>
              </a:tr>
              <a:tr h="33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ROC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PR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>
                          <a:effectLst/>
                        </a:rPr>
                        <a:t>min</a:t>
                      </a:r>
                      <a:r>
                        <a:rPr lang="et-EE" sz="1600" b="1" dirty="0">
                          <a:effectLst/>
                        </a:rPr>
                        <a:t>𝑟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 err="1">
                          <a:effectLst/>
                        </a:rPr>
                        <a:t>max</a:t>
                      </a:r>
                      <a:r>
                        <a:rPr lang="et-EE" sz="1600" b="1" dirty="0">
                          <a:effectLst/>
                        </a:rPr>
                        <a:t>𝑟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>
                          <a:effectLst/>
                        </a:rPr>
                        <a:t>min</a:t>
                      </a:r>
                      <a:r>
                        <a:rPr lang="et-EE" sz="1600" b="1">
                          <a:effectLst/>
                        </a:rPr>
                        <a:t>𝑟</a:t>
                      </a:r>
                      <a:endParaRPr lang="en-GB" sz="2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900" b="1" dirty="0" err="1">
                          <a:effectLst/>
                        </a:rPr>
                        <a:t>max</a:t>
                      </a:r>
                      <a:r>
                        <a:rPr lang="et-EE" sz="1600" b="1" dirty="0">
                          <a:effectLst/>
                        </a:rPr>
                        <a:t>𝑟</a:t>
                      </a:r>
                      <a:endParaRPr lang="en-GB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923446731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solidFill>
                            <a:srgbClr val="2B99AB"/>
                          </a:solidFill>
                          <a:effectLst/>
                        </a:rPr>
                        <a:t>T</a:t>
                      </a:r>
                      <a:endParaRPr lang="en-GB" sz="1800" b="1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0.535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0.324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0.413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0.479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0.041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2B99AB"/>
                          </a:solidFill>
                          <a:effectLst/>
                        </a:rPr>
                        <a:t>0.200</a:t>
                      </a:r>
                      <a:endParaRPr lang="en-GB" sz="1800" dirty="0">
                        <a:solidFill>
                          <a:srgbClr val="2B99A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650403545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</a:rPr>
                        <a:t>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0.531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0.319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0.411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0.477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0.038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0.198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089391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</a:rPr>
                        <a:t>C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0.567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0.358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0.419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0.507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0.081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0.249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629045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</a:rPr>
                        <a:t>C+S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>
                          <a:effectLst/>
                        </a:rPr>
                        <a:t>0.570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0.361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0.419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0.509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0.083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</a:rPr>
                        <a:t>0.251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75529537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0.525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0.308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0.476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958859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0.472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627833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0.347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0.110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081764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0.370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341584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0.510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0.253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573091179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29829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0.532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0.286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525201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C+S+VG</a:t>
                      </a:r>
                      <a:r>
                        <a:rPr lang="et-EE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18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0.634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0.391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t-E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4FBFD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78526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056"/>
            <a:ext cx="4572000" cy="5059110"/>
          </a:xfrm>
        </p:spPr>
        <p:txBody>
          <a:bodyPr>
            <a:normAutofit/>
          </a:bodyPr>
          <a:lstStyle/>
          <a:p>
            <a:r>
              <a:rPr lang="et-EE" sz="2800" noProof="0" dirty="0" err="1"/>
              <a:t>The</a:t>
            </a:r>
            <a:r>
              <a:rPr lang="et-EE" sz="2800" noProof="0" dirty="0"/>
              <a:t> </a:t>
            </a:r>
            <a:r>
              <a:rPr lang="et-EE" sz="2800" noProof="0" dirty="0" err="1"/>
              <a:t>combined</a:t>
            </a:r>
            <a:r>
              <a:rPr lang="et-EE" sz="2800" noProof="0" dirty="0"/>
              <a:t> </a:t>
            </a:r>
            <a:r>
              <a:rPr lang="et-EE" sz="2800" noProof="0" dirty="0" err="1"/>
              <a:t>model</a:t>
            </a:r>
            <a:r>
              <a:rPr lang="et-EE" sz="2800" noProof="0" dirty="0"/>
              <a:t> of C+S+VG</a:t>
            </a:r>
            <a:r>
              <a:rPr lang="et-EE" sz="2800" baseline="-25000" noProof="0" dirty="0"/>
              <a:t>L</a:t>
            </a:r>
            <a:r>
              <a:rPr lang="et-EE" sz="2800" noProof="0" dirty="0"/>
              <a:t> </a:t>
            </a:r>
            <a:r>
              <a:rPr lang="et-EE" sz="2800" noProof="0" dirty="0" err="1"/>
              <a:t>outperforms</a:t>
            </a:r>
            <a:r>
              <a:rPr lang="et-EE" sz="2800" dirty="0"/>
              <a:t>:</a:t>
            </a:r>
          </a:p>
          <a:p>
            <a:pPr lvl="1"/>
            <a:r>
              <a:rPr lang="et-EE" sz="2400" noProof="0" dirty="0" err="1"/>
              <a:t>The</a:t>
            </a:r>
            <a:r>
              <a:rPr lang="et-EE" sz="2400" noProof="0" dirty="0"/>
              <a:t> </a:t>
            </a:r>
            <a:r>
              <a:rPr lang="et-EE" sz="2400" noProof="0" dirty="0" err="1"/>
              <a:t>benchmark</a:t>
            </a:r>
            <a:endParaRPr lang="et-EE" sz="2400" noProof="0" dirty="0"/>
          </a:p>
          <a:p>
            <a:pPr lvl="1"/>
            <a:r>
              <a:rPr lang="et-EE" sz="2400" dirty="0"/>
              <a:t>All </a:t>
            </a:r>
            <a:r>
              <a:rPr lang="et-EE" sz="2400" dirty="0" err="1"/>
              <a:t>other</a:t>
            </a:r>
            <a:r>
              <a:rPr lang="et-EE" sz="2400" dirty="0"/>
              <a:t> </a:t>
            </a:r>
            <a:r>
              <a:rPr lang="et-EE" sz="2400" dirty="0" err="1"/>
              <a:t>models</a:t>
            </a:r>
            <a:r>
              <a:rPr lang="et-EE" sz="2400" dirty="0"/>
              <a:t> </a:t>
            </a:r>
            <a:endParaRPr lang="en-GB" sz="2400" noProof="0" dirty="0"/>
          </a:p>
          <a:p>
            <a:endParaRPr lang="en-GB" sz="28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34</a:t>
            </a:fld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485433" y="5155498"/>
            <a:ext cx="1947" cy="228077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41FDBA-FEF7-41E1-AC27-8BF7C925A215}"/>
              </a:ext>
            </a:extLst>
          </p:cNvPr>
          <p:cNvCxnSpPr/>
          <p:nvPr/>
        </p:nvCxnSpPr>
        <p:spPr>
          <a:xfrm flipH="1" flipV="1">
            <a:off x="6500184" y="5465210"/>
            <a:ext cx="1947" cy="228077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79F95C-FBFC-4390-877F-CA8DEE8632AB}"/>
              </a:ext>
            </a:extLst>
          </p:cNvPr>
          <p:cNvCxnSpPr/>
          <p:nvPr/>
        </p:nvCxnSpPr>
        <p:spPr>
          <a:xfrm flipH="1" flipV="1">
            <a:off x="6495267" y="5804424"/>
            <a:ext cx="1947" cy="228077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0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Method for </a:t>
            </a:r>
            <a:r>
              <a:rPr lang="en-GB" b="1" dirty="0"/>
              <a:t>extracting semantic features </a:t>
            </a:r>
            <a:r>
              <a:rPr lang="en-GB" dirty="0"/>
              <a:t>from complex domain information for semantics-driven RS</a:t>
            </a:r>
          </a:p>
          <a:p>
            <a:r>
              <a:rPr lang="en-GB" dirty="0"/>
              <a:t>Method for </a:t>
            </a:r>
            <a:r>
              <a:rPr lang="en-GB" b="1" dirty="0"/>
              <a:t>devising domain ontology </a:t>
            </a:r>
            <a:r>
              <a:rPr lang="en-GB" dirty="0"/>
              <a:t>when no external ontology is readily available</a:t>
            </a:r>
          </a:p>
          <a:p>
            <a:r>
              <a:rPr lang="en-GB" dirty="0"/>
              <a:t>Method to </a:t>
            </a:r>
            <a:r>
              <a:rPr lang="en-GB" b="1" dirty="0"/>
              <a:t>scale up existing semantics-driven RS for large-scale variable data</a:t>
            </a:r>
            <a:r>
              <a:rPr lang="en-GB" dirty="0"/>
              <a:t> with pre-computation of cosine similarities and gradient learning of the </a:t>
            </a:r>
            <a:r>
              <a:rPr lang="en-GB" dirty="0" smtClean="0"/>
              <a:t>model</a:t>
            </a:r>
            <a:endParaRPr lang="et-EE" dirty="0" smtClean="0"/>
          </a:p>
          <a:p>
            <a:r>
              <a:rPr lang="et-EE" dirty="0" smtClean="0"/>
              <a:t>M</a:t>
            </a:r>
            <a:r>
              <a:rPr lang="en-GB" dirty="0" err="1" smtClean="0"/>
              <a:t>ethod</a:t>
            </a:r>
            <a:r>
              <a:rPr lang="en-GB" dirty="0" smtClean="0"/>
              <a:t> </a:t>
            </a:r>
            <a:r>
              <a:rPr lang="en-GB" dirty="0"/>
              <a:t>for large-scale semantics-driven recommendations based on concepts and </a:t>
            </a:r>
            <a:r>
              <a:rPr lang="en-GB" dirty="0" err="1"/>
              <a:t>synsets</a:t>
            </a:r>
            <a:r>
              <a:rPr lang="en-GB" dirty="0"/>
              <a:t> extracted from </a:t>
            </a:r>
            <a:r>
              <a:rPr lang="en-GB" b="1" dirty="0"/>
              <a:t>text</a:t>
            </a:r>
            <a:r>
              <a:rPr lang="et-EE" b="1" dirty="0"/>
              <a:t> (</a:t>
            </a:r>
            <a:r>
              <a:rPr lang="et-EE" b="1" dirty="0" err="1"/>
              <a:t>plots</a:t>
            </a:r>
            <a:r>
              <a:rPr lang="et-EE" b="1" dirty="0"/>
              <a:t>)</a:t>
            </a:r>
            <a:r>
              <a:rPr lang="en-GB" dirty="0"/>
              <a:t>, and </a:t>
            </a:r>
            <a:r>
              <a:rPr lang="en-GB" dirty="0" err="1"/>
              <a:t>synsets</a:t>
            </a:r>
            <a:r>
              <a:rPr lang="en-GB" dirty="0"/>
              <a:t> extracted from </a:t>
            </a:r>
            <a:r>
              <a:rPr lang="en-GB" b="1" dirty="0"/>
              <a:t>digital images</a:t>
            </a:r>
            <a:r>
              <a:rPr lang="et-EE" b="1" dirty="0"/>
              <a:t> </a:t>
            </a:r>
            <a:r>
              <a:rPr lang="en-GB" dirty="0"/>
              <a:t>using computer vision for the </a:t>
            </a:r>
            <a:r>
              <a:rPr lang="en-GB" dirty="0" smtClean="0"/>
              <a:t>task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2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8000" dirty="0" err="1"/>
              <a:t>Thank</a:t>
            </a:r>
            <a:r>
              <a:rPr lang="et-EE" sz="8000" dirty="0"/>
              <a:t> </a:t>
            </a:r>
            <a:r>
              <a:rPr lang="et-EE" sz="8000" dirty="0" err="1"/>
              <a:t>you</a:t>
            </a:r>
            <a:r>
              <a:rPr lang="et-EE" sz="8000" dirty="0"/>
              <a:t>!</a:t>
            </a:r>
            <a:endParaRPr lang="en-GB" sz="8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 smtClean="0"/>
          </a:p>
          <a:p>
            <a:r>
              <a:rPr lang="et-EE" dirty="0" err="1" smtClean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9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Recommender</a:t>
            </a:r>
            <a:r>
              <a:rPr lang="et-EE" dirty="0"/>
              <a:t> </a:t>
            </a:r>
            <a:r>
              <a:rPr lang="et-EE" dirty="0" err="1"/>
              <a:t>systems</a:t>
            </a:r>
            <a:r>
              <a:rPr lang="et-EE" dirty="0"/>
              <a:t> (RS)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Recommender Systems (RS) are software tools and techniques providing suggestions for items to be of use to a user </a:t>
            </a:r>
            <a:r>
              <a:rPr lang="en-GB" sz="2000" dirty="0"/>
              <a:t>[Ricci et al.]</a:t>
            </a:r>
          </a:p>
          <a:p>
            <a:pPr>
              <a:lnSpc>
                <a:spcPct val="100000"/>
              </a:lnSpc>
            </a:pPr>
            <a:r>
              <a:rPr lang="en-GB" dirty="0"/>
              <a:t>Recommender systems (RS):</a:t>
            </a:r>
          </a:p>
          <a:p>
            <a:pPr lvl="1"/>
            <a:r>
              <a:rPr lang="en-GB" dirty="0"/>
              <a:t>Collaborative filtering</a:t>
            </a:r>
          </a:p>
          <a:p>
            <a:pPr lvl="1"/>
            <a:r>
              <a:rPr lang="en-GB" b="1" dirty="0"/>
              <a:t>Content-based</a:t>
            </a:r>
          </a:p>
          <a:p>
            <a:pPr lvl="2"/>
            <a:r>
              <a:rPr lang="en-GB" dirty="0"/>
              <a:t>Vary in features exploited and used for similarity calculations </a:t>
            </a:r>
          </a:p>
          <a:p>
            <a:pPr lvl="2"/>
            <a:r>
              <a:rPr lang="en-GB" dirty="0"/>
              <a:t>Machines do not understand the content</a:t>
            </a:r>
          </a:p>
          <a:p>
            <a:pPr lvl="2"/>
            <a:r>
              <a:rPr lang="en-GB" dirty="0"/>
              <a:t>Are often term-based</a:t>
            </a:r>
          </a:p>
          <a:p>
            <a:pPr lvl="3"/>
            <a:r>
              <a:rPr lang="en-GB" dirty="0"/>
              <a:t>Common measure: Term Frequency – Inverse Document Frequency </a:t>
            </a:r>
            <a:br>
              <a:rPr lang="en-GB" dirty="0"/>
            </a:br>
            <a:r>
              <a:rPr lang="en-GB" dirty="0"/>
              <a:t>(</a:t>
            </a:r>
            <a:r>
              <a:rPr lang="en-GB" b="1" dirty="0"/>
              <a:t>TF-IDF</a:t>
            </a:r>
            <a:r>
              <a:rPr lang="en-GB" dirty="0"/>
              <a:t>) as proposed by </a:t>
            </a:r>
            <a:r>
              <a:rPr lang="en-GB" sz="1600" dirty="0"/>
              <a:t>[Salton and Buckley, 1988]</a:t>
            </a:r>
            <a:endParaRPr lang="en-GB" b="1" dirty="0"/>
          </a:p>
          <a:p>
            <a:pPr lvl="1"/>
            <a:r>
              <a:rPr lang="en-GB" dirty="0"/>
              <a:t>Hybrid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err="1"/>
              <a:t>Connected</a:t>
            </a:r>
            <a:r>
              <a:rPr lang="et-EE" dirty="0"/>
              <a:t> </a:t>
            </a:r>
            <a:r>
              <a:rPr lang="et-EE" dirty="0" err="1"/>
              <a:t>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dirty="0"/>
          </a:p>
          <a:p>
            <a:r>
              <a:rPr lang="en-GB" dirty="0"/>
              <a:t>Addressing Scalability Issues in Semantics-Driven Recommender Systems</a:t>
            </a:r>
            <a:endParaRPr lang="et-EE" dirty="0"/>
          </a:p>
          <a:p>
            <a:pPr marL="457200" lvl="1" indent="0">
              <a:buNone/>
            </a:pPr>
            <a:r>
              <a:rPr lang="en-GB" sz="2400" dirty="0" err="1"/>
              <a:t>Mounir</a:t>
            </a:r>
            <a:r>
              <a:rPr lang="en-GB" sz="2400" dirty="0"/>
              <a:t> M. </a:t>
            </a:r>
            <a:r>
              <a:rPr lang="en-GB" sz="2400" dirty="0" err="1"/>
              <a:t>Bendouch</a:t>
            </a:r>
            <a:r>
              <a:rPr lang="en-GB" sz="2400" dirty="0"/>
              <a:t>, Flavius </a:t>
            </a:r>
            <a:r>
              <a:rPr lang="en-GB" sz="2400" dirty="0" err="1"/>
              <a:t>Frasincar</a:t>
            </a:r>
            <a:r>
              <a:rPr lang="en-GB" sz="2400" dirty="0"/>
              <a:t> and </a:t>
            </a:r>
            <a:r>
              <a:rPr lang="en-GB" sz="2400" dirty="0" err="1"/>
              <a:t>Tarmo</a:t>
            </a:r>
            <a:r>
              <a:rPr lang="en-GB" sz="2400" dirty="0"/>
              <a:t> </a:t>
            </a:r>
            <a:r>
              <a:rPr lang="en-GB" sz="2400" dirty="0" err="1"/>
              <a:t>Robal</a:t>
            </a:r>
            <a:endParaRPr lang="et-EE" sz="2400" dirty="0"/>
          </a:p>
          <a:p>
            <a:pPr marL="457200" lvl="1" indent="0">
              <a:buNone/>
            </a:pPr>
            <a:r>
              <a:rPr lang="et-EE" sz="2400" i="1" dirty="0"/>
              <a:t>WI-IAT 2021: </a:t>
            </a:r>
            <a:r>
              <a:rPr lang="en-GB" sz="2400" i="1" dirty="0"/>
              <a:t>The 20th IEEE/WIC/ACM International Conference on Web Intelligence and Intelligent Agent Technology</a:t>
            </a:r>
            <a:r>
              <a:rPr lang="et-EE" sz="2400" i="1" dirty="0"/>
              <a:t>, </a:t>
            </a:r>
            <a:br>
              <a:rPr lang="et-EE" sz="2400" i="1" dirty="0"/>
            </a:br>
            <a:r>
              <a:rPr lang="et-EE" sz="2400" i="1" dirty="0" err="1"/>
              <a:t>December</a:t>
            </a:r>
            <a:r>
              <a:rPr lang="et-EE" sz="2400" i="1" dirty="0"/>
              <a:t> 14-17, 2021, Melbourne, </a:t>
            </a:r>
            <a:r>
              <a:rPr lang="et-EE" sz="2400" i="1" dirty="0" err="1"/>
              <a:t>Australia</a:t>
            </a:r>
            <a:endParaRPr lang="et-EE" sz="2400" i="1" dirty="0"/>
          </a:p>
          <a:p>
            <a:pPr marL="457200" lvl="1" indent="0">
              <a:buNone/>
            </a:pPr>
            <a:endParaRPr lang="et-EE" sz="2400" i="1" dirty="0"/>
          </a:p>
          <a:p>
            <a:pPr marL="457200" lvl="1" indent="0">
              <a:buNone/>
            </a:pPr>
            <a:r>
              <a:rPr lang="pt-BR" sz="2400" i="1" dirty="0"/>
              <a:t>DOI: </a:t>
            </a:r>
            <a:r>
              <a:rPr lang="pt-BR" sz="2400" i="1" dirty="0">
                <a:hlinkClick r:id="rId3"/>
              </a:rPr>
              <a:t>https://doi.org/10.1145/3486622.3493963</a:t>
            </a:r>
            <a:r>
              <a:rPr lang="et-EE" sz="2400" i="1" dirty="0"/>
              <a:t> </a:t>
            </a:r>
          </a:p>
          <a:p>
            <a:pPr marL="457200" lvl="1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6664D-40F7-49EE-9483-00B2312EF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116" y="3976739"/>
            <a:ext cx="2593257" cy="25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DFA39CF5-54D2-4287-AB92-EEB87C95B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nl-NL" noProof="0" dirty="0"/>
              <a:t>TF-IDF</a:t>
            </a:r>
            <a:endParaRPr lang="en-GB" altLang="nl-NL" noProof="0" dirty="0"/>
          </a:p>
        </p:txBody>
      </p:sp>
      <p:sp>
        <p:nvSpPr>
          <p:cNvPr id="8195" name="Tijdelijke aanduiding voor inhoud 2">
            <a:extLst>
              <a:ext uri="{FF2B5EF4-FFF2-40B4-BE49-F238E27FC236}">
                <a16:creationId xmlns:a16="http://schemas.microsoft.com/office/drawing/2014/main" id="{B1955CF2-B98C-434E-8BE6-6A24A1C1A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056"/>
            <a:ext cx="10843260" cy="50591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nl-NL" sz="2800" dirty="0"/>
              <a:t>Pre-processed documents (stop words removal and stemming) </a:t>
            </a:r>
          </a:p>
          <a:p>
            <a:pPr>
              <a:defRPr/>
            </a:pPr>
            <a:r>
              <a:rPr lang="en-GB" altLang="nl-NL" sz="2800" dirty="0"/>
              <a:t>For each term, it takes into consideration:</a:t>
            </a:r>
          </a:p>
          <a:p>
            <a:pPr lvl="1" algn="just">
              <a:defRPr/>
            </a:pPr>
            <a:r>
              <a:rPr lang="en-GB" altLang="nl-NL" sz="2400" dirty="0"/>
              <a:t>The importance in a single document</a:t>
            </a:r>
          </a:p>
          <a:p>
            <a:pPr lvl="1" algn="just">
              <a:defRPr/>
            </a:pPr>
            <a:r>
              <a:rPr lang="en-GB" altLang="nl-NL" sz="2400" dirty="0"/>
              <a:t>The inverse of the general importance within a set of documents</a:t>
            </a:r>
          </a:p>
          <a:p>
            <a:pPr marL="0" indent="0" algn="just">
              <a:buNone/>
              <a:defRPr/>
            </a:pPr>
            <a:endParaRPr lang="en-GB" altLang="nl-NL" sz="1200" dirty="0"/>
          </a:p>
          <a:p>
            <a:pPr algn="just">
              <a:defRPr/>
            </a:pPr>
            <a:endParaRPr lang="en-GB" altLang="nl-NL" noProof="0" dirty="0"/>
          </a:p>
          <a:p>
            <a:pPr algn="just">
              <a:defRPr/>
            </a:pPr>
            <a:endParaRPr lang="en-GB" altLang="nl-NL" noProof="0" dirty="0"/>
          </a:p>
          <a:p>
            <a:pPr algn="just">
              <a:defRPr/>
            </a:pPr>
            <a:endParaRPr lang="en-GB" altLang="nl-NL" noProof="0" dirty="0"/>
          </a:p>
          <a:p>
            <a:pPr algn="just">
              <a:defRPr/>
            </a:pPr>
            <a:endParaRPr lang="en-GB" altLang="nl-NL" noProof="0" dirty="0"/>
          </a:p>
        </p:txBody>
      </p:sp>
      <p:pic>
        <p:nvPicPr>
          <p:cNvPr id="8200" name="Afbeelding 8199">
            <a:extLst>
              <a:ext uri="{FF2B5EF4-FFF2-40B4-BE49-F238E27FC236}">
                <a16:creationId xmlns:a16="http://schemas.microsoft.com/office/drawing/2014/main" id="{446BD3E2-BB2B-4B1D-AE67-B4758E901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90" y="3467799"/>
            <a:ext cx="2119849" cy="236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Afbeelding 8203">
            <a:extLst>
              <a:ext uri="{FF2B5EF4-FFF2-40B4-BE49-F238E27FC236}">
                <a16:creationId xmlns:a16="http://schemas.microsoft.com/office/drawing/2014/main" id="{5599F794-E8C1-44B5-ADA7-CB430DB2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90" y="3467799"/>
            <a:ext cx="2119849" cy="236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Afbeelding 8204">
            <a:extLst>
              <a:ext uri="{FF2B5EF4-FFF2-40B4-BE49-F238E27FC236}">
                <a16:creationId xmlns:a16="http://schemas.microsoft.com/office/drawing/2014/main" id="{79EEF6B7-0B59-435C-97EF-7938CDD9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00" y="3518214"/>
            <a:ext cx="2119849" cy="236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Afbeelding 8205">
            <a:extLst>
              <a:ext uri="{FF2B5EF4-FFF2-40B4-BE49-F238E27FC236}">
                <a16:creationId xmlns:a16="http://schemas.microsoft.com/office/drawing/2014/main" id="{2E281D48-9FA4-4691-AC65-75105BF35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90" y="3551163"/>
            <a:ext cx="2119849" cy="236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Tekstvak 8209">
            <a:extLst>
              <a:ext uri="{FF2B5EF4-FFF2-40B4-BE49-F238E27FC236}">
                <a16:creationId xmlns:a16="http://schemas.microsoft.com/office/drawing/2014/main" id="{BE681F61-49B1-4ECE-BD4D-EF8922739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993" y="3862502"/>
            <a:ext cx="4653605" cy="7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None/>
            </a:pPr>
            <a:r>
              <a:rPr lang="et-EE" altLang="nl-NL" sz="1867" dirty="0">
                <a:latin typeface="+mj-lt"/>
              </a:rPr>
              <a:t>IMPORTANT TERMS: </a:t>
            </a:r>
            <a:r>
              <a:rPr lang="nl-NL" altLang="nl-NL" sz="1867" b="1" dirty="0">
                <a:solidFill>
                  <a:srgbClr val="FF0000"/>
                </a:solidFill>
                <a:latin typeface="+mj-lt"/>
              </a:rPr>
              <a:t>red</a:t>
            </a:r>
            <a:r>
              <a:rPr lang="nl-NL" altLang="nl-NL" sz="1867" dirty="0">
                <a:latin typeface="+mj-lt"/>
              </a:rPr>
              <a:t>, </a:t>
            </a:r>
            <a:r>
              <a:rPr lang="nl-NL" altLang="nl-NL" sz="1867" b="1" dirty="0">
                <a:solidFill>
                  <a:srgbClr val="7030A0"/>
                </a:solidFill>
                <a:latin typeface="+mj-lt"/>
              </a:rPr>
              <a:t>purple</a:t>
            </a:r>
            <a:r>
              <a:rPr lang="nl-NL" altLang="nl-NL" sz="1867" dirty="0">
                <a:latin typeface="+mj-lt"/>
              </a:rPr>
              <a:t>, and </a:t>
            </a:r>
            <a:r>
              <a:rPr lang="nl-NL" altLang="nl-NL" sz="1867" b="1" dirty="0">
                <a:solidFill>
                  <a:srgbClr val="3333CC"/>
                </a:solidFill>
                <a:latin typeface="+mj-lt"/>
              </a:rPr>
              <a:t>blue</a:t>
            </a:r>
            <a:r>
              <a:rPr lang="nl-NL" altLang="nl-NL" sz="1867" dirty="0">
                <a:latin typeface="+mj-lt"/>
              </a:rPr>
              <a:t> </a:t>
            </a:r>
            <a:endParaRPr lang="et-EE" altLang="nl-NL" sz="1867" dirty="0">
              <a:latin typeface="+mj-lt"/>
            </a:endParaRPr>
          </a:p>
          <a:p>
            <a:pPr>
              <a:spcBef>
                <a:spcPts val="800"/>
              </a:spcBef>
              <a:buNone/>
            </a:pPr>
            <a:r>
              <a:rPr lang="et-EE" altLang="nl-NL" sz="1867" dirty="0">
                <a:latin typeface="+mj-lt"/>
              </a:rPr>
              <a:t>Irrelevant </a:t>
            </a:r>
            <a:r>
              <a:rPr lang="et-EE" altLang="nl-NL" sz="1867" dirty="0" err="1">
                <a:latin typeface="+mj-lt"/>
              </a:rPr>
              <a:t>terms</a:t>
            </a:r>
            <a:r>
              <a:rPr lang="et-EE" altLang="nl-NL" sz="1867" dirty="0">
                <a:latin typeface="+mj-lt"/>
              </a:rPr>
              <a:t>: </a:t>
            </a:r>
            <a:r>
              <a:rPr lang="nl-NL" altLang="nl-NL" sz="1867" b="1" dirty="0">
                <a:solidFill>
                  <a:srgbClr val="FFC000"/>
                </a:solidFill>
                <a:latin typeface="+mj-lt"/>
              </a:rPr>
              <a:t>yellow</a:t>
            </a:r>
            <a:r>
              <a:rPr lang="nl-NL" altLang="nl-NL" sz="1867" dirty="0">
                <a:latin typeface="+mj-lt"/>
              </a:rPr>
              <a:t>, </a:t>
            </a:r>
            <a:r>
              <a:rPr lang="nl-NL" altLang="nl-NL" sz="1867" b="1" dirty="0">
                <a:solidFill>
                  <a:srgbClr val="00B050"/>
                </a:solidFill>
                <a:latin typeface="+mj-lt"/>
              </a:rPr>
              <a:t>green</a:t>
            </a:r>
            <a:r>
              <a:rPr lang="nl-NL" altLang="nl-NL" sz="1867" dirty="0">
                <a:latin typeface="+mj-lt"/>
              </a:rPr>
              <a:t>, and </a:t>
            </a:r>
            <a:r>
              <a:rPr lang="nl-NL" altLang="nl-NL" sz="1867" b="1" dirty="0">
                <a:solidFill>
                  <a:srgbClr val="FF99CC"/>
                </a:solidFill>
                <a:latin typeface="+mj-lt"/>
              </a:rPr>
              <a:t>pink</a:t>
            </a:r>
            <a:endParaRPr lang="nl-NL" altLang="nl-NL" sz="1867" dirty="0">
              <a:latin typeface="+mj-lt"/>
            </a:endParaRPr>
          </a:p>
        </p:txBody>
      </p:sp>
      <p:grpSp>
        <p:nvGrpSpPr>
          <p:cNvPr id="8217" name="Groep 8216">
            <a:extLst>
              <a:ext uri="{FF2B5EF4-FFF2-40B4-BE49-F238E27FC236}">
                <a16:creationId xmlns:a16="http://schemas.microsoft.com/office/drawing/2014/main" id="{88F1D27A-50B3-490B-80F8-F4073A686207}"/>
              </a:ext>
            </a:extLst>
          </p:cNvPr>
          <p:cNvGrpSpPr>
            <a:grpSpLocks/>
          </p:cNvGrpSpPr>
          <p:nvPr/>
        </p:nvGrpSpPr>
        <p:grpSpPr bwMode="auto">
          <a:xfrm>
            <a:off x="4590641" y="3325370"/>
            <a:ext cx="2352194" cy="2566269"/>
            <a:chOff x="2997310" y="3364135"/>
            <a:chExt cx="1430674" cy="1560366"/>
          </a:xfrm>
        </p:grpSpPr>
        <p:pic>
          <p:nvPicPr>
            <p:cNvPr id="10251" name="Afbeelding 8213">
              <a:extLst>
                <a:ext uri="{FF2B5EF4-FFF2-40B4-BE49-F238E27FC236}">
                  <a16:creationId xmlns:a16="http://schemas.microsoft.com/office/drawing/2014/main" id="{96FA157E-C318-497E-AA59-BC7A57ACC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644" y="3364135"/>
              <a:ext cx="642667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Afbeelding 8214">
              <a:extLst>
                <a:ext uri="{FF2B5EF4-FFF2-40B4-BE49-F238E27FC236}">
                  <a16:creationId xmlns:a16="http://schemas.microsoft.com/office/drawing/2014/main" id="{630B1588-4C51-4B72-89C6-E91862AF9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310" y="4204501"/>
              <a:ext cx="642667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Afbeelding 8215">
              <a:extLst>
                <a:ext uri="{FF2B5EF4-FFF2-40B4-BE49-F238E27FC236}">
                  <a16:creationId xmlns:a16="http://schemas.microsoft.com/office/drawing/2014/main" id="{64D11D60-ED0E-4526-9F68-3BB4E94AE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317" y="3786659"/>
              <a:ext cx="642667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E8F338-2774-4962-9EFA-806D1A19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TF-IDF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Term Frequency</a:t>
            </a:r>
            <a:r>
              <a:rPr lang="et-EE" dirty="0"/>
              <a:t> (TF)</a:t>
            </a:r>
            <a:r>
              <a:rPr lang="en-GB" dirty="0"/>
              <a:t>: </a:t>
            </a:r>
            <a:r>
              <a:rPr lang="et-EE" dirty="0"/>
              <a:t/>
            </a:r>
            <a:br>
              <a:rPr lang="et-EE" dirty="0"/>
            </a:br>
            <a:r>
              <a:rPr lang="en-GB" dirty="0"/>
              <a:t>the occurrence of a term </a:t>
            </a:r>
            <a:r>
              <a:rPr lang="en-GB" i="1" dirty="0" err="1"/>
              <a:t>t</a:t>
            </a:r>
            <a:r>
              <a:rPr lang="en-GB" i="1" baseline="-25000" dirty="0" err="1"/>
              <a:t>i</a:t>
            </a:r>
            <a:r>
              <a:rPr lang="en-GB" dirty="0"/>
              <a:t> in a document </a:t>
            </a:r>
            <a:r>
              <a:rPr lang="en-GB" i="1" dirty="0" err="1"/>
              <a:t>d</a:t>
            </a:r>
            <a:r>
              <a:rPr lang="en-GB" i="1" baseline="-25000" dirty="0" err="1"/>
              <a:t>j</a:t>
            </a:r>
            <a:r>
              <a:rPr lang="en-GB" i="1" dirty="0" err="1">
                <a:sym typeface="Symbol" panose="05050102010706020507" pitchFamily="18" charset="2"/>
              </a:rPr>
              <a:t></a:t>
            </a:r>
            <a:r>
              <a:rPr lang="en-GB" i="1" dirty="0" err="1"/>
              <a:t>D</a:t>
            </a:r>
            <a:r>
              <a:rPr lang="et-EE" i="1" dirty="0"/>
              <a:t>:</a:t>
            </a:r>
            <a:endParaRPr lang="en-GB" dirty="0"/>
          </a:p>
          <a:p>
            <a:r>
              <a:rPr lang="en-GB" dirty="0"/>
              <a:t>Inverse Document Frequency: </a:t>
            </a:r>
            <a:r>
              <a:rPr lang="et-EE" dirty="0"/>
              <a:t/>
            </a:r>
            <a:br>
              <a:rPr lang="et-EE" dirty="0"/>
            </a:br>
            <a:r>
              <a:rPr lang="en-GB" dirty="0"/>
              <a:t>the occurrence of a term </a:t>
            </a:r>
            <a:r>
              <a:rPr lang="en-GB" i="1" dirty="0" err="1"/>
              <a:t>t</a:t>
            </a:r>
            <a:r>
              <a:rPr lang="en-GB" i="1" baseline="-25000" dirty="0" err="1"/>
              <a:t>i</a:t>
            </a:r>
            <a:r>
              <a:rPr lang="en-GB" dirty="0"/>
              <a:t> in a set of documents </a:t>
            </a:r>
            <a:r>
              <a:rPr lang="en-GB" i="1" dirty="0"/>
              <a:t>D</a:t>
            </a:r>
            <a:r>
              <a:rPr lang="en-GB" dirty="0"/>
              <a:t>:</a:t>
            </a:r>
          </a:p>
          <a:p>
            <a:endParaRPr lang="et-EE" dirty="0"/>
          </a:p>
          <a:p>
            <a:r>
              <a:rPr lang="et-EE" dirty="0"/>
              <a:t>TF-IDF:</a:t>
            </a:r>
            <a:endParaRPr lang="en-GB" dirty="0"/>
          </a:p>
          <a:p>
            <a:endParaRPr lang="et-EE" dirty="0"/>
          </a:p>
          <a:p>
            <a:r>
              <a:rPr lang="en-GB" dirty="0"/>
              <a:t>Users’ interests translated into vectors TF-IDF weights</a:t>
            </a:r>
          </a:p>
          <a:p>
            <a:r>
              <a:rPr lang="en-GB" dirty="0"/>
              <a:t>Weights computed for every term within a document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E7E24511-264F-4690-8D95-D22AD161DA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850432"/>
              </p:ext>
            </p:extLst>
          </p:nvPr>
        </p:nvGraphicFramePr>
        <p:xfrm>
          <a:off x="10284520" y="1357062"/>
          <a:ext cx="1542924" cy="84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" name="Vergelijking" r:id="rId4" imgW="876300" imgH="482600" progId="Equation.3">
                  <p:embed/>
                </p:oleObj>
              </mc:Choice>
              <mc:Fallback>
                <p:oleObj name="Vergelijking" r:id="rId4" imgW="876300" imgH="482600" progId="Equation.3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E7E24511-264F-4690-8D95-D22AD161DA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4520" y="1357062"/>
                        <a:ext cx="1542924" cy="849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7B1E241B-0CA5-42A2-94E8-131036940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10046"/>
              </p:ext>
            </p:extLst>
          </p:nvPr>
        </p:nvGraphicFramePr>
        <p:xfrm>
          <a:off x="9109593" y="3380236"/>
          <a:ext cx="2750562" cy="874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" name="Vergelijking" r:id="rId6" imgW="1396394" imgH="444307" progId="Equation.3">
                  <p:embed/>
                </p:oleObj>
              </mc:Choice>
              <mc:Fallback>
                <p:oleObj name="Vergelijking" r:id="rId6" imgW="1396394" imgH="444307" progId="Equation.3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7B1E241B-0CA5-42A2-94E8-131036940A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9593" y="3380236"/>
                        <a:ext cx="2750562" cy="874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5A9E3755-70C3-4B7B-B330-E5DBD034B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29261"/>
              </p:ext>
            </p:extLst>
          </p:nvPr>
        </p:nvGraphicFramePr>
        <p:xfrm>
          <a:off x="2727645" y="3939611"/>
          <a:ext cx="3224938" cy="6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" name="Vergelijking" r:id="rId8" imgW="1218671" imgH="241195" progId="Equation.3">
                  <p:embed/>
                </p:oleObj>
              </mc:Choice>
              <mc:Fallback>
                <p:oleObj name="Vergelijking" r:id="rId8" imgW="1218671" imgH="241195" progId="Equation.3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5A9E3755-70C3-4B7B-B330-E5DBD034B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645" y="3939611"/>
                        <a:ext cx="3224938" cy="63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TF-IDF and Semantics-driven recommenders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Several RS build upon TF-IDF in the news </a:t>
            </a:r>
            <a:r>
              <a:rPr lang="et-EE" dirty="0" err="1"/>
              <a:t>recommendation</a:t>
            </a:r>
            <a:r>
              <a:rPr lang="et-EE" dirty="0"/>
              <a:t> </a:t>
            </a:r>
            <a:r>
              <a:rPr lang="en-GB" dirty="0"/>
              <a:t>domain</a:t>
            </a:r>
            <a:r>
              <a:rPr lang="et-EE" dirty="0"/>
              <a:t>:</a:t>
            </a:r>
            <a:endParaRPr lang="en-GB" dirty="0"/>
          </a:p>
          <a:p>
            <a:pPr lvl="1"/>
            <a:r>
              <a:rPr lang="en-GB" dirty="0"/>
              <a:t>Concept Frequency – Inverse Document Frequency (</a:t>
            </a:r>
            <a:r>
              <a:rPr lang="en-GB" b="1" dirty="0"/>
              <a:t>CF-IDF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Concepts from domain ontologies (CF-IDF)</a:t>
            </a:r>
          </a:p>
          <a:p>
            <a:pPr lvl="2"/>
            <a:r>
              <a:rPr lang="en-GB" dirty="0"/>
              <a:t>Concepts and related concepts from domain ontologies (CF-IDF+)</a:t>
            </a:r>
          </a:p>
          <a:p>
            <a:pPr lvl="1"/>
            <a:r>
              <a:rPr lang="en-GB" dirty="0" err="1"/>
              <a:t>Synset</a:t>
            </a:r>
            <a:r>
              <a:rPr lang="en-GB" dirty="0"/>
              <a:t> Frequency – Inverse Document Frequency (</a:t>
            </a:r>
            <a:r>
              <a:rPr lang="en-GB" b="1" dirty="0"/>
              <a:t>SF-IDF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Terms, Synonyms from semantic lexicon (SF-IDF)</a:t>
            </a:r>
          </a:p>
          <a:p>
            <a:pPr lvl="2"/>
            <a:r>
              <a:rPr lang="en-GB" dirty="0" err="1"/>
              <a:t>Synsets</a:t>
            </a:r>
            <a:r>
              <a:rPr lang="en-GB" dirty="0"/>
              <a:t> and their 27 semantic relationship types (SF-IDF+)</a:t>
            </a:r>
          </a:p>
          <a:p>
            <a:pPr lvl="1"/>
            <a:r>
              <a:rPr lang="en-GB" dirty="0"/>
              <a:t>Extended with similarity between named entities on the Web </a:t>
            </a:r>
            <a:br>
              <a:rPr lang="en-GB" dirty="0"/>
            </a:br>
            <a:r>
              <a:rPr lang="en-GB" dirty="0"/>
              <a:t>(</a:t>
            </a:r>
            <a:r>
              <a:rPr lang="en-GB" b="1" dirty="0"/>
              <a:t>Bing-SF-IDF+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Combined with domain concepts (</a:t>
            </a:r>
            <a:r>
              <a:rPr lang="en-GB" b="1" dirty="0"/>
              <a:t>Bing-CSF-IDF+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TF-IDF and Semantics-driven recommenders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CAiSE 2022, Leuven, Belgium | 09 June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Tarmo Robal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36C-915E-41DF-924E-9923752AFC97}" type="slidenum">
              <a:rPr lang="en-GB" smtClean="0"/>
              <a:t>9</a:t>
            </a:fld>
            <a:endParaRPr lang="en-GB"/>
          </a:p>
        </p:txBody>
      </p:sp>
      <p:sp>
        <p:nvSpPr>
          <p:cNvPr id="126" name="TextBox 125"/>
          <p:cNvSpPr txBox="1"/>
          <p:nvPr/>
        </p:nvSpPr>
        <p:spPr>
          <a:xfrm>
            <a:off x="2179652" y="3654463"/>
            <a:ext cx="1278384" cy="369332"/>
          </a:xfrm>
          <a:prstGeom prst="rect">
            <a:avLst/>
          </a:prstGeom>
          <a:solidFill>
            <a:srgbClr val="FFD700">
              <a:lumMod val="60000"/>
              <a:lumOff val="40000"/>
            </a:srgbClr>
          </a:solidFill>
          <a:ln>
            <a:solidFill>
              <a:sysClr val="window" lastClr="FFFFFF">
                <a:lumMod val="50000"/>
              </a:sys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rPr>
              <a:t>TF-IDF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50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476058" y="4024436"/>
            <a:ext cx="685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t-EE" sz="1400" i="1" dirty="0" err="1">
                <a:solidFill>
                  <a:srgbClr val="000000"/>
                </a:solidFill>
                <a:latin typeface="Museo Sans 500"/>
              </a:rPr>
              <a:t>Terms</a:t>
            </a:r>
            <a:endParaRPr lang="en-GB" sz="1400" i="1" dirty="0">
              <a:solidFill>
                <a:srgbClr val="000000"/>
              </a:solidFill>
              <a:latin typeface="Museo Sans 50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083950" y="2830319"/>
            <a:ext cx="2124466" cy="2281034"/>
            <a:chOff x="1083700" y="1269221"/>
            <a:chExt cx="2124466" cy="2281034"/>
          </a:xfrm>
        </p:grpSpPr>
        <p:sp>
          <p:nvSpPr>
            <p:cNvPr id="129" name="TextBox 128"/>
            <p:cNvSpPr txBox="1"/>
            <p:nvPr/>
          </p:nvSpPr>
          <p:spPr>
            <a:xfrm>
              <a:off x="1929782" y="1269221"/>
              <a:ext cx="1278384" cy="369332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>
              <a:solidFill>
                <a:sysClr val="window" lastClr="FFFFFF">
                  <a:lumMod val="50000"/>
                </a:sys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SF-IDF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926450" y="2878130"/>
              <a:ext cx="1278384" cy="369332"/>
            </a:xfrm>
            <a:prstGeom prst="rect">
              <a:avLst/>
            </a:prstGeom>
            <a:solidFill>
              <a:srgbClr val="00B4D2">
                <a:lumMod val="20000"/>
                <a:lumOff val="80000"/>
              </a:srgbClr>
            </a:solidFill>
            <a:ln>
              <a:solidFill>
                <a:sysClr val="window" lastClr="FFFFFF">
                  <a:lumMod val="50000"/>
                </a:sys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CF-IDF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455934" y="1464816"/>
              <a:ext cx="470516" cy="798990"/>
            </a:xfrm>
            <a:custGeom>
              <a:avLst/>
              <a:gdLst>
                <a:gd name="connsiteX0" fmla="*/ 0 w 470516"/>
                <a:gd name="connsiteY0" fmla="*/ 798990 h 798990"/>
                <a:gd name="connsiteX1" fmla="*/ 221941 w 470516"/>
                <a:gd name="connsiteY1" fmla="*/ 133165 h 798990"/>
                <a:gd name="connsiteX2" fmla="*/ 470516 w 470516"/>
                <a:gd name="connsiteY2" fmla="*/ 0 h 79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516" h="798990">
                  <a:moveTo>
                    <a:pt x="0" y="798990"/>
                  </a:moveTo>
                  <a:cubicBezTo>
                    <a:pt x="71761" y="532660"/>
                    <a:pt x="143522" y="266330"/>
                    <a:pt x="221941" y="133165"/>
                  </a:cubicBezTo>
                  <a:cubicBezTo>
                    <a:pt x="300360" y="0"/>
                    <a:pt x="385438" y="0"/>
                    <a:pt x="470516" y="0"/>
                  </a:cubicBez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500"/>
                <a:ea typeface="+mn-ea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 flipV="1">
              <a:off x="1459266" y="2263806"/>
              <a:ext cx="470516" cy="798990"/>
            </a:xfrm>
            <a:custGeom>
              <a:avLst/>
              <a:gdLst>
                <a:gd name="connsiteX0" fmla="*/ 0 w 470516"/>
                <a:gd name="connsiteY0" fmla="*/ 798990 h 798990"/>
                <a:gd name="connsiteX1" fmla="*/ 221941 w 470516"/>
                <a:gd name="connsiteY1" fmla="*/ 133165 h 798990"/>
                <a:gd name="connsiteX2" fmla="*/ 470516 w 470516"/>
                <a:gd name="connsiteY2" fmla="*/ 0 h 79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516" h="798990">
                  <a:moveTo>
                    <a:pt x="0" y="798990"/>
                  </a:moveTo>
                  <a:cubicBezTo>
                    <a:pt x="71761" y="532660"/>
                    <a:pt x="143522" y="266330"/>
                    <a:pt x="221941" y="133165"/>
                  </a:cubicBezTo>
                  <a:cubicBezTo>
                    <a:pt x="300360" y="0"/>
                    <a:pt x="385438" y="0"/>
                    <a:pt x="470516" y="0"/>
                  </a:cubicBez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500"/>
                <a:ea typeface="+mn-ea"/>
                <a:cs typeface="+mn-cs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163576" y="1638553"/>
              <a:ext cx="804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Synsets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074673" y="3242478"/>
              <a:ext cx="9819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Concepts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083700" y="1470011"/>
              <a:ext cx="62869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build</a:t>
              </a:r>
              <a:r>
                <a:rPr kumimoji="0" lang="et-EE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 on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087536" y="2762101"/>
              <a:ext cx="62869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build</a:t>
              </a:r>
              <a:r>
                <a:rPr kumimoji="0" lang="et-EE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 on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5194367" y="2801388"/>
            <a:ext cx="1948952" cy="2760496"/>
            <a:chOff x="3194117" y="1240290"/>
            <a:chExt cx="1948952" cy="2760496"/>
          </a:xfrm>
        </p:grpSpPr>
        <p:sp>
          <p:nvSpPr>
            <p:cNvPr id="138" name="TextBox 137"/>
            <p:cNvSpPr txBox="1"/>
            <p:nvPr/>
          </p:nvSpPr>
          <p:spPr>
            <a:xfrm>
              <a:off x="3787432" y="2878130"/>
              <a:ext cx="1278384" cy="369332"/>
            </a:xfrm>
            <a:prstGeom prst="rect">
              <a:avLst/>
            </a:prstGeom>
            <a:solidFill>
              <a:srgbClr val="00B4D2">
                <a:lumMod val="60000"/>
                <a:lumOff val="40000"/>
              </a:srgbClr>
            </a:solidFill>
            <a:ln>
              <a:solidFill>
                <a:sysClr val="window" lastClr="FFFFFF">
                  <a:lumMod val="50000"/>
                </a:sys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CF-IDF+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787432" y="1269221"/>
              <a:ext cx="1278384" cy="369332"/>
            </a:xfrm>
            <a:prstGeom prst="rect">
              <a:avLst/>
            </a:prstGeom>
            <a:solidFill>
              <a:srgbClr val="92D050">
                <a:alpha val="74902"/>
              </a:srgbClr>
            </a:solidFill>
            <a:ln>
              <a:solidFill>
                <a:sysClr val="window" lastClr="FFFFFF">
                  <a:lumMod val="50000"/>
                </a:sys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SF-IDF+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024558" y="1653302"/>
              <a:ext cx="804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Synsets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688119" y="1895914"/>
              <a:ext cx="1454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+ </a:t>
              </a:r>
              <a:r>
                <a:rPr kumimoji="0" lang="et-EE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Relationships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935655" y="3242478"/>
              <a:ext cx="9819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Concepts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649111" y="3483795"/>
              <a:ext cx="1454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+ </a:t>
              </a:r>
              <a:r>
                <a:rPr kumimoji="0" lang="et-EE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Relationships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68672" y="2178808"/>
              <a:ext cx="1043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(27 </a:t>
              </a:r>
              <a:r>
                <a:rPr kumimoji="0" lang="et-EE" sz="12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weights</a:t>
              </a:r>
              <a:r>
                <a:rPr kumimoji="0" lang="et-EE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)</a:t>
              </a: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935655" y="3723787"/>
              <a:ext cx="9598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(3 </a:t>
              </a:r>
              <a:r>
                <a:rPr kumimoji="0" lang="et-EE" sz="12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weights</a:t>
              </a:r>
              <a:r>
                <a:rPr kumimoji="0" lang="et-EE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)</a:t>
              </a: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194117" y="1240290"/>
              <a:ext cx="5629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extend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endParaRPr>
            </a:p>
          </p:txBody>
        </p:sp>
        <p:cxnSp>
          <p:nvCxnSpPr>
            <p:cNvPr id="147" name="Straight Connector 146"/>
            <p:cNvCxnSpPr>
              <a:stCxn id="129" idx="3"/>
              <a:endCxn id="139" idx="1"/>
            </p:cNvCxnSpPr>
            <p:nvPr/>
          </p:nvCxnSpPr>
          <p:spPr>
            <a:xfrm>
              <a:off x="3208166" y="1453887"/>
              <a:ext cx="579266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48" name="TextBox 147"/>
            <p:cNvSpPr txBox="1"/>
            <p:nvPr/>
          </p:nvSpPr>
          <p:spPr>
            <a:xfrm>
              <a:off x="3194117" y="2849199"/>
              <a:ext cx="5629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extend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>
              <a:off x="3208166" y="3111174"/>
              <a:ext cx="582598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50" name="Group 149"/>
          <p:cNvGrpSpPr/>
          <p:nvPr/>
        </p:nvGrpSpPr>
        <p:grpSpPr>
          <a:xfrm>
            <a:off x="7047522" y="2436468"/>
            <a:ext cx="2242572" cy="767929"/>
            <a:chOff x="5047272" y="875370"/>
            <a:chExt cx="2242572" cy="767929"/>
          </a:xfrm>
        </p:grpSpPr>
        <p:sp>
          <p:nvSpPr>
            <p:cNvPr id="151" name="TextBox 150"/>
            <p:cNvSpPr txBox="1"/>
            <p:nvPr/>
          </p:nvSpPr>
          <p:spPr>
            <a:xfrm>
              <a:off x="5645082" y="1273967"/>
              <a:ext cx="1644762" cy="369332"/>
            </a:xfrm>
            <a:prstGeom prst="rect">
              <a:avLst/>
            </a:prstGeom>
            <a:solidFill>
              <a:srgbClr val="008676">
                <a:alpha val="56078"/>
              </a:srgbClr>
            </a:solidFill>
            <a:ln>
              <a:solidFill>
                <a:sysClr val="window" lastClr="FFFFFF">
                  <a:lumMod val="50000"/>
                </a:sys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500"/>
                </a:rPr>
                <a:t>Bing-SF-IDF+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50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047272" y="1240290"/>
              <a:ext cx="5629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extend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endParaRPr>
            </a:p>
          </p:txBody>
        </p:sp>
        <p:cxnSp>
          <p:nvCxnSpPr>
            <p:cNvPr id="153" name="Straight Connector 152"/>
            <p:cNvCxnSpPr>
              <a:endCxn id="151" idx="1"/>
            </p:cNvCxnSpPr>
            <p:nvPr/>
          </p:nvCxnSpPr>
          <p:spPr>
            <a:xfrm>
              <a:off x="5065816" y="1453887"/>
              <a:ext cx="579266" cy="474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pic>
          <p:nvPicPr>
            <p:cNvPr id="154" name="Picture 2" descr="Afbeeldingsresultaat voor bing logo">
              <a:extLst>
                <a:ext uri="{FF2B5EF4-FFF2-40B4-BE49-F238E27FC236}">
                  <a16:creationId xmlns:a16="http://schemas.microsoft.com/office/drawing/2014/main" id="{3FB100E1-587F-49F5-96B7-69157A8A7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742" y="875370"/>
              <a:ext cx="726230" cy="293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5" name="Group 154"/>
          <p:cNvGrpSpPr/>
          <p:nvPr/>
        </p:nvGrpSpPr>
        <p:grpSpPr>
          <a:xfrm>
            <a:off x="7069400" y="2990403"/>
            <a:ext cx="3771043" cy="1679905"/>
            <a:chOff x="5069150" y="1429305"/>
            <a:chExt cx="3771043" cy="1679905"/>
          </a:xfrm>
        </p:grpSpPr>
        <p:sp>
          <p:nvSpPr>
            <p:cNvPr id="156" name="TextBox 155"/>
            <p:cNvSpPr txBox="1"/>
            <p:nvPr/>
          </p:nvSpPr>
          <p:spPr>
            <a:xfrm>
              <a:off x="6931853" y="2478635"/>
              <a:ext cx="1908340" cy="369332"/>
            </a:xfrm>
            <a:prstGeom prst="rect">
              <a:avLst/>
            </a:prstGeom>
            <a:solidFill>
              <a:srgbClr val="BC0436">
                <a:lumMod val="60000"/>
                <a:lumOff val="40000"/>
              </a:srgbClr>
            </a:solidFill>
            <a:ln>
              <a:solidFill>
                <a:sysClr val="window" lastClr="FFFFFF">
                  <a:lumMod val="50000"/>
                </a:sys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useo Sans 500"/>
                </a:rPr>
                <a:t>Bing-CSF-IDF+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500"/>
              </a:endParaRP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5069150" y="2686475"/>
              <a:ext cx="1862703" cy="422735"/>
            </a:xfrm>
            <a:custGeom>
              <a:avLst/>
              <a:gdLst>
                <a:gd name="connsiteX0" fmla="*/ 0 w 1731145"/>
                <a:gd name="connsiteY0" fmla="*/ 497622 h 526282"/>
                <a:gd name="connsiteX1" fmla="*/ 958788 w 1731145"/>
                <a:gd name="connsiteY1" fmla="*/ 479867 h 526282"/>
                <a:gd name="connsiteX2" fmla="*/ 1171852 w 1731145"/>
                <a:gd name="connsiteY2" fmla="*/ 62617 h 526282"/>
                <a:gd name="connsiteX3" fmla="*/ 1731145 w 1731145"/>
                <a:gd name="connsiteY3" fmla="*/ 9351 h 52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1145" h="526282">
                  <a:moveTo>
                    <a:pt x="0" y="497622"/>
                  </a:moveTo>
                  <a:cubicBezTo>
                    <a:pt x="381739" y="524995"/>
                    <a:pt x="763479" y="552368"/>
                    <a:pt x="958788" y="479867"/>
                  </a:cubicBezTo>
                  <a:cubicBezTo>
                    <a:pt x="1154097" y="407366"/>
                    <a:pt x="1043126" y="141036"/>
                    <a:pt x="1171852" y="62617"/>
                  </a:cubicBezTo>
                  <a:cubicBezTo>
                    <a:pt x="1300578" y="-15802"/>
                    <a:pt x="1515861" y="-3226"/>
                    <a:pt x="1731145" y="9351"/>
                  </a:cubicBez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500"/>
                <a:ea typeface="+mn-ea"/>
                <a:cs typeface="+mn-cs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6391805" y="1429305"/>
              <a:ext cx="1208094" cy="1180730"/>
            </a:xfrm>
            <a:custGeom>
              <a:avLst/>
              <a:gdLst>
                <a:gd name="connsiteX0" fmla="*/ 980252 w 1335116"/>
                <a:gd name="connsiteY0" fmla="*/ 0 h 1180730"/>
                <a:gd name="connsiteX1" fmla="*/ 1282093 w 1335116"/>
                <a:gd name="connsiteY1" fmla="*/ 177553 h 1180730"/>
                <a:gd name="connsiteX2" fmla="*/ 21464 w 1335116"/>
                <a:gd name="connsiteY2" fmla="*/ 772357 h 1180730"/>
                <a:gd name="connsiteX3" fmla="*/ 607390 w 1335116"/>
                <a:gd name="connsiteY3" fmla="*/ 1180730 h 118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116" h="1180730">
                  <a:moveTo>
                    <a:pt x="980252" y="0"/>
                  </a:moveTo>
                  <a:cubicBezTo>
                    <a:pt x="1211071" y="24413"/>
                    <a:pt x="1441891" y="48827"/>
                    <a:pt x="1282093" y="177553"/>
                  </a:cubicBezTo>
                  <a:cubicBezTo>
                    <a:pt x="1122295" y="306279"/>
                    <a:pt x="133914" y="605161"/>
                    <a:pt x="21464" y="772357"/>
                  </a:cubicBezTo>
                  <a:cubicBezTo>
                    <a:pt x="-90986" y="939553"/>
                    <a:pt x="258202" y="1060141"/>
                    <a:pt x="607390" y="1180730"/>
                  </a:cubicBez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500"/>
                <a:ea typeface="+mn-ea"/>
                <a:cs typeface="+mn-cs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467918" y="2190349"/>
              <a:ext cx="7120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combines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245912" y="2762101"/>
              <a:ext cx="7120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combines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3930032" y="2270256"/>
            <a:ext cx="3139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t-EE" sz="1400" cap="all" dirty="0" err="1">
                <a:solidFill>
                  <a:srgbClr val="00A22E"/>
                </a:solidFill>
                <a:latin typeface="Museo Sans 300" panose="02000000000000000000" pitchFamily="50" charset="-70"/>
              </a:rPr>
              <a:t>Semantic</a:t>
            </a:r>
            <a:r>
              <a:rPr lang="et-EE" sz="1400" cap="all" dirty="0">
                <a:solidFill>
                  <a:srgbClr val="00A22E"/>
                </a:solidFill>
                <a:latin typeface="Museo Sans 300" panose="02000000000000000000" pitchFamily="50" charset="-70"/>
              </a:rPr>
              <a:t> </a:t>
            </a:r>
            <a:r>
              <a:rPr lang="et-EE" sz="1400" cap="all" dirty="0" err="1">
                <a:solidFill>
                  <a:srgbClr val="00A22E"/>
                </a:solidFill>
                <a:latin typeface="Museo Sans 300" panose="02000000000000000000" pitchFamily="50" charset="-70"/>
              </a:rPr>
              <a:t>lexicon</a:t>
            </a:r>
            <a:endParaRPr lang="en-GB" sz="1400" cap="all" dirty="0">
              <a:solidFill>
                <a:srgbClr val="00A22E"/>
              </a:solidFill>
              <a:latin typeface="Museo Sans 300" panose="02000000000000000000" pitchFamily="50" charset="-70"/>
            </a:endParaRPr>
          </a:p>
        </p:txBody>
      </p:sp>
      <p:cxnSp>
        <p:nvCxnSpPr>
          <p:cNvPr id="162" name="Straight Connector 161"/>
          <p:cNvCxnSpPr/>
          <p:nvPr/>
        </p:nvCxnSpPr>
        <p:spPr>
          <a:xfrm>
            <a:off x="3926700" y="2529376"/>
            <a:ext cx="3120822" cy="0"/>
          </a:xfrm>
          <a:prstGeom prst="line">
            <a:avLst/>
          </a:prstGeom>
          <a:noFill/>
          <a:ln w="25400" cap="flat" cmpd="sng" algn="ctr">
            <a:solidFill>
              <a:srgbClr val="00A22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3" name="TextBox 162"/>
          <p:cNvSpPr txBox="1"/>
          <p:nvPr/>
        </p:nvSpPr>
        <p:spPr>
          <a:xfrm>
            <a:off x="3964943" y="5762907"/>
            <a:ext cx="3139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t-EE" sz="1400" cap="all" dirty="0">
                <a:solidFill>
                  <a:srgbClr val="00B4D2"/>
                </a:solidFill>
                <a:latin typeface="Museo Sans 300" panose="02000000000000000000" pitchFamily="50" charset="-70"/>
              </a:rPr>
              <a:t>DOMAIN ONTOLOGY</a:t>
            </a:r>
            <a:endParaRPr lang="en-GB" sz="1400" cap="all" dirty="0">
              <a:solidFill>
                <a:srgbClr val="00B4D2"/>
              </a:solidFill>
              <a:latin typeface="Museo Sans 300" panose="02000000000000000000" pitchFamily="50" charset="-70"/>
            </a:endParaRPr>
          </a:p>
        </p:txBody>
      </p:sp>
      <p:cxnSp>
        <p:nvCxnSpPr>
          <p:cNvPr id="164" name="Straight Connector 163"/>
          <p:cNvCxnSpPr/>
          <p:nvPr/>
        </p:nvCxnSpPr>
        <p:spPr>
          <a:xfrm>
            <a:off x="3930032" y="5762907"/>
            <a:ext cx="3120822" cy="0"/>
          </a:xfrm>
          <a:prstGeom prst="line">
            <a:avLst/>
          </a:prstGeom>
          <a:noFill/>
          <a:ln w="25400" cap="flat" cmpd="sng" algn="ctr">
            <a:solidFill>
              <a:srgbClr val="00B4D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6" name="TextBox 165"/>
          <p:cNvSpPr txBox="1"/>
          <p:nvPr/>
        </p:nvSpPr>
        <p:spPr>
          <a:xfrm>
            <a:off x="838200" y="1441545"/>
            <a:ext cx="4994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 err="1"/>
              <a:t>Successful</a:t>
            </a:r>
            <a:r>
              <a:rPr lang="et-EE" sz="2400" dirty="0"/>
              <a:t> </a:t>
            </a:r>
            <a:r>
              <a:rPr lang="et-EE" sz="2400" dirty="0" err="1"/>
              <a:t>for</a:t>
            </a:r>
            <a:r>
              <a:rPr lang="et-EE" sz="2400" dirty="0"/>
              <a:t> News </a:t>
            </a:r>
            <a:r>
              <a:rPr lang="et-EE" sz="2400" dirty="0" err="1"/>
              <a:t>recommendations</a:t>
            </a:r>
            <a:endParaRPr lang="en-GB" sz="2400" dirty="0"/>
          </a:p>
        </p:txBody>
      </p:sp>
      <p:sp>
        <p:nvSpPr>
          <p:cNvPr id="2" name="Oval 1"/>
          <p:cNvSpPr/>
          <p:nvPr/>
        </p:nvSpPr>
        <p:spPr>
          <a:xfrm>
            <a:off x="5415300" y="1903210"/>
            <a:ext cx="2195197" cy="4251010"/>
          </a:xfrm>
          <a:prstGeom prst="ellipse">
            <a:avLst/>
          </a:prstGeom>
          <a:noFill/>
          <a:ln w="19050">
            <a:solidFill>
              <a:srgbClr val="E406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8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2955</Words>
  <Application>Microsoft Office PowerPoint</Application>
  <PresentationFormat>Widescreen</PresentationFormat>
  <Paragraphs>954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ＭＳ Ｐゴシック</vt:lpstr>
      <vt:lpstr>Arial</vt:lpstr>
      <vt:lpstr>Calibri</vt:lpstr>
      <vt:lpstr>Calibri Light</vt:lpstr>
      <vt:lpstr>Cambria Math</vt:lpstr>
      <vt:lpstr>Consolas</vt:lpstr>
      <vt:lpstr>Museo Sans 100</vt:lpstr>
      <vt:lpstr>Museo Sans 300</vt:lpstr>
      <vt:lpstr>Museo Sans 500</vt:lpstr>
      <vt:lpstr>Symbol</vt:lpstr>
      <vt:lpstr>Times New Roman</vt:lpstr>
      <vt:lpstr>Wingdings</vt:lpstr>
      <vt:lpstr>Office Theme</vt:lpstr>
      <vt:lpstr>Vergelijking</vt:lpstr>
      <vt:lpstr>Enhancing Semantics-Driven Recommender Systems with Visual Features</vt:lpstr>
      <vt:lpstr>Agenda</vt:lpstr>
      <vt:lpstr>Introduction</vt:lpstr>
      <vt:lpstr>Recommender systems (RS)</vt:lpstr>
      <vt:lpstr>Connected paper</vt:lpstr>
      <vt:lpstr>TF-IDF</vt:lpstr>
      <vt:lpstr>TF-IDF</vt:lpstr>
      <vt:lpstr>TF-IDF and Semantics-driven recommenders</vt:lpstr>
      <vt:lpstr>TF-IDF and Semantics-driven recommenders</vt:lpstr>
      <vt:lpstr>Semantics-driven recommenders</vt:lpstr>
      <vt:lpstr>Semantics-driven recommenders</vt:lpstr>
      <vt:lpstr>Semantics-driven recommenders</vt:lpstr>
      <vt:lpstr>RQs</vt:lpstr>
      <vt:lpstr>Research data</vt:lpstr>
      <vt:lpstr>Research data</vt:lpstr>
      <vt:lpstr>Feature extraction from textual information</vt:lpstr>
      <vt:lpstr>Feature extraction from textual information</vt:lpstr>
      <vt:lpstr>Feature extraction from graphical information</vt:lpstr>
      <vt:lpstr>Feature extraction from graphical information</vt:lpstr>
      <vt:lpstr>Feature extraction</vt:lpstr>
      <vt:lpstr>Domain ontology</vt:lpstr>
      <vt:lpstr>Domain ontology</vt:lpstr>
      <vt:lpstr>Similarity model</vt:lpstr>
      <vt:lpstr>Similarity Model</vt:lpstr>
      <vt:lpstr>Experimental setup</vt:lpstr>
      <vt:lpstr>Experimental Setup</vt:lpstr>
      <vt:lpstr>Experimental setup – the models</vt:lpstr>
      <vt:lpstr>Experimental Setup</vt:lpstr>
      <vt:lpstr>Results</vt:lpstr>
      <vt:lpstr>Results</vt:lpstr>
      <vt:lpstr>Results</vt:lpstr>
      <vt:lpstr>Results</vt:lpstr>
      <vt:lpstr>Results</vt:lpstr>
      <vt:lpstr>Results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P</cp:lastModifiedBy>
  <cp:revision>263</cp:revision>
  <dcterms:created xsi:type="dcterms:W3CDTF">2022-05-12T16:01:21Z</dcterms:created>
  <dcterms:modified xsi:type="dcterms:W3CDTF">2023-02-16T12:33:16Z</dcterms:modified>
</cp:coreProperties>
</file>