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8" r:id="rId2"/>
    <p:sldId id="365" r:id="rId3"/>
    <p:sldId id="347" r:id="rId4"/>
    <p:sldId id="338" r:id="rId5"/>
    <p:sldId id="341" r:id="rId6"/>
    <p:sldId id="342" r:id="rId7"/>
    <p:sldId id="343" r:id="rId8"/>
    <p:sldId id="344" r:id="rId9"/>
    <p:sldId id="348" r:id="rId10"/>
    <p:sldId id="383" r:id="rId11"/>
    <p:sldId id="349" r:id="rId12"/>
    <p:sldId id="352" r:id="rId13"/>
    <p:sldId id="353" r:id="rId14"/>
    <p:sldId id="355" r:id="rId15"/>
    <p:sldId id="372" r:id="rId16"/>
    <p:sldId id="384" r:id="rId17"/>
    <p:sldId id="306" r:id="rId18"/>
    <p:sldId id="393" r:id="rId19"/>
    <p:sldId id="358" r:id="rId20"/>
    <p:sldId id="370" r:id="rId21"/>
    <p:sldId id="385" r:id="rId22"/>
    <p:sldId id="390" r:id="rId23"/>
    <p:sldId id="391" r:id="rId24"/>
    <p:sldId id="361" r:id="rId25"/>
    <p:sldId id="369" r:id="rId26"/>
    <p:sldId id="363" r:id="rId27"/>
    <p:sldId id="382" r:id="rId28"/>
    <p:sldId id="381" r:id="rId29"/>
    <p:sldId id="37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7EC839-C2C5-4B00-A381-3C1BA7E81935}">
          <p14:sldIdLst>
            <p14:sldId id="258"/>
            <p14:sldId id="365"/>
            <p14:sldId id="347"/>
            <p14:sldId id="338"/>
            <p14:sldId id="341"/>
            <p14:sldId id="342"/>
            <p14:sldId id="343"/>
            <p14:sldId id="344"/>
            <p14:sldId id="348"/>
            <p14:sldId id="383"/>
            <p14:sldId id="349"/>
            <p14:sldId id="352"/>
            <p14:sldId id="353"/>
            <p14:sldId id="355"/>
            <p14:sldId id="372"/>
            <p14:sldId id="384"/>
            <p14:sldId id="306"/>
            <p14:sldId id="393"/>
            <p14:sldId id="358"/>
            <p14:sldId id="370"/>
            <p14:sldId id="385"/>
            <p14:sldId id="390"/>
            <p14:sldId id="391"/>
            <p14:sldId id="361"/>
            <p14:sldId id="369"/>
            <p14:sldId id="363"/>
            <p14:sldId id="382"/>
            <p14:sldId id="381"/>
            <p14:sldId id="379"/>
          </p14:sldIdLst>
        </p14:section>
        <p14:section name="Untitled Section" id="{481A484A-BCB2-4558-88BB-346DE20A6BE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9900"/>
    <a:srgbClr val="0000FF"/>
    <a:srgbClr val="FFFFFF"/>
    <a:srgbClr val="FFFF80"/>
    <a:srgbClr val="339933"/>
    <a:srgbClr val="00FFFF"/>
    <a:srgbClr val="0066FF"/>
    <a:srgbClr val="BE7631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EF2183-8391-4FA6-89E5-4C2D3420E973}" v="13" dt="2020-10-20T15:06:06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19949" autoAdjust="0"/>
    <p:restoredTop sz="91345" autoAdjust="0"/>
  </p:normalViewPr>
  <p:slideViewPr>
    <p:cSldViewPr snapToGrid="0">
      <p:cViewPr varScale="1">
        <p:scale>
          <a:sx n="111" d="100"/>
          <a:sy n="111" d="100"/>
        </p:scale>
        <p:origin x="217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6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Wakker" userId="e43024e0-83aa-447a-bf15-83e24f6f7ef1" providerId="ADAL" clId="{C1EF2183-8391-4FA6-89E5-4C2D3420E973}"/>
    <pc:docChg chg="modSld">
      <pc:chgData name="Peter Wakker" userId="e43024e0-83aa-447a-bf15-83e24f6f7ef1" providerId="ADAL" clId="{C1EF2183-8391-4FA6-89E5-4C2D3420E973}" dt="2020-10-20T15:06:06.719" v="11" actId="20577"/>
      <pc:docMkLst>
        <pc:docMk/>
      </pc:docMkLst>
      <pc:sldChg chg="modSp">
        <pc:chgData name="Peter Wakker" userId="e43024e0-83aa-447a-bf15-83e24f6f7ef1" providerId="ADAL" clId="{C1EF2183-8391-4FA6-89E5-4C2D3420E973}" dt="2020-10-20T15:06:06.719" v="11" actId="20577"/>
        <pc:sldMkLst>
          <pc:docMk/>
          <pc:sldMk cId="571400304" sldId="381"/>
        </pc:sldMkLst>
        <pc:spChg chg="mod">
          <ac:chgData name="Peter Wakker" userId="e43024e0-83aa-447a-bf15-83e24f6f7ef1" providerId="ADAL" clId="{C1EF2183-8391-4FA6-89E5-4C2D3420E973}" dt="2020-10-20T15:06:06.719" v="11" actId="20577"/>
          <ac:spMkLst>
            <pc:docMk/>
            <pc:sldMk cId="571400304" sldId="381"/>
            <ac:spMk id="71270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B0345-7331-4425-B5AB-86F9C7DF4F04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64420-C16E-4D90-AA6D-040A0FF0F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04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D29D02-63CB-4A56-AF37-D80356F01CF1}" type="slidenum">
              <a:rPr lang="en-GB" altLang="en-US" sz="1200" b="0">
                <a:latin typeface="Univers" pitchFamily="34" charset="0"/>
              </a:rPr>
              <a:pPr/>
              <a:t>1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796427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10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880485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11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196506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12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213831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13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328135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14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6938359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15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7431212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16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753599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17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9141393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18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8804603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19</a:t>
            </a:fld>
            <a:endParaRPr lang="en-GB" altLang="nl-NL" sz="1200" dirty="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415117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2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501713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20</a:t>
            </a:fld>
            <a:endParaRPr lang="en-GB" altLang="nl-NL" sz="1200" dirty="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4151175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21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7539236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22</a:t>
            </a:fld>
            <a:endParaRPr lang="en-GB" altLang="nl-NL" sz="1200" dirty="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6953472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23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5973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92757D-7385-48BE-9D80-13DA0BA3FAD8}" type="slidenum">
              <a:rPr lang="en-GB" altLang="nl-NL" sz="1200">
                <a:latin typeface="Univers" pitchFamily="34" charset="0"/>
              </a:rPr>
              <a:pPr/>
              <a:t>24</a:t>
            </a:fld>
            <a:endParaRPr lang="en-GB" altLang="nl-NL" sz="1200" dirty="0">
              <a:latin typeface="Univers" pitchFamily="34" charset="0"/>
            </a:endParaRPr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4151175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25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501713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00E500-8A11-4434-87FA-5F069DD8566A}" type="slidenum">
              <a:rPr lang="en-GB" altLang="en-US" sz="1200" b="0">
                <a:latin typeface="Univers" pitchFamily="34" charset="0"/>
              </a:rPr>
              <a:pPr/>
              <a:t>26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716465"/>
            <a:ext cx="4891088" cy="446722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84166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4AE-7684-4A00-816E-A5E12A430784}" type="slidenum">
              <a:rPr lang="en-GB" altLang="nl-NL" sz="1300" b="0" smtClean="0">
                <a:latin typeface="Univers" pitchFamily="34" charset="0"/>
              </a:rPr>
              <a:pPr/>
              <a:t>27</a:t>
            </a:fld>
            <a:endParaRPr lang="en-GB" altLang="nl-NL" sz="1300" b="0">
              <a:latin typeface="Univers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893353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28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1508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3F91F3-AC7C-4857-9924-F046991BC295}" type="slidenum">
              <a:rPr lang="en-GB" altLang="en-US" sz="1200" b="0">
                <a:latin typeface="Univers" pitchFamily="34" charset="0"/>
              </a:rPr>
              <a:pPr/>
              <a:t>29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82" tIns="45890" rIns="91782" bIns="45890"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93839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1E4266-4EF5-4382-8D0C-D5D2AA2A83B1}" type="slidenum">
              <a:rPr lang="en-GB" altLang="en-US" sz="1200" b="0">
                <a:latin typeface="Univers" pitchFamily="34" charset="0"/>
              </a:rPr>
              <a:pPr/>
              <a:t>3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1728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EF0C08-8624-4602-B3B7-B4B4E9E17990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686300"/>
            <a:ext cx="4884738" cy="4440238"/>
          </a:xfrm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583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FFE7C-660F-47DD-B4C1-F302ACDFA41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686300"/>
            <a:ext cx="4884738" cy="4440238"/>
          </a:xfrm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6962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4841A-72EC-4726-9063-CBBA334E1D30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11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686300"/>
            <a:ext cx="4884738" cy="4440238"/>
          </a:xfrm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4255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6E1C6-256C-478E-8E16-208686D2FD0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2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686300"/>
            <a:ext cx="4884738" cy="4440238"/>
          </a:xfrm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1616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0078DC-00E1-45A4-98DF-ACA50D203D13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686300"/>
            <a:ext cx="4884738" cy="4440238"/>
          </a:xfrm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4101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545870" y="10562448"/>
            <a:ext cx="2712406" cy="55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841D49C-5410-44C4-BC43-A90F57573598}" type="slidenum">
              <a:rPr lang="en-GB" altLang="nl-NL" sz="1200">
                <a:latin typeface="Univers" pitchFamily="34" charset="0"/>
              </a:rPr>
              <a:pPr algn="r"/>
              <a:t>9</a:t>
            </a:fld>
            <a:endParaRPr lang="en-GB" altLang="nl-NL" sz="1200">
              <a:latin typeface="Univers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973722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1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07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0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5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28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7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8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1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44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22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77845-87EB-492B-AF18-C45EF8CDEC96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60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5.png"/><Relationship Id="rId21" Type="http://schemas.openxmlformats.org/officeDocument/2006/relationships/image" Target="../media/image22.png"/><Relationship Id="rId12" Type="http://schemas.openxmlformats.org/officeDocument/2006/relationships/image" Target="../media/image161.png"/><Relationship Id="rId17" Type="http://schemas.openxmlformats.org/officeDocument/2006/relationships/image" Target="../media/image24.png"/><Relationship Id="rId25" Type="http://schemas.openxmlformats.org/officeDocument/2006/relationships/image" Target="../media/image29.png"/><Relationship Id="rId2" Type="http://schemas.openxmlformats.org/officeDocument/2006/relationships/notesSlide" Target="../notesSlides/notesSlide22.xml"/><Relationship Id="rId16" Type="http://schemas.openxmlformats.org/officeDocument/2006/relationships/image" Target="../media/image19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80.png"/><Relationship Id="rId24" Type="http://schemas.openxmlformats.org/officeDocument/2006/relationships/image" Target="../media/image28.png"/><Relationship Id="rId5" Type="http://schemas.openxmlformats.org/officeDocument/2006/relationships/image" Target="../media/image17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50.png"/><Relationship Id="rId19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160.png"/><Relationship Id="rId14" Type="http://schemas.openxmlformats.org/officeDocument/2006/relationships/image" Target="../media/image170.png"/><Relationship Id="rId22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23"/>
          <p:cNvSpPr txBox="1">
            <a:spLocks noChangeArrowheads="1"/>
          </p:cNvSpPr>
          <p:nvPr/>
        </p:nvSpPr>
        <p:spPr bwMode="auto">
          <a:xfrm>
            <a:off x="804863" y="208967"/>
            <a:ext cx="7483475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AU" sz="3600" dirty="0">
                <a:solidFill>
                  <a:srgbClr val="CC9900"/>
                </a:solidFill>
                <a:latin typeface="Arial" panose="020B0604020202020204" pitchFamily="34" charset="0"/>
              </a:rPr>
              <a:t>Ambiguity Theories Alternative to Prospect Theory</a:t>
            </a:r>
            <a:br>
              <a:rPr lang="en-AU" dirty="0"/>
            </a:br>
            <a:r>
              <a:rPr lang="en-AU" i="1" dirty="0"/>
              <a:t> </a:t>
            </a:r>
            <a:r>
              <a:rPr lang="en-US" altLang="en-US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Peter P. Wakker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</a:rPr>
              <a:t>, Erasmus School Econ.,</a:t>
            </a:r>
            <a:b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</a:rPr>
              <a:t>Erasmus Univ. Rotterdam, the Netherlands</a:t>
            </a:r>
            <a:endParaRPr lang="en-AU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AU" altLang="en-US" sz="2800" b="0" i="1" dirty="0">
                <a:latin typeface="Arial" panose="020B0604020202020204" pitchFamily="34" charset="0"/>
                <a:cs typeface="Times New Roman" panose="02020603050405020304" pitchFamily="18" charset="0"/>
              </a:rPr>
              <a:t>R&amp;R</a:t>
            </a:r>
            <a:endParaRPr lang="en-US" altLang="en-US" sz="2800" b="0" i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6" descr="EURlogo_zw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13" y="6235254"/>
            <a:ext cx="2420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46"/>
          <p:cNvSpPr txBox="1">
            <a:spLocks noChangeArrowheads="1"/>
          </p:cNvSpPr>
          <p:nvPr/>
        </p:nvSpPr>
        <p:spPr bwMode="auto">
          <a:xfrm>
            <a:off x="330927" y="2971003"/>
            <a:ext cx="8182008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b="0" dirty="0">
                <a:latin typeface="Arial" panose="020B0604020202020204" pitchFamily="34" charset="0"/>
                <a:ea typeface="MS Mincho" panose="02020609040205080304" pitchFamily="49" charset="-128"/>
              </a:rPr>
              <a:t>Most ambiguity models today: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Clr>
                <a:srgbClr val="0000FF"/>
              </a:buClr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</a:rPr>
              <a:t>theoretical; little attention for empirical findings;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Clr>
                <a:srgbClr val="0000FF"/>
              </a:buClr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</a:rPr>
              <a:t>normatively </a:t>
            </a:r>
            <a:r>
              <a:rPr lang="en-US" altLang="en-US" sz="2800" b="0" dirty="0">
                <a:latin typeface="Arial" panose="020B0604020202020204" pitchFamily="34" charset="0"/>
                <a:ea typeface="MS Mincho" panose="02020609040205080304" pitchFamily="49" charset="-128"/>
              </a:rPr>
              <a:t>motivated!?;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Clr>
                <a:srgbClr val="0000FF"/>
              </a:buClr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</a:rPr>
              <a:t>focus on</a:t>
            </a:r>
            <a:r>
              <a:rPr lang="en-US" altLang="en-US" sz="2800" b="0" dirty="0">
                <a:latin typeface="Arial" panose="020B0604020202020204" pitchFamily="34" charset="0"/>
                <a:ea typeface="MS Mincho" panose="02020609040205080304" pitchFamily="49" charset="-128"/>
              </a:rPr>
              <a:t> Ellsberg urns &amp; ambiguity aversion (taken as rational!?);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Clr>
                <a:srgbClr val="0000FF"/>
              </a:buClr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</a:rPr>
              <a:t>no</a:t>
            </a:r>
            <a:r>
              <a:rPr lang="en-US" altLang="en-US" sz="2800" b="0" dirty="0">
                <a:latin typeface="Arial" panose="020B0604020202020204" pitchFamily="34" charset="0"/>
                <a:ea typeface="MS Mincho" panose="02020609040205080304" pitchFamily="49" charset="-128"/>
              </a:rPr>
              <a:t> insensitivity;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Clr>
                <a:srgbClr val="0000FF"/>
              </a:buClr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</a:rPr>
              <a:t>me, being Bayesian (taking EU as normative), focuses on descriptive.</a:t>
            </a:r>
            <a:endParaRPr lang="en-US" altLang="en-US" sz="2800" b="0" dirty="0"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2784135"/>
      </p:ext>
    </p:extLst>
  </p:cSld>
  <p:clrMapOvr>
    <a:masterClrMapping/>
  </p:clrMapOvr>
  <p:transition advTm="788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6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en-US" altLang="nl-NL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176431" y="1526734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BC74024-A3B8-467C-A906-11E91C9E2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10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246037406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741927" y="439024"/>
                <a:ext cx="7649718" cy="2308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In ambiguity, we don’t know precisely the probability measure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on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𝑆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multiple priors models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specify a set </a:t>
                </a:r>
                <a14:m>
                  <m:oMath xmlns:m="http://schemas.openxmlformats.org/officeDocument/2006/math">
                    <m:r>
                      <a:rPr lang="en-US" altLang="nl-NL" sz="28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of possible probability measures on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𝑆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Then models can be defined:</a:t>
                </a: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1927" y="439024"/>
                <a:ext cx="7649718" cy="2308324"/>
              </a:xfrm>
              <a:prstGeom prst="rect">
                <a:avLst/>
              </a:prstGeom>
              <a:blipFill rotWithShape="1">
                <a:blip r:embed="rId3"/>
                <a:stretch>
                  <a:fillRect l="-1673" t="-2639" b="-36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3">
            <a:extLst>
              <a:ext uri="{FF2B5EF4-FFF2-40B4-BE49-F238E27FC236}">
                <a16:creationId xmlns:a16="http://schemas.microsoft.com/office/drawing/2014/main" id="{0BFBAFFE-7416-49C6-AD1C-5E2A0706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6796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11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51261484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290512" y="72422"/>
                <a:ext cx="8931275" cy="65556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Maxmin EU 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(Gilboa &amp; </a:t>
                </a:r>
                <a:r>
                  <a:rPr lang="en-US" altLang="nl-NL" sz="28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Schmeidler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1989). Take subjective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𝑈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and subjective set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𝑥</m:t>
                      </m:r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↦</m:t>
                      </m:r>
                      <m:sSub>
                        <m:sSubPr>
                          <m:ctrlP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𝑖𝑛𝑓</m:t>
                          </m:r>
                        </m:e>
                        <m:sub>
                          <m: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  <m: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𝜖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𝒫</m:t>
                          </m:r>
                        </m:sub>
                      </m:sSub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𝐸𝑈</m:t>
                      </m:r>
                      <m:d>
                        <m:dPr>
                          <m:ctrlP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 .</m:t>
                      </m:r>
                    </m:oMath>
                  </m:oMathPara>
                </a14:m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Model is pessimistic; “ambiguity-averse!?”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Maxmax</a:t>
                </a: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EU: 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take subjective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𝑈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and subjective set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𝑥</m:t>
                      </m:r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↦</m:t>
                      </m:r>
                      <m:sSub>
                        <m:sSubPr>
                          <m:ctrlP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𝑠𝑢𝑝</m:t>
                          </m:r>
                        </m:e>
                        <m:sub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𝜖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𝒫</m:t>
                          </m:r>
                        </m:sub>
                      </m:sSub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𝐸𝑈</m:t>
                      </m:r>
                      <m:d>
                        <m:dPr>
                          <m:ctrlP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 .</m:t>
                      </m:r>
                    </m:oMath>
                  </m:oMathPara>
                </a14:m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Model is optimistic; “ambiguity-seeking!?”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nl-NL" sz="28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𝛼</m:t>
                    </m:r>
                  </m:oMath>
                </a14:m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</a:t>
                </a:r>
                <a:r>
                  <a:rPr lang="en-US" altLang="nl-NL" sz="2800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maxmin</a:t>
                </a: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expected utility </a:t>
                </a:r>
                <a:r>
                  <a:rPr lang="en-US" altLang="nl-NL" sz="280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</a:t>
                </a:r>
                <a:r>
                  <a:rPr lang="en-US" altLang="nl-NL" sz="2800" dirty="0" err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Hurwicz</a:t>
                </a:r>
                <a:r>
                  <a:rPr lang="en-US" altLang="nl-NL" sz="280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1951; </a:t>
                </a:r>
                <a:r>
                  <a:rPr lang="en-US" altLang="nl-NL" sz="2800" dirty="0" err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Jaffray</a:t>
                </a:r>
                <a:r>
                  <a:rPr lang="en-US" altLang="nl-NL" sz="280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1994; Ghirardato et al. 2004):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take subjective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𝑈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and subjective set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𝑥</m:t>
                      </m:r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↦</m:t>
                      </m:r>
                      <m:r>
                        <a:rPr lang="en-US" altLang="nl-NL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𝛼</m:t>
                      </m:r>
                      <m:r>
                        <a:rPr lang="en-US" altLang="nl-NL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×</m:t>
                      </m:r>
                      <m:sSub>
                        <m:sSubPr>
                          <m:ctrlP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nl-NL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𝑖𝑛𝑓</m:t>
                          </m:r>
                        </m:e>
                        <m:sub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𝜖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𝒫</m:t>
                          </m:r>
                        </m:sub>
                      </m:sSub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𝐸𝑈</m:t>
                      </m:r>
                      <m:d>
                        <m:dPr>
                          <m:ctrlP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+(1−</m:t>
                      </m:r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𝛼</m:t>
                      </m:r>
                      <m:r>
                        <a:rPr lang="en-US" altLang="nl-NL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)</m:t>
                      </m:r>
                      <m:sSub>
                        <m:sSubPr>
                          <m:ctrlP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nl-NL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×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𝑠𝑢𝑝</m:t>
                          </m:r>
                        </m:e>
                        <m:sub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𝜖</m:t>
                          </m:r>
                          <m:r>
                            <a:rPr lang="en-US" altLang="nl-NL" sz="28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𝒫</m:t>
                          </m:r>
                        </m:sub>
                      </m:sSub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𝐸𝑈</m:t>
                      </m:r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(</m:t>
                      </m:r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𝑥</m:t>
                      </m:r>
                      <m:r>
                        <a:rPr lang="en-US" altLang="nl-NL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)</m:t>
                      </m:r>
                    </m:oMath>
                  </m:oMathPara>
                </a14:m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Size of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is degree of ambiguity of info, and </a:t>
                </a:r>
                <a14:m>
                  <m:oMath xmlns:m="http://schemas.openxmlformats.org/officeDocument/2006/math">
                    <m:r>
                      <a:rPr lang="en-US" altLang="nl-NL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𝛼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captures attitude, aversion/seeking to ambiguity.</a:t>
                </a: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512" y="72422"/>
                <a:ext cx="8931275" cy="6555641"/>
              </a:xfrm>
              <a:prstGeom prst="rect">
                <a:avLst/>
              </a:prstGeom>
              <a:blipFill rotWithShape="1">
                <a:blip r:embed="rId3"/>
                <a:stretch>
                  <a:fillRect l="-1433" t="-930" r="-1775" b="-16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241CD57F-A88E-4D6B-882F-EFE99644A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12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1474011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201612" y="204132"/>
                <a:ext cx="8853488" cy="4955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Pros of multiple priors: 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Set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fits well with natural way of speaking; 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Easy to understand upon first acquaintance;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Requires no new mathematics.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Cons: 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Decision rules are crude; 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Theory as such is too rich: there are “too many” sets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;</a:t>
                </a:r>
              </a:p>
              <a:p>
                <a:pPr marL="514350" indent="-514350">
                  <a:spcBef>
                    <a:spcPct val="0"/>
                  </a:spcBef>
                  <a:buClr>
                    <a:srgbClr val="0000FF"/>
                  </a:buClr>
                  <a:buFont typeface="+mj-lt"/>
                  <a:buAutoNum type="arabicPeriod"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Endogenous (subjective) versus exogenous (objective) status of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is problematic.</a:t>
                </a: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1612" y="204132"/>
                <a:ext cx="8853488" cy="4955203"/>
              </a:xfrm>
              <a:prstGeom prst="rect">
                <a:avLst/>
              </a:prstGeom>
              <a:blipFill>
                <a:blip r:embed="rId3"/>
                <a:stretch>
                  <a:fillRect l="-1377" t="-12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0D0EC543-F7DB-4B5F-A503-AEA6BA734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13</a:t>
            </a:fld>
            <a:endParaRPr lang="en-US" altLang="nl-NL" sz="1600" b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DE51CC3-182D-429C-BB32-03BA932DEAB1}"/>
              </a:ext>
            </a:extLst>
          </p:cNvPr>
          <p:cNvGrpSpPr/>
          <p:nvPr/>
        </p:nvGrpSpPr>
        <p:grpSpPr>
          <a:xfrm>
            <a:off x="444092" y="3572534"/>
            <a:ext cx="8251825" cy="3133523"/>
            <a:chOff x="444092" y="3572534"/>
            <a:chExt cx="8251825" cy="3133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043A3A58-E9C1-4EDF-8064-EDDE46D2A0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4092" y="6305947"/>
                  <a:ext cx="8251825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None/>
                  </a:pPr>
                  <a:r>
                    <a:rPr lang="en-US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* Special cases, e.g.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ε</m:t>
                      </m:r>
                    </m:oMath>
                  </a14:m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-contamination, are considered.</a:t>
                  </a:r>
                  <a:endParaRPr lang="en-GB" altLang="en-US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043A3A58-E9C1-4EDF-8064-EDDE46D2A0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44092" y="6305947"/>
                  <a:ext cx="8251825" cy="400110"/>
                </a:xfrm>
                <a:prstGeom prst="rect">
                  <a:avLst/>
                </a:prstGeom>
                <a:blipFill>
                  <a:blip r:embed="rId4"/>
                  <a:stretch>
                    <a:fillRect l="-813" t="-6061" b="-2727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 Box 2">
              <a:extLst>
                <a:ext uri="{FF2B5EF4-FFF2-40B4-BE49-F238E27FC236}">
                  <a16:creationId xmlns:a16="http://schemas.microsoft.com/office/drawing/2014/main" id="{F677135A-DDC0-4072-8C9D-8B7A571290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8399" y="3572534"/>
              <a:ext cx="50246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*</a:t>
              </a:r>
              <a:endParaRPr lang="en-GB" altLang="en-US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719207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290512" y="622145"/>
                <a:ext cx="8931275" cy="44627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Generalizations: </a:t>
                </a:r>
                <a:b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the </a:t>
                </a:r>
                <a:r>
                  <a:rPr lang="en-US" altLang="nl-NL" sz="2800" dirty="0" err="1">
                    <a:solidFill>
                      <a:srgbClr val="CC99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variational</a:t>
                </a:r>
                <a:r>
                  <a:rPr lang="en-US" altLang="nl-NL" sz="2800" dirty="0">
                    <a:solidFill>
                      <a:srgbClr val="CC99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model 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</a:t>
                </a:r>
                <a:r>
                  <a:rPr lang="it-IT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Maccheroni, Marinacci, &amp; Rustichini 2006)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 take subjective U, subjective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, </a:t>
                </a: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nl-NL" sz="28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c</m:t>
                    </m:r>
                    <m:r>
                      <a:rPr lang="en-US" altLang="nl-NL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:</m:t>
                    </m:r>
                    <m:r>
                      <a:rPr lang="en-US" altLang="nl-NL" sz="28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𝒫</m:t>
                    </m:r>
                    <m:r>
                      <a:rPr lang="en-US" altLang="nl-NL" sz="28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⟶</m:t>
                    </m:r>
                    <m:r>
                      <a:rPr lang="en-US" altLang="nl-NL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ℝ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b="0" dirty="0">
                    <a:solidFill>
                      <a:srgbClr val="000000"/>
                    </a:solidFill>
                    <a:cs typeface="Times New Roman" panose="02020603050405020304" pitchFamily="18" charset="0"/>
                    <a:sym typeface="Math3" panose="00000400000000000000" pitchFamily="2" charset="2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𝑥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↦</m:t>
                    </m:r>
                    <m:sSub>
                      <m:sSubPr>
                        <m:ctrlP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𝑖𝑛𝑓</m:t>
                        </m:r>
                      </m:e>
                      <m:sub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𝜖</m:t>
                        </m:r>
                        <m: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𝒫</m:t>
                        </m:r>
                      </m:sub>
                    </m:sSub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(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𝐸𝑈</m:t>
                    </m:r>
                    <m:d>
                      <m:dPr>
                        <m:ctrlP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</m:d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+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(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)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)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function can serve to make some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  <m:r>
                      <m:rPr>
                        <m:nor/>
                      </m:rPr>
                      <a:rPr lang="en-US" altLang="nl-NL" sz="2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’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 less influential by setting </a:t>
                </a: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  <m:d>
                      <m:dPr>
                        <m:ctrlP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large, e.g.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  <m:d>
                      <m:dPr>
                        <m:ctrlP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</m:e>
                    </m:d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=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∞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Special case &amp; interpretation: see next slide.</a:t>
                </a: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512" y="622145"/>
                <a:ext cx="8931275" cy="4462760"/>
              </a:xfrm>
              <a:prstGeom prst="rect">
                <a:avLst/>
              </a:prstGeom>
              <a:blipFill>
                <a:blip r:embed="rId3"/>
                <a:stretch>
                  <a:fillRect l="-1433" t="-1366" b="-15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Box 3">
            <a:extLst>
              <a:ext uri="{FF2B5EF4-FFF2-40B4-BE49-F238E27FC236}">
                <a16:creationId xmlns:a16="http://schemas.microsoft.com/office/drawing/2014/main" id="{CEFFCC53-6162-47C3-9CE5-79E1ADB69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14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4271912358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290513" y="45662"/>
                <a:ext cx="8539505" cy="6814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Popular special case of variational model: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CC99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robust model 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(Hansen &amp; Sargent 2001):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nl-NL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  <m:d>
                      <m:dPr>
                        <m:ctrlP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r>
                          <a:rPr lang="en-US" alt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is relative entropy (sort of distance) of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with respect to some </a:t>
                </a: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focal probability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𝑄</m:t>
                    </m:r>
                  </m:oMath>
                </a14:m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 </a:t>
                </a:r>
                <a:endParaRPr lang="en-US" altLang="nl-NL" sz="2800" b="0" i="1" dirty="0">
                  <a:solidFill>
                    <a:srgbClr val="00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𝑄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is what you believe primarily.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But if another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gives deviations so bad that it is much worse (by more than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𝑐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(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)</m:t>
                    </m:r>
                    <m:r>
                      <a:rPr lang="en-US" altLang="nl-NL" sz="2800" b="0" i="0" smtClea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)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, then you go by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𝑃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rather than by </a:t>
                </a:r>
                <a14:m>
                  <m:oMath xmlns:m="http://schemas.openxmlformats.org/officeDocument/2006/math"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𝑄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Popular in statistics. They sell well in macroeconomics as </a:t>
                </a:r>
                <a:b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“model uncertainty.”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Popular in </a:t>
                </a:r>
                <a:r>
                  <a:rPr lang="en-US" altLang="nl-NL" sz="28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expert aggregation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and </a:t>
                </a:r>
                <a:r>
                  <a:rPr lang="en-US" altLang="nl-NL" sz="28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climate change.</a:t>
                </a:r>
                <a:endParaRPr lang="en-US" altLang="nl-NL" sz="2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513" y="45662"/>
                <a:ext cx="8539505" cy="6814173"/>
              </a:xfrm>
              <a:prstGeom prst="rect">
                <a:avLst/>
              </a:prstGeom>
              <a:blipFill rotWithShape="1">
                <a:blip r:embed="rId3"/>
                <a:stretch>
                  <a:fillRect l="-1500" t="-358" b="-8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3556DE57-6397-45FF-A6B9-B41B65D4F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15</a:t>
            </a:fld>
            <a:endParaRPr lang="en-US" altLang="nl-NL" sz="1600" b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875C1B4A-DE79-4373-97C5-AD837D46F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544" y="5986772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45201140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  <p:bldP spid="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en-US" altLang="nl-NL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176431" y="1935102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7FFB319-A2BA-4D5D-B042-D983A82D6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16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7568882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4514" name="Text Box 2"/>
              <p:cNvSpPr txBox="1">
                <a:spLocks noChangeArrowheads="1"/>
              </p:cNvSpPr>
              <p:nvPr/>
            </p:nvSpPr>
            <p:spPr bwMode="auto">
              <a:xfrm>
                <a:off x="628650" y="576263"/>
                <a:ext cx="8251825" cy="35394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Not to be confused with two-stage of AA, </a:t>
                </a:r>
                <a:b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where 2</a:t>
                </a:r>
                <a:r>
                  <a:rPr lang="en-US" altLang="nl-NL" sz="2800" baseline="300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nd</a:t>
                </a:r>
                <a: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stage is purely auxiliary/artificial add-on. </a:t>
                </a:r>
                <a:b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Here extra stage is essential part of ambiguity.</a:t>
                </a:r>
                <a:br>
                  <a:rPr lang="en-US" altLang="nl-NL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Imagine</a:t>
                </a: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unknown Ellsberg urn: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100 balls, red/black, unknown proportion.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$100 if drawn ball red, $0 otherwise: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100</m:t>
                        </m:r>
                      </m:e>
                      <m:sub>
                        <m:r>
                          <a:rPr lang="en-US" altLang="nl-NL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𝑅</m:t>
                        </m:r>
                      </m:sub>
                    </m:sSub>
                    <m:r>
                      <a:rPr lang="en-US" altLang="nl-NL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0</m:t>
                    </m:r>
                  </m:oMath>
                </a14:m>
                <a:r>
                  <a:rPr lang="en-US" altLang="nl-NL" sz="28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</mc:Choice>
        <mc:Fallback xmlns="">
          <p:sp>
            <p:nvSpPr>
              <p:cNvPr id="645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650" y="576263"/>
                <a:ext cx="8251825" cy="3539430"/>
              </a:xfrm>
              <a:prstGeom prst="rect">
                <a:avLst/>
              </a:prstGeom>
              <a:blipFill>
                <a:blip r:embed="rId3"/>
                <a:stretch>
                  <a:fillRect l="-1477" t="-1897" r="-1256" b="-39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Box 3">
            <a:extLst>
              <a:ext uri="{FF2B5EF4-FFF2-40B4-BE49-F238E27FC236}">
                <a16:creationId xmlns:a16="http://schemas.microsoft.com/office/drawing/2014/main" id="{E81052B2-062E-45FC-8459-9957AEAC3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17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401017217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4281942" y="7366554"/>
            <a:ext cx="3254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3854904" y="7293529"/>
            <a:ext cx="3254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2"/>
              <p:cNvSpPr txBox="1">
                <a:spLocks noChangeArrowheads="1"/>
              </p:cNvSpPr>
              <p:nvPr/>
            </p:nvSpPr>
            <p:spPr bwMode="auto">
              <a:xfrm>
                <a:off x="4848838" y="603469"/>
                <a:ext cx="4295162" cy="5772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Then what is the big deal here?? </a:t>
                </a:r>
                <a:endParaRPr lang="en-US" altLang="nl-NL" sz="20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Is just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nl-NL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nl-NL" altLang="nl-NL" sz="2000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𝑖</m:t>
                        </m:r>
                        <m:r>
                          <a:rPr lang="nl-NL" altLang="nl-NL" sz="2000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=0</m:t>
                        </m:r>
                      </m:sub>
                      <m:sup>
                        <m:r>
                          <a:rPr lang="nl-NL" altLang="nl-NL" sz="2000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nl-NL" sz="20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nl-NL" altLang="nl-NL" sz="20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𝑝</m:t>
                            </m:r>
                          </m:e>
                          <m:sub>
                            <m:r>
                              <a:rPr lang="nl-NL" altLang="nl-NL" sz="20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nl-NL" sz="20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×</m:t>
                    </m:r>
                    <m:f>
                      <m:fPr>
                        <m:ctrlPr>
                          <a:rPr lang="en-US" altLang="nl-NL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fPr>
                      <m:num>
                        <m:r>
                          <a:rPr lang="nl-NL" altLang="nl-NL" sz="2000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𝑖</m:t>
                        </m:r>
                      </m:num>
                      <m:den>
                        <m:r>
                          <a:rPr lang="nl-NL" altLang="nl-NL" sz="2000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probability at $100 by multiplication rule (called reduction of compound lotteries,</a:t>
                </a:r>
                <a:r>
                  <a:rPr lang="en-US" altLang="nl-NL" sz="20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RCLA)</a:t>
                </a: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????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Well …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FF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People give up RCLA!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Can then do backward induction with </a:t>
                </a:r>
                <a:r>
                  <a:rPr lang="en-US" altLang="nl-NL" sz="20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nonEU</a:t>
                </a: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 Can get extra pessimism in 2</a:t>
                </a:r>
                <a:r>
                  <a:rPr lang="en-US" altLang="nl-NL" sz="2000" baseline="30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nd</a:t>
                </a: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stage: “ambiguity aversion.”</a:t>
                </a:r>
                <a:b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nl-NL" sz="20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Is old idea: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Becker &amp; </a:t>
                </a:r>
                <a:r>
                  <a:rPr lang="en-US" altLang="nl-NL" sz="20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Brownson</a:t>
                </a: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(1964),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de-DE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Yates &amp; Zukowski (1976),</a:t>
                </a:r>
                <a:endParaRPr lang="en-US" altLang="nl-NL" sz="20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sz="2000" dirty="0" err="1">
                    <a:latin typeface="Arial" panose="020B0604020202020204" pitchFamily="34" charset="0"/>
                  </a:rPr>
                  <a:t>Gärdenfors</a:t>
                </a:r>
                <a:r>
                  <a:rPr lang="en-GB" sz="2000" dirty="0">
                    <a:latin typeface="Arial" panose="020B0604020202020204" pitchFamily="34" charset="0"/>
                  </a:rPr>
                  <a:t> &amp; </a:t>
                </a:r>
                <a:r>
                  <a:rPr lang="en-GB" sz="2000" dirty="0" err="1">
                    <a:latin typeface="Arial" panose="020B0604020202020204" pitchFamily="34" charset="0"/>
                  </a:rPr>
                  <a:t>Sahlin</a:t>
                </a:r>
                <a:r>
                  <a:rPr lang="en-GB" sz="2000" dirty="0">
                    <a:latin typeface="Arial" panose="020B0604020202020204" pitchFamily="34" charset="0"/>
                  </a:rPr>
                  <a:t> (1982),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Segal (1987), Halevy (2007), </a:t>
                </a:r>
                <a:r>
                  <a:rPr lang="en-GB" altLang="nl-NL" sz="20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Ergin</a:t>
                </a:r>
                <a:r>
                  <a:rPr lang="en-GB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&amp; Gul (2009).</a:t>
                </a:r>
              </a:p>
            </p:txBody>
          </p:sp>
        </mc:Choice>
        <mc:Fallback xmlns="">
          <p:sp>
            <p:nvSpPr>
              <p:cNvPr id="6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48838" y="603469"/>
                <a:ext cx="4295162" cy="5772606"/>
              </a:xfrm>
              <a:prstGeom prst="rect">
                <a:avLst/>
              </a:prstGeom>
              <a:blipFill>
                <a:blip r:embed="rId4"/>
                <a:stretch>
                  <a:fillRect l="-1418" t="-528" b="-9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 Box 3">
            <a:extLst>
              <a:ext uri="{FF2B5EF4-FFF2-40B4-BE49-F238E27FC236}">
                <a16:creationId xmlns:a16="http://schemas.microsoft.com/office/drawing/2014/main" id="{CABDC12A-2206-4E26-ADCA-F0A006D62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18</a:t>
            </a:fld>
            <a:endParaRPr lang="en-US" altLang="nl-NL" sz="1600" b="0"/>
          </a:p>
        </p:txBody>
      </p:sp>
      <p:sp>
        <p:nvSpPr>
          <p:cNvPr id="66" name="Text Box 4">
            <a:extLst>
              <a:ext uri="{FF2B5EF4-FFF2-40B4-BE49-F238E27FC236}">
                <a16:creationId xmlns:a16="http://schemas.microsoft.com/office/drawing/2014/main" id="{F83E4CD7-5B6F-40C3-86A4-EEAE6B1F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434" y="4990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B16C9B2-37C0-4CC5-94CB-F32E34989174}"/>
              </a:ext>
            </a:extLst>
          </p:cNvPr>
          <p:cNvGrpSpPr/>
          <p:nvPr/>
        </p:nvGrpSpPr>
        <p:grpSpPr>
          <a:xfrm>
            <a:off x="1076325" y="-26534"/>
            <a:ext cx="3665664" cy="6185578"/>
            <a:chOff x="1076325" y="-26534"/>
            <a:chExt cx="3665664" cy="6185578"/>
          </a:xfrm>
        </p:grpSpPr>
        <p:sp>
          <p:nvSpPr>
            <p:cNvPr id="71" name="Text Box 66">
              <a:extLst>
                <a:ext uri="{FF2B5EF4-FFF2-40B4-BE49-F238E27FC236}">
                  <a16:creationId xmlns:a16="http://schemas.microsoft.com/office/drawing/2014/main" id="{8273BEE0-B96F-4AB1-95CD-0EAD27037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3497" y="5568113"/>
              <a:ext cx="1285771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100 red balls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72" name="Freeform 23">
              <a:extLst>
                <a:ext uri="{FF2B5EF4-FFF2-40B4-BE49-F238E27FC236}">
                  <a16:creationId xmlns:a16="http://schemas.microsoft.com/office/drawing/2014/main" id="{F3B27C06-DD53-4497-875F-097C4E1D9A3A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248202" y="3525117"/>
              <a:ext cx="1804008" cy="207141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201 h 11201"/>
                <a:gd name="connsiteX1" fmla="*/ 2630 w 10454"/>
                <a:gd name="connsiteY1" fmla="*/ 0 h 11201"/>
                <a:gd name="connsiteX2" fmla="*/ 10454 w 10454"/>
                <a:gd name="connsiteY2" fmla="*/ 0 h 1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201">
                  <a:moveTo>
                    <a:pt x="0" y="11201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3" name="Freeform 4">
              <a:extLst>
                <a:ext uri="{FF2B5EF4-FFF2-40B4-BE49-F238E27FC236}">
                  <a16:creationId xmlns:a16="http://schemas.microsoft.com/office/drawing/2014/main" id="{1859C2DE-9CBF-4C78-A8C0-C135A1A6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4398" y="574912"/>
              <a:ext cx="1804008" cy="282120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550 h 11550"/>
                <a:gd name="connsiteX1" fmla="*/ 2630 w 10454"/>
                <a:gd name="connsiteY1" fmla="*/ 0 h 11550"/>
                <a:gd name="connsiteX2" fmla="*/ 10454 w 10454"/>
                <a:gd name="connsiteY2" fmla="*/ 0 h 11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550">
                  <a:moveTo>
                    <a:pt x="0" y="11550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4" name="Freeform 4">
              <a:extLst>
                <a:ext uri="{FF2B5EF4-FFF2-40B4-BE49-F238E27FC236}">
                  <a16:creationId xmlns:a16="http://schemas.microsoft.com/office/drawing/2014/main" id="{C7DF0B48-8A13-44BC-8688-D46FA36C3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238" y="1856024"/>
              <a:ext cx="1774649" cy="1588297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62"/>
                <a:gd name="connsiteY0" fmla="*/ 11179 h 11179"/>
                <a:gd name="connsiteX1" fmla="*/ 2638 w 10462"/>
                <a:gd name="connsiteY1" fmla="*/ 0 h 11179"/>
                <a:gd name="connsiteX2" fmla="*/ 10462 w 10462"/>
                <a:gd name="connsiteY2" fmla="*/ 0 h 11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62" h="11179">
                  <a:moveTo>
                    <a:pt x="0" y="11179"/>
                  </a:moveTo>
                  <a:lnTo>
                    <a:pt x="2638" y="0"/>
                  </a:lnTo>
                  <a:lnTo>
                    <a:pt x="1046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5" name="Text Box 61">
              <a:extLst>
                <a:ext uri="{FF2B5EF4-FFF2-40B4-BE49-F238E27FC236}">
                  <a16:creationId xmlns:a16="http://schemas.microsoft.com/office/drawing/2014/main" id="{CAE92ABD-9B0C-48AA-B708-15BDCE3F61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1105" y="1465544"/>
              <a:ext cx="325437" cy="3970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76" name="Oval 3">
              <a:extLst>
                <a:ext uri="{FF2B5EF4-FFF2-40B4-BE49-F238E27FC236}">
                  <a16:creationId xmlns:a16="http://schemas.microsoft.com/office/drawing/2014/main" id="{0BB20A65-CB1E-4BD5-8366-D73DB50752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76325" y="3318464"/>
              <a:ext cx="252412" cy="2524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7" name="Text Box 66">
              <a:extLst>
                <a:ext uri="{FF2B5EF4-FFF2-40B4-BE49-F238E27FC236}">
                  <a16:creationId xmlns:a16="http://schemas.microsoft.com/office/drawing/2014/main" id="{9E630C85-56BF-45EB-9DBE-0F8B799354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5437" y="1534317"/>
              <a:ext cx="125098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1 red ball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78" name="Text Box 66">
              <a:extLst>
                <a:ext uri="{FF2B5EF4-FFF2-40B4-BE49-F238E27FC236}">
                  <a16:creationId xmlns:a16="http://schemas.microsoft.com/office/drawing/2014/main" id="{B4BA585A-A53D-4C34-9F3F-5BA82419DE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3323" y="306424"/>
              <a:ext cx="1285771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0 red balls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79" name="Text Box 69">
              <a:extLst>
                <a:ext uri="{FF2B5EF4-FFF2-40B4-BE49-F238E27FC236}">
                  <a16:creationId xmlns:a16="http://schemas.microsoft.com/office/drawing/2014/main" id="{7C95A361-66C9-408A-8323-DB7E8964A9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058" y="-26534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0" name="Freeform 8">
              <a:extLst>
                <a:ext uri="{FF2B5EF4-FFF2-40B4-BE49-F238E27FC236}">
                  <a16:creationId xmlns:a16="http://schemas.microsoft.com/office/drawing/2014/main" id="{88048FC4-E5D3-4AAE-A441-62B048CE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313" y="296802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F9E68A25-EBD2-4B84-8B61-C1B61453A0E5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032873" y="563374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" name="Oval 17">
              <a:extLst>
                <a:ext uri="{FF2B5EF4-FFF2-40B4-BE49-F238E27FC236}">
                  <a16:creationId xmlns:a16="http://schemas.microsoft.com/office/drawing/2014/main" id="{775546E2-69A7-45F0-A914-4DF1FD57BAD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49149" y="477447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3" name="Text Box 69">
              <a:extLst>
                <a:ext uri="{FF2B5EF4-FFF2-40B4-BE49-F238E27FC236}">
                  <a16:creationId xmlns:a16="http://schemas.microsoft.com/office/drawing/2014/main" id="{D782F039-3AD1-44CD-B7ED-F189BB120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7531" y="86677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4" name="Text Box 69">
              <a:extLst>
                <a:ext uri="{FF2B5EF4-FFF2-40B4-BE49-F238E27FC236}">
                  <a16:creationId xmlns:a16="http://schemas.microsoft.com/office/drawing/2014/main" id="{EB403D3C-E295-45AF-8BEF-CF2E7BDFA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0513" y="714651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5" name="Text Box 69">
              <a:extLst>
                <a:ext uri="{FF2B5EF4-FFF2-40B4-BE49-F238E27FC236}">
                  <a16:creationId xmlns:a16="http://schemas.microsoft.com/office/drawing/2014/main" id="{6F28EBBC-F52B-4AE4-9394-65BEBBE57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427" y="604840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6" name="Text Box 66">
              <a:extLst>
                <a:ext uri="{FF2B5EF4-FFF2-40B4-BE49-F238E27FC236}">
                  <a16:creationId xmlns:a16="http://schemas.microsoft.com/office/drawing/2014/main" id="{9D99A83E-83E7-4E84-AB51-484B52DAA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610" y="244790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</a:t>
              </a:r>
              <a:endParaRPr lang="en-GB" altLang="en-US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7" name="Text Box 69">
              <a:extLst>
                <a:ext uri="{FF2B5EF4-FFF2-40B4-BE49-F238E27FC236}">
                  <a16:creationId xmlns:a16="http://schemas.microsoft.com/office/drawing/2014/main" id="{114F7265-C76E-431E-ABBE-0E19FA412B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3845" y="1258381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8" name="Freeform 8">
              <a:extLst>
                <a:ext uri="{FF2B5EF4-FFF2-40B4-BE49-F238E27FC236}">
                  <a16:creationId xmlns:a16="http://schemas.microsoft.com/office/drawing/2014/main" id="{9F63CCE6-D134-4782-AD43-A2A8323C6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1100" y="1581717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9" name="Freeform 10">
              <a:extLst>
                <a:ext uri="{FF2B5EF4-FFF2-40B4-BE49-F238E27FC236}">
                  <a16:creationId xmlns:a16="http://schemas.microsoft.com/office/drawing/2014/main" id="{A3BFE846-995D-4F2D-80AD-257BB4DFCE2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042660" y="1848289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0" name="Oval 17">
              <a:extLst>
                <a:ext uri="{FF2B5EF4-FFF2-40B4-BE49-F238E27FC236}">
                  <a16:creationId xmlns:a16="http://schemas.microsoft.com/office/drawing/2014/main" id="{DB3F0265-3384-4F82-BC28-AB29B89109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58936" y="1762362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1" name="Text Box 69">
              <a:extLst>
                <a:ext uri="{FF2B5EF4-FFF2-40B4-BE49-F238E27FC236}">
                  <a16:creationId xmlns:a16="http://schemas.microsoft.com/office/drawing/2014/main" id="{7956CEDC-B824-4C05-873F-6F91954C7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7318" y="1371592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2" name="Text Box 69">
              <a:extLst>
                <a:ext uri="{FF2B5EF4-FFF2-40B4-BE49-F238E27FC236}">
                  <a16:creationId xmlns:a16="http://schemas.microsoft.com/office/drawing/2014/main" id="{F793FD74-66A2-4767-8B5C-22C6D7A4D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300" y="1999566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3" name="Text Box 69">
              <a:extLst>
                <a:ext uri="{FF2B5EF4-FFF2-40B4-BE49-F238E27FC236}">
                  <a16:creationId xmlns:a16="http://schemas.microsoft.com/office/drawing/2014/main" id="{1893534E-C4D8-4738-956B-98100AE63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214" y="1889755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4" name="Text Box 66">
              <a:extLst>
                <a:ext uri="{FF2B5EF4-FFF2-40B4-BE49-F238E27FC236}">
                  <a16:creationId xmlns:a16="http://schemas.microsoft.com/office/drawing/2014/main" id="{608DBEC9-0D77-45AD-AA7A-5A27B90E8D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7729" y="1538094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p=0.01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5" name="Text Box 69">
              <a:extLst>
                <a:ext uri="{FF2B5EF4-FFF2-40B4-BE49-F238E27FC236}">
                  <a16:creationId xmlns:a16="http://schemas.microsoft.com/office/drawing/2014/main" id="{57CCF682-F44E-4FC9-8C7F-EA2215D61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3845" y="4986178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6" name="Freeform 8">
              <a:extLst>
                <a:ext uri="{FF2B5EF4-FFF2-40B4-BE49-F238E27FC236}">
                  <a16:creationId xmlns:a16="http://schemas.microsoft.com/office/drawing/2014/main" id="{320E5935-321A-4F5B-AC16-DF29678B04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1100" y="5309514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7" name="Freeform 10">
              <a:extLst>
                <a:ext uri="{FF2B5EF4-FFF2-40B4-BE49-F238E27FC236}">
                  <a16:creationId xmlns:a16="http://schemas.microsoft.com/office/drawing/2014/main" id="{DC221911-E2B5-447C-B24A-10AB5DB84BE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042660" y="5576086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8" name="Oval 17">
              <a:extLst>
                <a:ext uri="{FF2B5EF4-FFF2-40B4-BE49-F238E27FC236}">
                  <a16:creationId xmlns:a16="http://schemas.microsoft.com/office/drawing/2014/main" id="{C8D48560-2358-45C9-AC6F-07C9C462BE9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58936" y="5490159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9" name="Text Box 69">
              <a:extLst>
                <a:ext uri="{FF2B5EF4-FFF2-40B4-BE49-F238E27FC236}">
                  <a16:creationId xmlns:a16="http://schemas.microsoft.com/office/drawing/2014/main" id="{B797DB1A-DB48-4B09-8381-B8710CA3A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7318" y="5099389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0" name="Text Box 69">
              <a:extLst>
                <a:ext uri="{FF2B5EF4-FFF2-40B4-BE49-F238E27FC236}">
                  <a16:creationId xmlns:a16="http://schemas.microsoft.com/office/drawing/2014/main" id="{73AC1610-7516-4246-9F3D-6F59346A22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300" y="5735752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1" name="Text Box 69">
              <a:extLst>
                <a:ext uri="{FF2B5EF4-FFF2-40B4-BE49-F238E27FC236}">
                  <a16:creationId xmlns:a16="http://schemas.microsoft.com/office/drawing/2014/main" id="{6FBA7496-9C04-4178-A245-6C6712903E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214" y="5617552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2" name="Text Box 66">
              <a:extLst>
                <a:ext uri="{FF2B5EF4-FFF2-40B4-BE49-F238E27FC236}">
                  <a16:creationId xmlns:a16="http://schemas.microsoft.com/office/drawing/2014/main" id="{9829CC68-EFCB-442F-83D0-1A2BCD1F0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5175" y="590137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p=1</a:t>
              </a:r>
              <a:endParaRPr lang="en-GB" altLang="en-US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3" name="Text Box 66">
              <a:extLst>
                <a:ext uri="{FF2B5EF4-FFF2-40B4-BE49-F238E27FC236}">
                  <a16:creationId xmlns:a16="http://schemas.microsoft.com/office/drawing/2014/main" id="{D221C671-5516-41D2-A085-CD5686E827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5905" y="1875052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p=0.99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4" name="Text Box 66">
              <a:extLst>
                <a:ext uri="{FF2B5EF4-FFF2-40B4-BE49-F238E27FC236}">
                  <a16:creationId xmlns:a16="http://schemas.microsoft.com/office/drawing/2014/main" id="{FADB4C18-20D0-433B-BA10-FDF286763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1740" y="5264208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p=1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5" name="Text Box 66">
              <a:extLst>
                <a:ext uri="{FF2B5EF4-FFF2-40B4-BE49-F238E27FC236}">
                  <a16:creationId xmlns:a16="http://schemas.microsoft.com/office/drawing/2014/main" id="{E77E3938-8B9A-41EB-A67E-769C22879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1527" y="5601166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6" name="Text Box 61">
              <a:extLst>
                <a:ext uri="{FF2B5EF4-FFF2-40B4-BE49-F238E27FC236}">
                  <a16:creationId xmlns:a16="http://schemas.microsoft.com/office/drawing/2014/main" id="{77F867B7-E2A1-4594-8B0D-AF2A8E3E0B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466" y="2167383"/>
              <a:ext cx="325437" cy="255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2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C89A0D6-BBCA-483E-9376-CEB06D62C1EE}"/>
              </a:ext>
            </a:extLst>
          </p:cNvPr>
          <p:cNvGrpSpPr/>
          <p:nvPr/>
        </p:nvGrpSpPr>
        <p:grpSpPr>
          <a:xfrm>
            <a:off x="444865" y="548307"/>
            <a:ext cx="1169589" cy="4902932"/>
            <a:chOff x="444865" y="548307"/>
            <a:chExt cx="1169589" cy="4902932"/>
          </a:xfrm>
        </p:grpSpPr>
        <p:sp>
          <p:nvSpPr>
            <p:cNvPr id="108" name="Text Box 66">
              <a:extLst>
                <a:ext uri="{FF2B5EF4-FFF2-40B4-BE49-F238E27FC236}">
                  <a16:creationId xmlns:a16="http://schemas.microsoft.com/office/drawing/2014/main" id="{9AD08B89-D47A-4273-AF92-6FDD3BB6A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735978">
              <a:off x="711648" y="1085179"/>
              <a:ext cx="1439678" cy="3659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buFont typeface="Math3" panose="00000400000000000000" pitchFamily="2" charset="2"/>
                <a:buNone/>
              </a:pP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subj. 2</a:t>
              </a:r>
              <a:r>
                <a:rPr lang="en-US" altLang="en-US" sz="1400" baseline="30000" dirty="0">
                  <a:cs typeface="Times New Roman" panose="02020603050405020304" pitchFamily="18" charset="0"/>
                  <a:sym typeface="Math3" panose="00000400000000000000" pitchFamily="2" charset="2"/>
                </a:rPr>
                <a:t>nd</a:t>
              </a: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-stage prob. p</a:t>
              </a:r>
              <a:r>
                <a:rPr lang="en-US" altLang="en-US" sz="14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5868B43-A988-4454-8FA8-7ACDFE288440}"/>
                </a:ext>
              </a:extLst>
            </p:cNvPr>
            <p:cNvGrpSpPr/>
            <p:nvPr/>
          </p:nvGrpSpPr>
          <p:grpSpPr>
            <a:xfrm>
              <a:off x="444865" y="1443129"/>
              <a:ext cx="1073541" cy="1439678"/>
              <a:chOff x="444865" y="1443129"/>
              <a:chExt cx="1073541" cy="143967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 Box 66">
                    <a:extLst>
                      <a:ext uri="{FF2B5EF4-FFF2-40B4-BE49-F238E27FC236}">
                        <a16:creationId xmlns:a16="http://schemas.microsoft.com/office/drawing/2014/main" id="{CCFAA209-41C4-4436-BC26-392CC58BED9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 rot="16962325">
                    <a:off x="-92296" y="1980290"/>
                    <a:ext cx="1439678" cy="36535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60000"/>
                      </a:lnSpc>
                      <a:buFont typeface="Math3" panose="00000400000000000000" pitchFamily="2" charset="2"/>
                      <a:buNone/>
                    </a:pPr>
                    <a:r>
                      <a:rPr lang="en-US" altLang="en-US" sz="1400" dirty="0"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2</a:t>
                    </a:r>
                    <a:r>
                      <a:rPr lang="en-US" altLang="en-US" sz="1400" baseline="30000" dirty="0"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nd</a:t>
                    </a:r>
                    <a:r>
                      <a:rPr lang="en-US" altLang="en-US" sz="1400" dirty="0"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-stage subj prob.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en-US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endPara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111" name="Text Box 66">
                    <a:extLst>
                      <a:ext uri="{FF2B5EF4-FFF2-40B4-BE49-F238E27FC236}">
                        <a16:creationId xmlns:a16="http://schemas.microsoft.com/office/drawing/2014/main" id="{CCFAA209-41C4-4436-BC26-392CC58BED9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 rot="16962325">
                    <a:off x="-92296" y="1980290"/>
                    <a:ext cx="1439678" cy="365356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0714" b="-2049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3BC5AC32-2DC3-4066-BEB3-F501760868C2}"/>
                  </a:ext>
                </a:extLst>
              </p:cNvPr>
              <p:cNvCxnSpPr/>
              <p:nvPr/>
            </p:nvCxnSpPr>
            <p:spPr>
              <a:xfrm flipH="1" flipV="1">
                <a:off x="688553" y="2474752"/>
                <a:ext cx="829853" cy="50334"/>
              </a:xfrm>
              <a:prstGeom prst="straightConnector1">
                <a:avLst/>
              </a:prstGeom>
              <a:ln>
                <a:solidFill>
                  <a:srgbClr val="0000FF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Text Box 66">
              <a:extLst>
                <a:ext uri="{FF2B5EF4-FFF2-40B4-BE49-F238E27FC236}">
                  <a16:creationId xmlns:a16="http://schemas.microsoft.com/office/drawing/2014/main" id="{3434D060-5F48-489B-AE61-6885C3CAC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709889">
              <a:off x="605389" y="4555967"/>
              <a:ext cx="1439678" cy="350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buFont typeface="Math3" panose="00000400000000000000" pitchFamily="2" charset="2"/>
                <a:buNone/>
              </a:pP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US" altLang="en-US" sz="1400" baseline="30000" dirty="0">
                  <a:cs typeface="Times New Roman" panose="02020603050405020304" pitchFamily="18" charset="0"/>
                  <a:sym typeface="Math3" panose="00000400000000000000" pitchFamily="2" charset="2"/>
                </a:rPr>
                <a:t>nd</a:t>
              </a: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-stage subj prob. p</a:t>
              </a:r>
              <a:r>
                <a:rPr lang="en-US" altLang="en-US" sz="14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100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13" name="Text Box 4">
            <a:extLst>
              <a:ext uri="{FF2B5EF4-FFF2-40B4-BE49-F238E27FC236}">
                <a16:creationId xmlns:a16="http://schemas.microsoft.com/office/drawing/2014/main" id="{67D113E9-9C10-4F76-B889-D9C626A30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49" y="980586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7978469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 autoUpdateAnimBg="0"/>
      <p:bldP spid="11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4281942" y="7366554"/>
            <a:ext cx="3254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3854904" y="7293529"/>
            <a:ext cx="3254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7D00EF-B1B5-4A28-982C-61E850C54C67}"/>
              </a:ext>
            </a:extLst>
          </p:cNvPr>
          <p:cNvGrpSpPr/>
          <p:nvPr/>
        </p:nvGrpSpPr>
        <p:grpSpPr>
          <a:xfrm>
            <a:off x="444865" y="-26534"/>
            <a:ext cx="4297124" cy="6185578"/>
            <a:chOff x="444865" y="-26534"/>
            <a:chExt cx="4297124" cy="6185578"/>
          </a:xfrm>
        </p:grpSpPr>
        <p:sp>
          <p:nvSpPr>
            <p:cNvPr id="34" name="Text Box 66"/>
            <p:cNvSpPr txBox="1">
              <a:spLocks noChangeArrowheads="1"/>
            </p:cNvSpPr>
            <p:nvPr/>
          </p:nvSpPr>
          <p:spPr bwMode="auto">
            <a:xfrm>
              <a:off x="1863497" y="5568113"/>
              <a:ext cx="1285771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100 red balls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auto">
            <a:xfrm flipV="1">
              <a:off x="1248202" y="3525117"/>
              <a:ext cx="1804008" cy="207141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201 h 11201"/>
                <a:gd name="connsiteX1" fmla="*/ 2630 w 10454"/>
                <a:gd name="connsiteY1" fmla="*/ 0 h 11201"/>
                <a:gd name="connsiteX2" fmla="*/ 10454 w 10454"/>
                <a:gd name="connsiteY2" fmla="*/ 0 h 1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201">
                  <a:moveTo>
                    <a:pt x="0" y="11201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1254398" y="574912"/>
              <a:ext cx="1804008" cy="282120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550 h 11550"/>
                <a:gd name="connsiteX1" fmla="*/ 2630 w 10454"/>
                <a:gd name="connsiteY1" fmla="*/ 0 h 11550"/>
                <a:gd name="connsiteX2" fmla="*/ 10454 w 10454"/>
                <a:gd name="connsiteY2" fmla="*/ 0 h 11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550">
                  <a:moveTo>
                    <a:pt x="0" y="11550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" name="Freeform 4"/>
            <p:cNvSpPr>
              <a:spLocks/>
            </p:cNvSpPr>
            <p:nvPr/>
          </p:nvSpPr>
          <p:spPr bwMode="auto">
            <a:xfrm>
              <a:off x="1268238" y="1856024"/>
              <a:ext cx="1774649" cy="1588297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62"/>
                <a:gd name="connsiteY0" fmla="*/ 11179 h 11179"/>
                <a:gd name="connsiteX1" fmla="*/ 2638 w 10462"/>
                <a:gd name="connsiteY1" fmla="*/ 0 h 11179"/>
                <a:gd name="connsiteX2" fmla="*/ 10462 w 10462"/>
                <a:gd name="connsiteY2" fmla="*/ 0 h 11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62" h="11179">
                  <a:moveTo>
                    <a:pt x="0" y="11179"/>
                  </a:moveTo>
                  <a:lnTo>
                    <a:pt x="2638" y="0"/>
                  </a:lnTo>
                  <a:lnTo>
                    <a:pt x="1046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Text Box 61"/>
            <p:cNvSpPr txBox="1">
              <a:spLocks noChangeArrowheads="1"/>
            </p:cNvSpPr>
            <p:nvPr/>
          </p:nvSpPr>
          <p:spPr bwMode="auto">
            <a:xfrm>
              <a:off x="2101105" y="1528421"/>
              <a:ext cx="325437" cy="3970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28" name="Oval 3"/>
            <p:cNvSpPr>
              <a:spLocks noChangeAspect="1" noChangeArrowheads="1"/>
            </p:cNvSpPr>
            <p:nvPr/>
          </p:nvSpPr>
          <p:spPr bwMode="auto">
            <a:xfrm>
              <a:off x="1076325" y="3318464"/>
              <a:ext cx="252412" cy="2524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3" name="Text Box 66"/>
            <p:cNvSpPr txBox="1">
              <a:spLocks noChangeArrowheads="1"/>
            </p:cNvSpPr>
            <p:nvPr/>
          </p:nvSpPr>
          <p:spPr bwMode="auto">
            <a:xfrm>
              <a:off x="1725437" y="1534317"/>
              <a:ext cx="125098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1 red ball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35" name="Text Box 66"/>
            <p:cNvSpPr txBox="1">
              <a:spLocks noChangeArrowheads="1"/>
            </p:cNvSpPr>
            <p:nvPr/>
          </p:nvSpPr>
          <p:spPr bwMode="auto">
            <a:xfrm>
              <a:off x="1733323" y="306424"/>
              <a:ext cx="1285771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0 red balls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22" name="Text Box 69"/>
            <p:cNvSpPr txBox="1">
              <a:spLocks noChangeArrowheads="1"/>
            </p:cNvSpPr>
            <p:nvPr/>
          </p:nvSpPr>
          <p:spPr bwMode="auto">
            <a:xfrm>
              <a:off x="3354058" y="-26534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3051313" y="296802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 flipV="1">
              <a:off x="3032873" y="563374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" name="Oval 17"/>
            <p:cNvSpPr>
              <a:spLocks noChangeAspect="1" noChangeArrowheads="1"/>
            </p:cNvSpPr>
            <p:nvPr/>
          </p:nvSpPr>
          <p:spPr bwMode="auto">
            <a:xfrm>
              <a:off x="2949149" y="477447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" name="Text Box 69"/>
            <p:cNvSpPr txBox="1">
              <a:spLocks noChangeArrowheads="1"/>
            </p:cNvSpPr>
            <p:nvPr/>
          </p:nvSpPr>
          <p:spPr bwMode="auto">
            <a:xfrm>
              <a:off x="3937531" y="86677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38" name="Text Box 69"/>
            <p:cNvSpPr txBox="1">
              <a:spLocks noChangeArrowheads="1"/>
            </p:cNvSpPr>
            <p:nvPr/>
          </p:nvSpPr>
          <p:spPr bwMode="auto">
            <a:xfrm>
              <a:off x="3310513" y="714651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39" name="Text Box 69"/>
            <p:cNvSpPr txBox="1">
              <a:spLocks noChangeArrowheads="1"/>
            </p:cNvSpPr>
            <p:nvPr/>
          </p:nvSpPr>
          <p:spPr bwMode="auto">
            <a:xfrm>
              <a:off x="3985427" y="604840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3" name="Text Box 66"/>
            <p:cNvSpPr txBox="1">
              <a:spLocks noChangeArrowheads="1"/>
            </p:cNvSpPr>
            <p:nvPr/>
          </p:nvSpPr>
          <p:spPr bwMode="auto">
            <a:xfrm>
              <a:off x="3388610" y="244790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</a:t>
              </a:r>
              <a:endParaRPr lang="en-GB" altLang="en-US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36" name="Text Box 69"/>
            <p:cNvSpPr txBox="1">
              <a:spLocks noChangeArrowheads="1"/>
            </p:cNvSpPr>
            <p:nvPr/>
          </p:nvSpPr>
          <p:spPr bwMode="auto">
            <a:xfrm>
              <a:off x="3363845" y="1258381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0" name="Freeform 8"/>
            <p:cNvSpPr>
              <a:spLocks/>
            </p:cNvSpPr>
            <p:nvPr/>
          </p:nvSpPr>
          <p:spPr bwMode="auto">
            <a:xfrm>
              <a:off x="3061100" y="1581717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" name="Freeform 10"/>
            <p:cNvSpPr>
              <a:spLocks/>
            </p:cNvSpPr>
            <p:nvPr/>
          </p:nvSpPr>
          <p:spPr bwMode="auto">
            <a:xfrm flipV="1">
              <a:off x="3042660" y="1848289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" name="Oval 17"/>
            <p:cNvSpPr>
              <a:spLocks noChangeAspect="1" noChangeArrowheads="1"/>
            </p:cNvSpPr>
            <p:nvPr/>
          </p:nvSpPr>
          <p:spPr bwMode="auto">
            <a:xfrm>
              <a:off x="2958936" y="1762362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4" name="Text Box 69"/>
            <p:cNvSpPr txBox="1">
              <a:spLocks noChangeArrowheads="1"/>
            </p:cNvSpPr>
            <p:nvPr/>
          </p:nvSpPr>
          <p:spPr bwMode="auto">
            <a:xfrm>
              <a:off x="3947318" y="1371592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5" name="Text Box 69"/>
            <p:cNvSpPr txBox="1">
              <a:spLocks noChangeArrowheads="1"/>
            </p:cNvSpPr>
            <p:nvPr/>
          </p:nvSpPr>
          <p:spPr bwMode="auto">
            <a:xfrm>
              <a:off x="3320300" y="1999566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6" name="Text Box 69"/>
            <p:cNvSpPr txBox="1">
              <a:spLocks noChangeArrowheads="1"/>
            </p:cNvSpPr>
            <p:nvPr/>
          </p:nvSpPr>
          <p:spPr bwMode="auto">
            <a:xfrm>
              <a:off x="3995214" y="1889755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7" name="Text Box 66"/>
            <p:cNvSpPr txBox="1">
              <a:spLocks noChangeArrowheads="1"/>
            </p:cNvSpPr>
            <p:nvPr/>
          </p:nvSpPr>
          <p:spPr bwMode="auto">
            <a:xfrm>
              <a:off x="3297729" y="1538094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p=0.01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9" name="Text Box 69"/>
            <p:cNvSpPr txBox="1">
              <a:spLocks noChangeArrowheads="1"/>
            </p:cNvSpPr>
            <p:nvPr/>
          </p:nvSpPr>
          <p:spPr bwMode="auto">
            <a:xfrm>
              <a:off x="3363845" y="4986178"/>
              <a:ext cx="67151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Red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0" name="Freeform 8"/>
            <p:cNvSpPr>
              <a:spLocks/>
            </p:cNvSpPr>
            <p:nvPr/>
          </p:nvSpPr>
          <p:spPr bwMode="auto">
            <a:xfrm>
              <a:off x="3061100" y="5309514"/>
              <a:ext cx="941250" cy="264329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0000"/>
                <a:gd name="connsiteY0" fmla="*/ 10000 h 10000"/>
                <a:gd name="connsiteX1" fmla="*/ 2565 w 10000"/>
                <a:gd name="connsiteY1" fmla="*/ 0 h 10000"/>
                <a:gd name="connsiteX2" fmla="*/ 10000 w 10000"/>
                <a:gd name="connsiteY2" fmla="*/ 0 h 10000"/>
                <a:gd name="connsiteX0" fmla="*/ 0 w 10434"/>
                <a:gd name="connsiteY0" fmla="*/ 12464 h 12464"/>
                <a:gd name="connsiteX1" fmla="*/ 2999 w 10434"/>
                <a:gd name="connsiteY1" fmla="*/ 0 h 12464"/>
                <a:gd name="connsiteX2" fmla="*/ 10434 w 10434"/>
                <a:gd name="connsiteY2" fmla="*/ 0 h 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34" h="12464">
                  <a:moveTo>
                    <a:pt x="0" y="12464"/>
                  </a:moveTo>
                  <a:lnTo>
                    <a:pt x="2999" y="0"/>
                  </a:lnTo>
                  <a:lnTo>
                    <a:pt x="1043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" name="Freeform 10"/>
            <p:cNvSpPr>
              <a:spLocks/>
            </p:cNvSpPr>
            <p:nvPr/>
          </p:nvSpPr>
          <p:spPr bwMode="auto">
            <a:xfrm flipV="1">
              <a:off x="3042660" y="5576086"/>
              <a:ext cx="948735" cy="23782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1067"/>
                <a:gd name="connsiteY0" fmla="*/ 12816 h 12816"/>
                <a:gd name="connsiteX1" fmla="*/ 3243 w 11067"/>
                <a:gd name="connsiteY1" fmla="*/ 0 h 12816"/>
                <a:gd name="connsiteX2" fmla="*/ 11067 w 11067"/>
                <a:gd name="connsiteY2" fmla="*/ 0 h 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67" h="12816">
                  <a:moveTo>
                    <a:pt x="0" y="12816"/>
                  </a:moveTo>
                  <a:lnTo>
                    <a:pt x="3243" y="0"/>
                  </a:lnTo>
                  <a:lnTo>
                    <a:pt x="1106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" name="Oval 17"/>
            <p:cNvSpPr>
              <a:spLocks noChangeAspect="1" noChangeArrowheads="1"/>
            </p:cNvSpPr>
            <p:nvPr/>
          </p:nvSpPr>
          <p:spPr bwMode="auto">
            <a:xfrm>
              <a:off x="2958936" y="5490159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3" name="Text Box 69"/>
            <p:cNvSpPr txBox="1">
              <a:spLocks noChangeArrowheads="1"/>
            </p:cNvSpPr>
            <p:nvPr/>
          </p:nvSpPr>
          <p:spPr bwMode="auto">
            <a:xfrm>
              <a:off x="3947318" y="5099389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$100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4" name="Text Box 69"/>
            <p:cNvSpPr txBox="1">
              <a:spLocks noChangeArrowheads="1"/>
            </p:cNvSpPr>
            <p:nvPr/>
          </p:nvSpPr>
          <p:spPr bwMode="auto">
            <a:xfrm>
              <a:off x="3320300" y="5735752"/>
              <a:ext cx="90412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Black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5" name="Text Box 69"/>
            <p:cNvSpPr txBox="1">
              <a:spLocks noChangeArrowheads="1"/>
            </p:cNvSpPr>
            <p:nvPr/>
          </p:nvSpPr>
          <p:spPr bwMode="auto">
            <a:xfrm>
              <a:off x="3995214" y="5617552"/>
              <a:ext cx="7467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000" dirty="0">
                  <a:cs typeface="Times New Roman" panose="02020603050405020304" pitchFamily="18" charset="0"/>
                  <a:sym typeface="Math3" panose="00000400000000000000" pitchFamily="2" charset="2"/>
                </a:rPr>
                <a:t>$0</a:t>
              </a:r>
              <a:endParaRPr lang="en-GB" altLang="en-US" sz="20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6" name="Text Box 66"/>
            <p:cNvSpPr txBox="1">
              <a:spLocks noChangeArrowheads="1"/>
            </p:cNvSpPr>
            <p:nvPr/>
          </p:nvSpPr>
          <p:spPr bwMode="auto">
            <a:xfrm>
              <a:off x="3415175" y="590137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p=1</a:t>
              </a:r>
              <a:endParaRPr lang="en-GB" altLang="en-US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7" name="Text Box 66"/>
            <p:cNvSpPr txBox="1">
              <a:spLocks noChangeArrowheads="1"/>
            </p:cNvSpPr>
            <p:nvPr/>
          </p:nvSpPr>
          <p:spPr bwMode="auto">
            <a:xfrm>
              <a:off x="3315905" y="1875052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p=0.99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8" name="Text Box 66"/>
            <p:cNvSpPr txBox="1">
              <a:spLocks noChangeArrowheads="1"/>
            </p:cNvSpPr>
            <p:nvPr/>
          </p:nvSpPr>
          <p:spPr bwMode="auto">
            <a:xfrm>
              <a:off x="3441740" y="5264208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p=1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9" name="Text Box 66"/>
            <p:cNvSpPr txBox="1">
              <a:spLocks noChangeArrowheads="1"/>
            </p:cNvSpPr>
            <p:nvPr/>
          </p:nvSpPr>
          <p:spPr bwMode="auto">
            <a:xfrm>
              <a:off x="3451527" y="5601166"/>
              <a:ext cx="768139" cy="294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1600" dirty="0">
                  <a:cs typeface="Times New Roman" panose="02020603050405020304" pitchFamily="18" charset="0"/>
                  <a:sym typeface="Math3" panose="00000400000000000000" pitchFamily="2" charset="2"/>
                </a:rPr>
                <a:t>p=0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0" name="Text Box 61"/>
            <p:cNvSpPr txBox="1">
              <a:spLocks noChangeArrowheads="1"/>
            </p:cNvSpPr>
            <p:nvPr/>
          </p:nvSpPr>
          <p:spPr bwMode="auto">
            <a:xfrm>
              <a:off x="3503466" y="2167383"/>
              <a:ext cx="325437" cy="255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2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8" name="Text Box 66"/>
            <p:cNvSpPr txBox="1">
              <a:spLocks noChangeArrowheads="1"/>
            </p:cNvSpPr>
            <p:nvPr/>
          </p:nvSpPr>
          <p:spPr bwMode="auto">
            <a:xfrm rot="16735978">
              <a:off x="711648" y="1085179"/>
              <a:ext cx="1439678" cy="3659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buFont typeface="Math3" panose="00000400000000000000" pitchFamily="2" charset="2"/>
                <a:buNone/>
              </a:pP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subj. 2</a:t>
              </a:r>
              <a:r>
                <a:rPr lang="en-US" altLang="en-US" sz="1400" baseline="30000" dirty="0">
                  <a:cs typeface="Times New Roman" panose="02020603050405020304" pitchFamily="18" charset="0"/>
                  <a:sym typeface="Math3" panose="00000400000000000000" pitchFamily="2" charset="2"/>
                </a:rPr>
                <a:t>nd</a:t>
              </a:r>
              <a:r>
                <a:rPr lang="en-US" altLang="en-US" sz="1400" dirty="0">
                  <a:cs typeface="Times New Roman" panose="02020603050405020304" pitchFamily="18" charset="0"/>
                  <a:sym typeface="Math3" panose="00000400000000000000" pitchFamily="2" charset="2"/>
                </a:rPr>
                <a:t>-stage prob. p</a:t>
              </a:r>
              <a:r>
                <a:rPr lang="en-US" altLang="en-US" sz="14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 Box 66"/>
                <p:cNvSpPr txBox="1">
                  <a:spLocks noChangeArrowheads="1"/>
                </p:cNvSpPr>
                <p:nvPr/>
              </p:nvSpPr>
              <p:spPr bwMode="auto">
                <a:xfrm rot="16962325">
                  <a:off x="-92296" y="1980290"/>
                  <a:ext cx="1439678" cy="365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6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2</a:t>
                  </a:r>
                  <a:r>
                    <a:rPr lang="en-US" altLang="en-US" sz="1400" baseline="30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nd</a:t>
                  </a: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-stage subj prob.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𝑝</m:t>
                          </m:r>
                        </m:e>
                        <m:sub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endParaRPr lang="en-GB" altLang="en-US" sz="20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1" name="Text 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6962325">
                  <a:off x="-92296" y="1980290"/>
                  <a:ext cx="1439678" cy="365356"/>
                </a:xfrm>
                <a:prstGeom prst="rect">
                  <a:avLst/>
                </a:prstGeom>
                <a:blipFill>
                  <a:blip r:embed="rId3"/>
                  <a:stretch>
                    <a:fillRect l="-10714" b="-204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" name="Straight Arrow Connector 2"/>
            <p:cNvCxnSpPr/>
            <p:nvPr/>
          </p:nvCxnSpPr>
          <p:spPr>
            <a:xfrm flipH="1" flipV="1">
              <a:off x="688553" y="2474752"/>
              <a:ext cx="829853" cy="50334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 Box 66"/>
                <p:cNvSpPr txBox="1">
                  <a:spLocks noChangeArrowheads="1"/>
                </p:cNvSpPr>
                <p:nvPr/>
              </p:nvSpPr>
              <p:spPr bwMode="auto">
                <a:xfrm rot="4709889">
                  <a:off x="605389" y="4548722"/>
                  <a:ext cx="1439678" cy="365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6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2</a:t>
                  </a:r>
                  <a:r>
                    <a:rPr lang="en-US" altLang="en-US" sz="1400" baseline="30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nd</a:t>
                  </a: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-stage subj prob.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𝑝</m:t>
                          </m:r>
                        </m:e>
                        <m:sub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100</m:t>
                          </m:r>
                        </m:sub>
                      </m:sSub>
                    </m:oMath>
                  </a14:m>
                  <a:endParaRPr lang="en-GB" altLang="en-US" sz="20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2" name="Text 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4709889">
                  <a:off x="605389" y="4548722"/>
                  <a:ext cx="1439678" cy="365356"/>
                </a:xfrm>
                <a:prstGeom prst="rect">
                  <a:avLst/>
                </a:prstGeom>
                <a:blipFill>
                  <a:blip r:embed="rId4"/>
                  <a:stretch>
                    <a:fillRect l="-9346" t="-2049" r="-467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4848838" y="626064"/>
            <a:ext cx="4295162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Remarkable version: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Use EU</a:t>
            </a: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in both stages.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But …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with different utility function in two stages. Can take more concave U in 2</a:t>
            </a:r>
            <a:r>
              <a:rPr lang="en-US" altLang="nl-NL" sz="2000" baseline="30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nd</a:t>
            </a: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stage for extra pessimism: “ambiguity aversion.”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Analytically convenient!</a:t>
            </a:r>
          </a:p>
          <a:p>
            <a:pPr>
              <a:spcBef>
                <a:spcPct val="0"/>
              </a:spcBef>
              <a:buNone/>
            </a:pPr>
            <a:r>
              <a:rPr lang="en-GB" sz="2000" dirty="0" err="1">
                <a:latin typeface="Arial" panose="020B0604020202020204" pitchFamily="34" charset="0"/>
              </a:rPr>
              <a:t>Tversky</a:t>
            </a:r>
            <a:r>
              <a:rPr lang="en-GB" sz="2000" dirty="0">
                <a:latin typeface="Arial" panose="020B0604020202020204" pitchFamily="34" charset="0"/>
              </a:rPr>
              <a:t> &amp; </a:t>
            </a:r>
            <a:r>
              <a:rPr lang="en-GB" sz="2000" dirty="0" err="1">
                <a:latin typeface="Arial" panose="020B0604020202020204" pitchFamily="34" charset="0"/>
              </a:rPr>
              <a:t>Kahneman</a:t>
            </a:r>
            <a:r>
              <a:rPr lang="en-GB" sz="2000" dirty="0">
                <a:latin typeface="Arial" panose="020B0604020202020204" pitchFamily="34" charset="0"/>
              </a:rPr>
              <a:t> (1975),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Kreps &amp; </a:t>
            </a:r>
            <a:r>
              <a:rPr lang="en-US" altLang="nl-NL" sz="20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Porteus</a:t>
            </a: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(1979; interpreted as time-attitude), </a:t>
            </a:r>
            <a:r>
              <a:rPr lang="en-GB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Neilson (1993, 2010), </a:t>
            </a:r>
            <a:r>
              <a:rPr lang="en-GB" altLang="nl-NL" sz="20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Nau</a:t>
            </a:r>
            <a:r>
              <a:rPr lang="en-GB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(2006).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Called </a:t>
            </a:r>
            <a:r>
              <a:rPr lang="en-US" altLang="nl-NL" sz="2000" dirty="0">
                <a:solidFill>
                  <a:srgbClr val="CC99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recursive expected utility.</a:t>
            </a:r>
            <a:endParaRPr lang="en-US" altLang="nl-NL" sz="20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4" name="Text Box 3">
            <a:extLst>
              <a:ext uri="{FF2B5EF4-FFF2-40B4-BE49-F238E27FC236}">
                <a16:creationId xmlns:a16="http://schemas.microsoft.com/office/drawing/2014/main" id="{3D8380C6-1B38-4A13-8EC5-670BAC7B3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19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217282070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58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en-US" altLang="nl-NL" sz="1600" b="0"/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176431" y="876947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65418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build="p" autoUpdateAnimBg="0"/>
      <p:bldP spid="5724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4281942" y="7366554"/>
            <a:ext cx="3254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3854904" y="7293529"/>
            <a:ext cx="3254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49497" y="234353"/>
            <a:ext cx="8938471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Pros: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Intuitive; 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Much flexibility regarding models to use in the two stages;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last version mentioned (two-stage EU): mathematically convenient. Need no new software.</a:t>
            </a:r>
            <a:b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nl-NL" sz="24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Cons: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Exogenous two-stage setup to capture ambiguity rarely available in practice;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Backward induction questionable (as with AA);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2-stage EU: modeling ambiguity through outcome-function is not homeomorphic (not psychological); this is not intuitive;</a:t>
            </a:r>
          </a:p>
          <a:p>
            <a:pPr marL="457200" indent="-457200">
              <a:spcBef>
                <a:spcPct val="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2-stage EU: cannot capture insensitivity so descriptively problematic.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56B32FD-014A-41B2-BBDC-A274D0C9B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20</a:t>
            </a:fld>
            <a:endParaRPr lang="en-US" altLang="nl-NL" sz="1600" b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0075D794-7E41-45B6-9EC6-DDEA700BB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434" y="6064062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0347376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 autoUpdateAnimBg="0"/>
      <p:bldP spid="8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en-US" altLang="nl-NL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204139" y="2282053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0D291E8-A9C7-41C5-913C-ED7C7CB7D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21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89349183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4281942" y="7366554"/>
            <a:ext cx="3254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3854904" y="7293529"/>
            <a:ext cx="3254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9A20A3B-8942-4F31-9B96-E828544189BF}"/>
              </a:ext>
            </a:extLst>
          </p:cNvPr>
          <p:cNvGrpSpPr/>
          <p:nvPr/>
        </p:nvGrpSpPr>
        <p:grpSpPr>
          <a:xfrm>
            <a:off x="841433" y="333466"/>
            <a:ext cx="3642935" cy="6014785"/>
            <a:chOff x="841433" y="77561"/>
            <a:chExt cx="3642935" cy="60147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531987" y="5610058"/>
                  <a:ext cx="1098005" cy="3439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80000"/>
                    </a:lnSpc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</m:e>
                        <m:sub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𝑚</m:t>
                          </m:r>
                        </m:sub>
                      </m:sSub>
                    </m:oMath>
                  </a14:m>
                  <a:r>
                    <a:rPr lang="en-US" altLang="en-US" sz="2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on </a:t>
                  </a:r>
                  <a14:m>
                    <m:oMath xmlns:m="http://schemas.openxmlformats.org/officeDocument/2006/math"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𝑆</m:t>
                      </m:r>
                    </m:oMath>
                  </a14:m>
                  <a:endParaRPr lang="en-GB" altLang="en-US" sz="24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4" name="Text 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31987" y="5610058"/>
                  <a:ext cx="1098005" cy="343940"/>
                </a:xfrm>
                <a:prstGeom prst="rect">
                  <a:avLst/>
                </a:prstGeom>
                <a:blipFill>
                  <a:blip r:embed="rId3"/>
                  <a:stretch>
                    <a:fillRect t="-24561" b="-2982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Freeform 23"/>
            <p:cNvSpPr>
              <a:spLocks/>
            </p:cNvSpPr>
            <p:nvPr/>
          </p:nvSpPr>
          <p:spPr bwMode="auto">
            <a:xfrm flipV="1">
              <a:off x="1013310" y="3567062"/>
              <a:ext cx="1804008" cy="207141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201 h 11201"/>
                <a:gd name="connsiteX1" fmla="*/ 2630 w 10454"/>
                <a:gd name="connsiteY1" fmla="*/ 0 h 11201"/>
                <a:gd name="connsiteX2" fmla="*/ 10454 w 10454"/>
                <a:gd name="connsiteY2" fmla="*/ 0 h 1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201">
                  <a:moveTo>
                    <a:pt x="0" y="11201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1019506" y="616857"/>
              <a:ext cx="1804008" cy="2821201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54"/>
                <a:gd name="connsiteY0" fmla="*/ 11550 h 11550"/>
                <a:gd name="connsiteX1" fmla="*/ 2630 w 10454"/>
                <a:gd name="connsiteY1" fmla="*/ 0 h 11550"/>
                <a:gd name="connsiteX2" fmla="*/ 10454 w 10454"/>
                <a:gd name="connsiteY2" fmla="*/ 0 h 11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54" h="11550">
                  <a:moveTo>
                    <a:pt x="0" y="11550"/>
                  </a:moveTo>
                  <a:lnTo>
                    <a:pt x="2630" y="0"/>
                  </a:lnTo>
                  <a:lnTo>
                    <a:pt x="1045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" name="Freeform 4"/>
            <p:cNvSpPr>
              <a:spLocks/>
            </p:cNvSpPr>
            <p:nvPr/>
          </p:nvSpPr>
          <p:spPr bwMode="auto">
            <a:xfrm>
              <a:off x="1033346" y="1897969"/>
              <a:ext cx="1774649" cy="1588297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9503"/>
                <a:gd name="connsiteY0" fmla="*/ 8750 h 8750"/>
                <a:gd name="connsiteX1" fmla="*/ 2068 w 9503"/>
                <a:gd name="connsiteY1" fmla="*/ 0 h 8750"/>
                <a:gd name="connsiteX2" fmla="*/ 9503 w 9503"/>
                <a:gd name="connsiteY2" fmla="*/ 0 h 8750"/>
                <a:gd name="connsiteX0" fmla="*/ 0 w 10462"/>
                <a:gd name="connsiteY0" fmla="*/ 11179 h 11179"/>
                <a:gd name="connsiteX1" fmla="*/ 2638 w 10462"/>
                <a:gd name="connsiteY1" fmla="*/ 0 h 11179"/>
                <a:gd name="connsiteX2" fmla="*/ 10462 w 10462"/>
                <a:gd name="connsiteY2" fmla="*/ 0 h 11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62" h="11179">
                  <a:moveTo>
                    <a:pt x="0" y="11179"/>
                  </a:moveTo>
                  <a:lnTo>
                    <a:pt x="2638" y="0"/>
                  </a:lnTo>
                  <a:lnTo>
                    <a:pt x="1046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Text Box 61"/>
            <p:cNvSpPr txBox="1">
              <a:spLocks noChangeArrowheads="1"/>
            </p:cNvSpPr>
            <p:nvPr/>
          </p:nvSpPr>
          <p:spPr bwMode="auto">
            <a:xfrm>
              <a:off x="1815879" y="1528421"/>
              <a:ext cx="325437" cy="3970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28" name="Oval 3"/>
            <p:cNvSpPr>
              <a:spLocks noChangeAspect="1" noChangeArrowheads="1"/>
            </p:cNvSpPr>
            <p:nvPr/>
          </p:nvSpPr>
          <p:spPr bwMode="auto">
            <a:xfrm>
              <a:off x="841433" y="3360409"/>
              <a:ext cx="252412" cy="2524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531988" y="1525850"/>
                  <a:ext cx="99085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</m:e>
                        <m:sub>
                          <m:r>
                            <a:rPr lang="en-US" altLang="en-US" sz="2000" b="0" i="1" smtClean="0">
                              <a:latin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altLang="en-US" sz="2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 on </a:t>
                  </a:r>
                  <a14:m>
                    <m:oMath xmlns:m="http://schemas.openxmlformats.org/officeDocument/2006/math"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𝑆</m:t>
                      </m:r>
                    </m:oMath>
                  </a14:m>
                  <a:endParaRPr lang="en-GB" altLang="en-US" sz="24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3" name="Text 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31988" y="1525850"/>
                  <a:ext cx="990850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7576" b="-25758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531988" y="314735"/>
                  <a:ext cx="1018182" cy="3385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80000"/>
                    </a:lnSpc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𝑃</m:t>
                          </m:r>
                        </m:e>
                        <m:sub>
                          <m:r>
                            <a:rPr lang="en-US" altLang="en-US" sz="2000" b="0" i="1" smtClean="0">
                              <a:latin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altLang="en-US" sz="2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 on </a:t>
                  </a:r>
                  <a14:m>
                    <m:oMath xmlns:m="http://schemas.openxmlformats.org/officeDocument/2006/math"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𝑆</m:t>
                      </m:r>
                    </m:oMath>
                  </a14:m>
                  <a:endParaRPr lang="en-GB" altLang="en-US" sz="20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5" name="Text 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31988" y="314735"/>
                  <a:ext cx="1018182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25455" b="-3454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Text Box 61"/>
            <p:cNvSpPr txBox="1">
              <a:spLocks noChangeArrowheads="1"/>
            </p:cNvSpPr>
            <p:nvPr/>
          </p:nvSpPr>
          <p:spPr bwMode="auto">
            <a:xfrm>
              <a:off x="3310519" y="2209328"/>
              <a:ext cx="325437" cy="255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2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714257" y="77561"/>
              <a:ext cx="1751935" cy="1006001"/>
              <a:chOff x="2949149" y="35616"/>
              <a:chExt cx="1751935" cy="100600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4309" y="61510"/>
                    <a:ext cx="746775" cy="39299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GB" altLang="en-US" sz="2000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37" name="Text 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954309" y="61510"/>
                    <a:ext cx="746775" cy="392993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3077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" name="Group 1"/>
              <p:cNvGrpSpPr/>
              <p:nvPr/>
            </p:nvGrpSpPr>
            <p:grpSpPr>
              <a:xfrm>
                <a:off x="2949149" y="35616"/>
                <a:ext cx="1749497" cy="1006001"/>
                <a:chOff x="2949149" y="35616"/>
                <a:chExt cx="1749497" cy="100600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90676" y="35616"/>
                      <a:ext cx="768139" cy="2935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lnSpc>
                          <a:spcPct val="80000"/>
                        </a:lnSpc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en-US" sz="16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</m:sSub>
                        </m:oMath>
                      </a14:m>
                      <a:r>
                        <a:rPr lang="en-GB" altLang="en-US" b="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</a:p>
                  </p:txBody>
                </p:sp>
              </mc:Choice>
              <mc:Fallback xmlns="">
                <p:sp>
                  <p:nvSpPr>
                    <p:cNvPr id="67" name="Text 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490676" y="35616"/>
                      <a:ext cx="768139" cy="29354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6" name="Freeform 8"/>
                <p:cNvSpPr>
                  <a:spLocks/>
                </p:cNvSpPr>
                <p:nvPr/>
              </p:nvSpPr>
              <p:spPr bwMode="auto">
                <a:xfrm>
                  <a:off x="3051313" y="296802"/>
                  <a:ext cx="941250" cy="264329"/>
                </a:xfrm>
                <a:custGeom>
                  <a:avLst/>
                  <a:gdLst>
                    <a:gd name="T0" fmla="*/ 0 w 1107"/>
                    <a:gd name="T1" fmla="*/ 512 h 512"/>
                    <a:gd name="T2" fmla="*/ 55 w 1107"/>
                    <a:gd name="T3" fmla="*/ 448 h 512"/>
                    <a:gd name="T4" fmla="*/ 284 w 1107"/>
                    <a:gd name="T5" fmla="*/ 0 h 512"/>
                    <a:gd name="T6" fmla="*/ 1107 w 1107"/>
                    <a:gd name="T7" fmla="*/ 0 h 512"/>
                    <a:gd name="connsiteX0" fmla="*/ 0 w 10000"/>
                    <a:gd name="connsiteY0" fmla="*/ 10000 h 10000"/>
                    <a:gd name="connsiteX1" fmla="*/ 2565 w 10000"/>
                    <a:gd name="connsiteY1" fmla="*/ 0 h 10000"/>
                    <a:gd name="connsiteX2" fmla="*/ 10000 w 10000"/>
                    <a:gd name="connsiteY2" fmla="*/ 0 h 10000"/>
                    <a:gd name="connsiteX0" fmla="*/ 0 w 10434"/>
                    <a:gd name="connsiteY0" fmla="*/ 12464 h 12464"/>
                    <a:gd name="connsiteX1" fmla="*/ 2999 w 10434"/>
                    <a:gd name="connsiteY1" fmla="*/ 0 h 12464"/>
                    <a:gd name="connsiteX2" fmla="*/ 10434 w 10434"/>
                    <a:gd name="connsiteY2" fmla="*/ 0 h 12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434" h="12464">
                      <a:moveTo>
                        <a:pt x="0" y="12464"/>
                      </a:moveTo>
                      <a:lnTo>
                        <a:pt x="2999" y="0"/>
                      </a:lnTo>
                      <a:lnTo>
                        <a:pt x="10434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7" name="Freeform 10"/>
                <p:cNvSpPr>
                  <a:spLocks/>
                </p:cNvSpPr>
                <p:nvPr/>
              </p:nvSpPr>
              <p:spPr bwMode="auto">
                <a:xfrm flipV="1">
                  <a:off x="3032873" y="563374"/>
                  <a:ext cx="948735" cy="237820"/>
                </a:xfrm>
                <a:custGeom>
                  <a:avLst/>
                  <a:gdLst>
                    <a:gd name="T0" fmla="*/ 0 w 1107"/>
                    <a:gd name="T1" fmla="*/ 512 h 512"/>
                    <a:gd name="T2" fmla="*/ 55 w 1107"/>
                    <a:gd name="T3" fmla="*/ 448 h 512"/>
                    <a:gd name="T4" fmla="*/ 284 w 1107"/>
                    <a:gd name="T5" fmla="*/ 0 h 512"/>
                    <a:gd name="T6" fmla="*/ 1107 w 1107"/>
                    <a:gd name="T7" fmla="*/ 0 h 512"/>
                    <a:gd name="connsiteX0" fmla="*/ 0 w 9503"/>
                    <a:gd name="connsiteY0" fmla="*/ 8750 h 8750"/>
                    <a:gd name="connsiteX1" fmla="*/ 2068 w 9503"/>
                    <a:gd name="connsiteY1" fmla="*/ 0 h 8750"/>
                    <a:gd name="connsiteX2" fmla="*/ 9503 w 9503"/>
                    <a:gd name="connsiteY2" fmla="*/ 0 h 8750"/>
                    <a:gd name="connsiteX0" fmla="*/ 0 w 11067"/>
                    <a:gd name="connsiteY0" fmla="*/ 12816 h 12816"/>
                    <a:gd name="connsiteX1" fmla="*/ 3243 w 11067"/>
                    <a:gd name="connsiteY1" fmla="*/ 0 h 12816"/>
                    <a:gd name="connsiteX2" fmla="*/ 11067 w 11067"/>
                    <a:gd name="connsiteY2" fmla="*/ 0 h 12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1067" h="12816">
                      <a:moveTo>
                        <a:pt x="0" y="12816"/>
                      </a:moveTo>
                      <a:lnTo>
                        <a:pt x="3243" y="0"/>
                      </a:lnTo>
                      <a:lnTo>
                        <a:pt x="11067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0" name="Oval 17"/>
                <p:cNvSpPr>
                  <a:spLocks noChangeAspect="1" noChangeArrowheads="1"/>
                </p:cNvSpPr>
                <p:nvPr/>
              </p:nvSpPr>
              <p:spPr bwMode="auto">
                <a:xfrm>
                  <a:off x="2949149" y="477447"/>
                  <a:ext cx="187325" cy="18732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9" name="Text Box 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951871" y="571284"/>
                      <a:ext cx="746775" cy="39299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a14:m>
                      <a:r>
                        <a:rPr lang="en-GB" altLang="en-US" sz="2000" b="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</a:p>
                  </p:txBody>
                </p:sp>
              </mc:Choice>
              <mc:Fallback xmlns="">
                <p:sp>
                  <p:nvSpPr>
                    <p:cNvPr id="39" name="Text Box 6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951871" y="571284"/>
                      <a:ext cx="746775" cy="392993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6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82287" y="732750"/>
                      <a:ext cx="384069" cy="30886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lnSpc>
                          <a:spcPct val="80000"/>
                        </a:lnSpc>
                        <a:buFont typeface="Math3" panose="00000400000000000000" pitchFamily="2" charset="2"/>
                        <a:buNone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GB" altLang="en-US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56" name="Text 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482287" y="732750"/>
                      <a:ext cx="384069" cy="308867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8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546809" y="298034"/>
                  <a:ext cx="325437" cy="4154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35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endParaRPr lang="en-GB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p:grpSp>
        </p:grpSp>
        <p:grpSp>
          <p:nvGrpSpPr>
            <p:cNvPr id="69" name="Group 68"/>
            <p:cNvGrpSpPr/>
            <p:nvPr/>
          </p:nvGrpSpPr>
          <p:grpSpPr>
            <a:xfrm>
              <a:off x="2714257" y="1370018"/>
              <a:ext cx="1749497" cy="997612"/>
              <a:chOff x="2949149" y="34769"/>
              <a:chExt cx="1749497" cy="997612"/>
            </a:xfrm>
          </p:grpSpPr>
          <p:sp>
            <p:nvSpPr>
              <p:cNvPr id="70" name="Freeform 8"/>
              <p:cNvSpPr>
                <a:spLocks/>
              </p:cNvSpPr>
              <p:nvPr/>
            </p:nvSpPr>
            <p:spPr bwMode="auto">
              <a:xfrm>
                <a:off x="3051313" y="296802"/>
                <a:ext cx="941250" cy="264329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  <a:gd name="connsiteX0" fmla="*/ 0 w 10000"/>
                  <a:gd name="connsiteY0" fmla="*/ 10000 h 10000"/>
                  <a:gd name="connsiteX1" fmla="*/ 2565 w 10000"/>
                  <a:gd name="connsiteY1" fmla="*/ 0 h 10000"/>
                  <a:gd name="connsiteX2" fmla="*/ 10000 w 10000"/>
                  <a:gd name="connsiteY2" fmla="*/ 0 h 10000"/>
                  <a:gd name="connsiteX0" fmla="*/ 0 w 10434"/>
                  <a:gd name="connsiteY0" fmla="*/ 12464 h 12464"/>
                  <a:gd name="connsiteX1" fmla="*/ 2999 w 10434"/>
                  <a:gd name="connsiteY1" fmla="*/ 0 h 12464"/>
                  <a:gd name="connsiteX2" fmla="*/ 10434 w 10434"/>
                  <a:gd name="connsiteY2" fmla="*/ 0 h 12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34" h="12464">
                    <a:moveTo>
                      <a:pt x="0" y="12464"/>
                    </a:moveTo>
                    <a:lnTo>
                      <a:pt x="2999" y="0"/>
                    </a:lnTo>
                    <a:lnTo>
                      <a:pt x="10434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Freeform 10"/>
              <p:cNvSpPr>
                <a:spLocks/>
              </p:cNvSpPr>
              <p:nvPr/>
            </p:nvSpPr>
            <p:spPr bwMode="auto">
              <a:xfrm flipV="1">
                <a:off x="3032873" y="563374"/>
                <a:ext cx="948735" cy="237820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  <a:gd name="connsiteX0" fmla="*/ 0 w 9503"/>
                  <a:gd name="connsiteY0" fmla="*/ 8750 h 8750"/>
                  <a:gd name="connsiteX1" fmla="*/ 2068 w 9503"/>
                  <a:gd name="connsiteY1" fmla="*/ 0 h 8750"/>
                  <a:gd name="connsiteX2" fmla="*/ 9503 w 9503"/>
                  <a:gd name="connsiteY2" fmla="*/ 0 h 8750"/>
                  <a:gd name="connsiteX0" fmla="*/ 0 w 11067"/>
                  <a:gd name="connsiteY0" fmla="*/ 12816 h 12816"/>
                  <a:gd name="connsiteX1" fmla="*/ 3243 w 11067"/>
                  <a:gd name="connsiteY1" fmla="*/ 0 h 12816"/>
                  <a:gd name="connsiteX2" fmla="*/ 11067 w 11067"/>
                  <a:gd name="connsiteY2" fmla="*/ 0 h 12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067" h="12816">
                    <a:moveTo>
                      <a:pt x="0" y="12816"/>
                    </a:moveTo>
                    <a:lnTo>
                      <a:pt x="3243" y="0"/>
                    </a:lnTo>
                    <a:lnTo>
                      <a:pt x="11067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" name="Oval 17"/>
              <p:cNvSpPr>
                <a:spLocks noChangeAspect="1" noChangeArrowheads="1"/>
              </p:cNvSpPr>
              <p:nvPr/>
            </p:nvSpPr>
            <p:spPr bwMode="auto">
              <a:xfrm>
                <a:off x="2949149" y="477447"/>
                <a:ext cx="187325" cy="18732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1871" y="579673"/>
                    <a:ext cx="746775" cy="39299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oMath>
                    </a14:m>
                    <a:r>
                      <a:rPr lang="en-GB" altLang="en-US" sz="2000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73" name="Text 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951871" y="579673"/>
                    <a:ext cx="746775" cy="392993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90676" y="723514"/>
                    <a:ext cx="384069" cy="30886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GB" altLang="en-US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74" name="Text 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90676" y="723514"/>
                    <a:ext cx="384069" cy="30886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90676" y="34769"/>
                    <a:ext cx="768139" cy="29418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en-U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GB" altLang="en-US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75" name="Text 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90676" y="34769"/>
                    <a:ext cx="768139" cy="294183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6" name="Text Box 61"/>
              <p:cNvSpPr txBox="1">
                <a:spLocks noChangeArrowheads="1"/>
              </p:cNvSpPr>
              <p:nvPr/>
            </p:nvSpPr>
            <p:spPr bwMode="auto">
              <a:xfrm>
                <a:off x="3546809" y="298034"/>
                <a:ext cx="325437" cy="4154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350000"/>
                  </a:lnSpc>
                  <a:buFont typeface="Math3" panose="00000400000000000000" pitchFamily="2" charset="2"/>
                  <a:buNone/>
                </a:pPr>
                <a:r>
                  <a:rPr lang="en-US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en-US" sz="2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3737593" y="1396759"/>
                  <a:ext cx="746775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77" name="Text 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7593" y="1396759"/>
                  <a:ext cx="746775" cy="392993"/>
                </a:xfrm>
                <a:prstGeom prst="rect">
                  <a:avLst/>
                </a:prstGeom>
                <a:blipFill>
                  <a:blip r:embed="rId16"/>
                  <a:stretch>
                    <a:fillRect b="-307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8" name="Group 77"/>
            <p:cNvGrpSpPr/>
            <p:nvPr/>
          </p:nvGrpSpPr>
          <p:grpSpPr>
            <a:xfrm>
              <a:off x="2715655" y="5071261"/>
              <a:ext cx="1751935" cy="1021085"/>
              <a:chOff x="2949149" y="11296"/>
              <a:chExt cx="1751935" cy="10210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4309" y="69899"/>
                    <a:ext cx="746775" cy="39299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GB" altLang="en-US" sz="2000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79" name="Text 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954309" y="69899"/>
                    <a:ext cx="746775" cy="392993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b="-3125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0" name="Group 79"/>
              <p:cNvGrpSpPr/>
              <p:nvPr/>
            </p:nvGrpSpPr>
            <p:grpSpPr>
              <a:xfrm>
                <a:off x="2949149" y="11296"/>
                <a:ext cx="1749497" cy="1021085"/>
                <a:chOff x="2949149" y="11296"/>
                <a:chExt cx="1749497" cy="1021085"/>
              </a:xfrm>
            </p:grpSpPr>
            <p:sp>
              <p:nvSpPr>
                <p:cNvPr id="81" name="Freeform 8"/>
                <p:cNvSpPr>
                  <a:spLocks/>
                </p:cNvSpPr>
                <p:nvPr/>
              </p:nvSpPr>
              <p:spPr bwMode="auto">
                <a:xfrm>
                  <a:off x="3051313" y="296802"/>
                  <a:ext cx="941250" cy="264329"/>
                </a:xfrm>
                <a:custGeom>
                  <a:avLst/>
                  <a:gdLst>
                    <a:gd name="T0" fmla="*/ 0 w 1107"/>
                    <a:gd name="T1" fmla="*/ 512 h 512"/>
                    <a:gd name="T2" fmla="*/ 55 w 1107"/>
                    <a:gd name="T3" fmla="*/ 448 h 512"/>
                    <a:gd name="T4" fmla="*/ 284 w 1107"/>
                    <a:gd name="T5" fmla="*/ 0 h 512"/>
                    <a:gd name="T6" fmla="*/ 1107 w 1107"/>
                    <a:gd name="T7" fmla="*/ 0 h 512"/>
                    <a:gd name="connsiteX0" fmla="*/ 0 w 10000"/>
                    <a:gd name="connsiteY0" fmla="*/ 10000 h 10000"/>
                    <a:gd name="connsiteX1" fmla="*/ 2565 w 10000"/>
                    <a:gd name="connsiteY1" fmla="*/ 0 h 10000"/>
                    <a:gd name="connsiteX2" fmla="*/ 10000 w 10000"/>
                    <a:gd name="connsiteY2" fmla="*/ 0 h 10000"/>
                    <a:gd name="connsiteX0" fmla="*/ 0 w 10434"/>
                    <a:gd name="connsiteY0" fmla="*/ 12464 h 12464"/>
                    <a:gd name="connsiteX1" fmla="*/ 2999 w 10434"/>
                    <a:gd name="connsiteY1" fmla="*/ 0 h 12464"/>
                    <a:gd name="connsiteX2" fmla="*/ 10434 w 10434"/>
                    <a:gd name="connsiteY2" fmla="*/ 0 h 12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434" h="12464">
                      <a:moveTo>
                        <a:pt x="0" y="12464"/>
                      </a:moveTo>
                      <a:lnTo>
                        <a:pt x="2999" y="0"/>
                      </a:lnTo>
                      <a:lnTo>
                        <a:pt x="10434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2" name="Freeform 10"/>
                <p:cNvSpPr>
                  <a:spLocks/>
                </p:cNvSpPr>
                <p:nvPr/>
              </p:nvSpPr>
              <p:spPr bwMode="auto">
                <a:xfrm flipV="1">
                  <a:off x="3032873" y="563374"/>
                  <a:ext cx="948735" cy="237820"/>
                </a:xfrm>
                <a:custGeom>
                  <a:avLst/>
                  <a:gdLst>
                    <a:gd name="T0" fmla="*/ 0 w 1107"/>
                    <a:gd name="T1" fmla="*/ 512 h 512"/>
                    <a:gd name="T2" fmla="*/ 55 w 1107"/>
                    <a:gd name="T3" fmla="*/ 448 h 512"/>
                    <a:gd name="T4" fmla="*/ 284 w 1107"/>
                    <a:gd name="T5" fmla="*/ 0 h 512"/>
                    <a:gd name="T6" fmla="*/ 1107 w 1107"/>
                    <a:gd name="T7" fmla="*/ 0 h 512"/>
                    <a:gd name="connsiteX0" fmla="*/ 0 w 9503"/>
                    <a:gd name="connsiteY0" fmla="*/ 8750 h 8750"/>
                    <a:gd name="connsiteX1" fmla="*/ 2068 w 9503"/>
                    <a:gd name="connsiteY1" fmla="*/ 0 h 8750"/>
                    <a:gd name="connsiteX2" fmla="*/ 9503 w 9503"/>
                    <a:gd name="connsiteY2" fmla="*/ 0 h 8750"/>
                    <a:gd name="connsiteX0" fmla="*/ 0 w 11067"/>
                    <a:gd name="connsiteY0" fmla="*/ 12816 h 12816"/>
                    <a:gd name="connsiteX1" fmla="*/ 3243 w 11067"/>
                    <a:gd name="connsiteY1" fmla="*/ 0 h 12816"/>
                    <a:gd name="connsiteX2" fmla="*/ 11067 w 11067"/>
                    <a:gd name="connsiteY2" fmla="*/ 0 h 12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1067" h="12816">
                      <a:moveTo>
                        <a:pt x="0" y="12816"/>
                      </a:moveTo>
                      <a:lnTo>
                        <a:pt x="3243" y="0"/>
                      </a:lnTo>
                      <a:lnTo>
                        <a:pt x="11067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3" name="Oval 17"/>
                <p:cNvSpPr>
                  <a:spLocks noChangeAspect="1" noChangeArrowheads="1"/>
                </p:cNvSpPr>
                <p:nvPr/>
              </p:nvSpPr>
              <p:spPr bwMode="auto">
                <a:xfrm>
                  <a:off x="2949149" y="477447"/>
                  <a:ext cx="187325" cy="18732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4" name="Text Box 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951871" y="579673"/>
                      <a:ext cx="746775" cy="39299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a14:m>
                      <a:r>
                        <a:rPr lang="en-GB" altLang="en-US" sz="2000" b="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</a:p>
                  </p:txBody>
                </p:sp>
              </mc:Choice>
              <mc:Fallback xmlns="">
                <p:sp>
                  <p:nvSpPr>
                    <p:cNvPr id="84" name="Text Box 6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951871" y="579673"/>
                      <a:ext cx="746775" cy="392993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5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90676" y="723514"/>
                      <a:ext cx="384069" cy="30886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lnSpc>
                          <a:spcPct val="80000"/>
                        </a:lnSpc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GB" altLang="en-US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85" name="Text 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490676" y="723514"/>
                      <a:ext cx="384069" cy="308867"/>
                    </a:xfrm>
                    <a:prstGeom prst="rect">
                      <a:avLst/>
                    </a:prstGeom>
                    <a:blipFill>
                      <a:blip r:embed="rId19"/>
                      <a:stretch>
                        <a:fillRect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6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90676" y="11296"/>
                      <a:ext cx="768139" cy="30886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>
                      <a:spAutoFit/>
                    </a:bodyPr>
                    <a:lstStyle/>
                    <a:p>
                      <a:pPr>
                        <a:lnSpc>
                          <a:spcPct val="80000"/>
                        </a:lnSpc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</m:sSub>
                        </m:oMath>
                      </a14:m>
                      <a:r>
                        <a:rPr lang="en-GB" altLang="en-US" b="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</a:p>
                  </p:txBody>
                </p:sp>
              </mc:Choice>
              <mc:Fallback xmlns="">
                <p:sp>
                  <p:nvSpPr>
                    <p:cNvPr id="86" name="Text 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490676" y="11296"/>
                      <a:ext cx="768139" cy="308867"/>
                    </a:xfrm>
                    <a:prstGeom prst="rect">
                      <a:avLst/>
                    </a:prstGeom>
                    <a:blipFill>
                      <a:blip r:embed="rId20"/>
                      <a:stretch>
                        <a:fillRect b="-1961"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546809" y="298034"/>
                  <a:ext cx="325437" cy="4154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35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US" altLang="en-US" sz="200" b="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endParaRPr lang="en-GB" altLang="en-US" sz="200" b="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p:grpSp>
        </p:grpSp>
        <p:sp>
          <p:nvSpPr>
            <p:cNvPr id="50" name="Text Box 61">
              <a:extLst>
                <a:ext uri="{FF2B5EF4-FFF2-40B4-BE49-F238E27FC236}">
                  <a16:creationId xmlns:a16="http://schemas.microsoft.com/office/drawing/2014/main" id="{1AAED060-21CA-4D56-B98F-A30ABB64FE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272" y="426015"/>
              <a:ext cx="325437" cy="33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45000"/>
                </a:lnSpc>
                <a:buFont typeface="Math3" panose="00000400000000000000" pitchFamily="2" charset="2"/>
                <a:buNone/>
              </a:pP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1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8" name="Text Box 61">
              <a:extLst>
                <a:ext uri="{FF2B5EF4-FFF2-40B4-BE49-F238E27FC236}">
                  <a16:creationId xmlns:a16="http://schemas.microsoft.com/office/drawing/2014/main" id="{E9035FF2-F4AD-436E-B697-6D6CBB7DC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272" y="1726861"/>
              <a:ext cx="325437" cy="33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45000"/>
                </a:lnSpc>
                <a:buFont typeface="Math3" panose="00000400000000000000" pitchFamily="2" charset="2"/>
                <a:buNone/>
              </a:pP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1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9" name="Text Box 61">
              <a:extLst>
                <a:ext uri="{FF2B5EF4-FFF2-40B4-BE49-F238E27FC236}">
                  <a16:creationId xmlns:a16="http://schemas.microsoft.com/office/drawing/2014/main" id="{1143BFC6-81DE-4DCF-8F94-8687082FE2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272" y="5453822"/>
              <a:ext cx="325437" cy="33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45000"/>
                </a:lnSpc>
                <a:buFont typeface="Math3" panose="00000400000000000000" pitchFamily="2" charset="2"/>
                <a:buNone/>
              </a:pP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1100" b="0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1100" b="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2">
                <a:extLst>
                  <a:ext uri="{FF2B5EF4-FFF2-40B4-BE49-F238E27FC236}">
                    <a16:creationId xmlns:a16="http://schemas.microsoft.com/office/drawing/2014/main" id="{951846F4-2D4A-42B0-B8C6-A4E5D0FBB0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595" y="259409"/>
                <a:ext cx="4163339" cy="1655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Now take two-stage setup </a:t>
                </a:r>
                <a:r>
                  <a:rPr lang="en-US" altLang="nl-NL" sz="20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endogenous.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Directly condition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</m:e>
                      <m:sub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’s on </a:t>
                </a:r>
                <a14:m>
                  <m:oMath xmlns:m="http://schemas.openxmlformats.org/officeDocument/2006/math">
                    <m:r>
                      <a:rPr lang="en-US" altLang="nl-NL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𝑆</m:t>
                    </m:r>
                  </m:oMath>
                </a14:m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, without this being a “physically-defined” event.</a:t>
                </a:r>
                <a:endParaRPr lang="en-GB" altLang="nl-NL" sz="1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63" name="Text Box 2">
                <a:extLst>
                  <a:ext uri="{FF2B5EF4-FFF2-40B4-BE49-F238E27FC236}">
                    <a16:creationId xmlns:a16="http://schemas.microsoft.com/office/drawing/2014/main" id="{951846F4-2D4A-42B0-B8C6-A4E5D0FBB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34595" y="259409"/>
                <a:ext cx="4163339" cy="1655903"/>
              </a:xfrm>
              <a:prstGeom prst="rect">
                <a:avLst/>
              </a:prstGeom>
              <a:blipFill>
                <a:blip r:embed="rId21"/>
                <a:stretch>
                  <a:fillRect l="-1464" t="-1845" b="-62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2">
                <a:extLst>
                  <a:ext uri="{FF2B5EF4-FFF2-40B4-BE49-F238E27FC236}">
                    <a16:creationId xmlns:a16="http://schemas.microsoft.com/office/drawing/2014/main" id="{68E10328-0A0E-46E2-9B87-BB9EEEB21D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595" y="1877812"/>
                <a:ext cx="4163339" cy="7325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Assign “2</a:t>
                </a:r>
                <a:r>
                  <a:rPr lang="en-US" altLang="nl-NL" sz="2000" baseline="30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nd</a:t>
                </a:r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-stage” subjective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𝑝</m:t>
                        </m:r>
                      </m:e>
                      <m:sub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to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𝑃</m:t>
                        </m:r>
                      </m:e>
                      <m:sub>
                        <m:r>
                          <a:rPr lang="en-US" altLang="nl-NL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nl-NL" sz="2000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nl-NL" sz="1800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64" name="Text Box 2">
                <a:extLst>
                  <a:ext uri="{FF2B5EF4-FFF2-40B4-BE49-F238E27FC236}">
                    <a16:creationId xmlns:a16="http://schemas.microsoft.com/office/drawing/2014/main" id="{68E10328-0A0E-46E2-9B87-BB9EEEB21D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34595" y="1877812"/>
                <a:ext cx="4163339" cy="732573"/>
              </a:xfrm>
              <a:prstGeom prst="rect">
                <a:avLst/>
              </a:prstGeom>
              <a:blipFill>
                <a:blip r:embed="rId22"/>
                <a:stretch>
                  <a:fillRect l="-1464" t="-3333" b="-108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9EAE896D-3ACA-4A6F-BF4D-EC3408DE1B10}"/>
              </a:ext>
            </a:extLst>
          </p:cNvPr>
          <p:cNvGrpSpPr/>
          <p:nvPr/>
        </p:nvGrpSpPr>
        <p:grpSpPr>
          <a:xfrm>
            <a:off x="217218" y="846157"/>
            <a:ext cx="1162055" cy="4902932"/>
            <a:chOff x="217218" y="590252"/>
            <a:chExt cx="1162055" cy="49029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 Box 66">
                  <a:extLst>
                    <a:ext uri="{FF2B5EF4-FFF2-40B4-BE49-F238E27FC236}">
                      <a16:creationId xmlns:a16="http://schemas.microsoft.com/office/drawing/2014/main" id="{0FCBDF93-4884-4E05-9BFB-9272F48B645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735978">
                  <a:off x="476756" y="1127413"/>
                  <a:ext cx="1439678" cy="365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6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subj. 2</a:t>
                  </a:r>
                  <a:r>
                    <a:rPr lang="en-US" altLang="en-US" sz="1400" baseline="30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nd</a:t>
                  </a: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-stage prob.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𝑝</m:t>
                          </m:r>
                        </m:e>
                        <m:sub>
                          <m:r>
                            <a:rPr lang="en-US" altLang="en-US" sz="1400" b="0" i="1" smtClean="0">
                              <a:latin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endParaRPr lang="en-GB" altLang="en-US" sz="20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5" name="Text Box 66">
                  <a:extLst>
                    <a:ext uri="{FF2B5EF4-FFF2-40B4-BE49-F238E27FC236}">
                      <a16:creationId xmlns:a16="http://schemas.microsoft.com/office/drawing/2014/main" xmlns:a14="http://schemas.microsoft.com/office/drawing/2010/main" xmlns="" id="{0FCBDF93-4884-4E05-9BFB-9272F48B64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6735978">
                  <a:off x="476756" y="1127413"/>
                  <a:ext cx="1439678" cy="365356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12371" b="-1230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 Box 66">
                  <a:extLst>
                    <a:ext uri="{FF2B5EF4-FFF2-40B4-BE49-F238E27FC236}">
                      <a16:creationId xmlns:a16="http://schemas.microsoft.com/office/drawing/2014/main" id="{44D9F2DC-7475-4862-92D7-ABA4B29E093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962325">
                  <a:off x="-327188" y="2029480"/>
                  <a:ext cx="1439678" cy="3508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6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2</a:t>
                  </a:r>
                  <a:r>
                    <a:rPr lang="en-US" altLang="en-US" sz="1400" baseline="30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nd</a:t>
                  </a: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-stage subj prob.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𝑝</m:t>
                          </m:r>
                        </m:e>
                        <m:sub>
                          <m:r>
                            <a:rPr lang="en-US" altLang="en-US" sz="1400" b="0" i="1" smtClean="0">
                              <a:latin typeface="Cambria Math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</m:sSub>
                    </m:oMath>
                  </a14:m>
                  <a:endParaRPr lang="en-US" altLang="en-US" sz="1400" dirty="0"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6" name="Text Box 66">
                  <a:extLst>
                    <a:ext uri="{FF2B5EF4-FFF2-40B4-BE49-F238E27FC236}">
                      <a16:creationId xmlns:a16="http://schemas.microsoft.com/office/drawing/2014/main" xmlns:a14="http://schemas.microsoft.com/office/drawing/2010/main" xmlns="" id="{44D9F2DC-7475-4862-92D7-ABA4B29E093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6962325">
                  <a:off x="-327188" y="2029480"/>
                  <a:ext cx="1439678" cy="350865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 l="-11009" b="-163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66ADEE72-54D4-46F3-899E-58B1FB5048F8}"/>
                </a:ext>
              </a:extLst>
            </p:cNvPr>
            <p:cNvCxnSpPr/>
            <p:nvPr/>
          </p:nvCxnSpPr>
          <p:spPr>
            <a:xfrm flipH="1" flipV="1">
              <a:off x="453661" y="2516697"/>
              <a:ext cx="829853" cy="50334"/>
            </a:xfrm>
            <a:prstGeom prst="straightConnector1">
              <a:avLst/>
            </a:prstGeom>
            <a:ln>
              <a:solidFill>
                <a:srgbClr val="0000FF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 Box 66">
                  <a:extLst>
                    <a:ext uri="{FF2B5EF4-FFF2-40B4-BE49-F238E27FC236}">
                      <a16:creationId xmlns:a16="http://schemas.microsoft.com/office/drawing/2014/main" id="{86DBFC56-B1BF-43EA-9EE6-B94086732C5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4709889">
                  <a:off x="370497" y="4590667"/>
                  <a:ext cx="1439678" cy="365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60000"/>
                    </a:lnSpc>
                    <a:buFont typeface="Math3" panose="00000400000000000000" pitchFamily="2" charset="2"/>
                    <a:buNone/>
                  </a:pP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2</a:t>
                  </a:r>
                  <a:r>
                    <a:rPr lang="en-US" altLang="en-US" sz="1400" baseline="300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nd</a:t>
                  </a:r>
                  <a:r>
                    <a:rPr lang="en-US" altLang="en-US" sz="1400" dirty="0">
                      <a:cs typeface="Times New Roman" panose="02020603050405020304" pitchFamily="18" charset="0"/>
                      <a:sym typeface="Math3" panose="00000400000000000000" pitchFamily="2" charset="2"/>
                    </a:rPr>
                    <a:t>-stage subj prob.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𝑝</m:t>
                          </m:r>
                        </m:e>
                        <m:sub>
                          <m:r>
                            <a:rPr lang="en-US" altLang="en-US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𝑚</m:t>
                          </m:r>
                        </m:sub>
                      </m:sSub>
                    </m:oMath>
                  </a14:m>
                  <a:endParaRPr lang="en-US" altLang="en-US" sz="1400" baseline="-25000" dirty="0"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89" name="Text Box 66">
                  <a:extLst>
                    <a:ext uri="{FF2B5EF4-FFF2-40B4-BE49-F238E27FC236}">
                      <a16:creationId xmlns:a16="http://schemas.microsoft.com/office/drawing/2014/main" id="{86DBFC56-B1BF-43EA-9EE6-B94086732C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4709889">
                  <a:off x="370497" y="4590667"/>
                  <a:ext cx="1439678" cy="365356"/>
                </a:xfrm>
                <a:prstGeom prst="rect">
                  <a:avLst/>
                </a:prstGeom>
                <a:blipFill>
                  <a:blip r:embed="rId25"/>
                  <a:stretch>
                    <a:fillRect l="-9346" t="-2049" r="-467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0" name="Text Box 2">
            <a:extLst>
              <a:ext uri="{FF2B5EF4-FFF2-40B4-BE49-F238E27FC236}">
                <a16:creationId xmlns:a16="http://schemas.microsoft.com/office/drawing/2014/main" id="{C1BA09FE-0182-4E77-864E-AA2259BDC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595" y="2679074"/>
            <a:ext cx="4163339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Do backward induction.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Violate RCLA.</a:t>
            </a:r>
          </a:p>
          <a:p>
            <a:pPr>
              <a:spcBef>
                <a:spcPct val="0"/>
              </a:spcBef>
              <a:buNone/>
            </a:pPr>
            <a:endParaRPr lang="en-US" altLang="nl-NL" sz="1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Becker &amp; Brownson (1964), </a:t>
            </a:r>
            <a:r>
              <a:rPr lang="de-DE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Yates &amp; Zukowski (1976), </a:t>
            </a:r>
            <a:r>
              <a:rPr lang="en-GB" sz="1800" dirty="0" err="1">
                <a:latin typeface="Arial" panose="020B0604020202020204" pitchFamily="34" charset="0"/>
              </a:rPr>
              <a:t>Gärdenfors</a:t>
            </a:r>
            <a:r>
              <a:rPr lang="en-GB" sz="1800" dirty="0">
                <a:latin typeface="Arial" panose="020B0604020202020204" pitchFamily="34" charset="0"/>
              </a:rPr>
              <a:t> &amp; </a:t>
            </a:r>
            <a:r>
              <a:rPr lang="en-GB" sz="1800" dirty="0" err="1">
                <a:latin typeface="Arial" panose="020B0604020202020204" pitchFamily="34" charset="0"/>
              </a:rPr>
              <a:t>Sahlin</a:t>
            </a:r>
            <a:r>
              <a:rPr lang="en-GB" sz="1800" dirty="0">
                <a:latin typeface="Arial" panose="020B0604020202020204" pitchFamily="34" charset="0"/>
              </a:rPr>
              <a:t> (1982), </a:t>
            </a:r>
            <a: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Segal (1987), Halevy (2007), </a:t>
            </a:r>
            <a:r>
              <a:rPr lang="en-GB" altLang="nl-NL" sz="18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Ergin</a:t>
            </a:r>
            <a: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&amp; Gul (2009).</a:t>
            </a:r>
            <a:b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GB" altLang="nl-NL" sz="1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This can be a general ambiguity theory!</a:t>
            </a:r>
            <a:b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GB" altLang="nl-NL" sz="1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But hard to observe …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Very general …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11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</a:t>
            </a:r>
            <a:r>
              <a:rPr lang="en-US" altLang="nl-NL" sz="11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Technical detail:</a:t>
            </a:r>
            <a:r>
              <a:rPr lang="en-US" altLang="nl-NL" sz="11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then act on S in 2</a:t>
            </a:r>
            <a:r>
              <a:rPr lang="en-US" altLang="nl-NL" sz="1100" baseline="30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nd</a:t>
            </a:r>
            <a:r>
              <a:rPr lang="en-US" altLang="nl-NL" sz="11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stage may not depend on stage, but be the same in all stages ...)</a:t>
            </a:r>
            <a:endParaRPr lang="en-GB" altLang="nl-NL" sz="1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91" name="Text Box 3">
            <a:extLst>
              <a:ext uri="{FF2B5EF4-FFF2-40B4-BE49-F238E27FC236}">
                <a16:creationId xmlns:a16="http://schemas.microsoft.com/office/drawing/2014/main" id="{C3C456C1-7588-44BF-BF2B-793C2F4B1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584574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22</a:t>
            </a:fld>
            <a:endParaRPr lang="en-US" altLang="nl-NL" sz="1600" b="0"/>
          </a:p>
        </p:txBody>
      </p:sp>
      <p:sp>
        <p:nvSpPr>
          <p:cNvPr id="61" name="Text Box 4">
            <a:extLst>
              <a:ext uri="{FF2B5EF4-FFF2-40B4-BE49-F238E27FC236}">
                <a16:creationId xmlns:a16="http://schemas.microsoft.com/office/drawing/2014/main" id="{C454B2B4-EDFD-4E5B-A937-01B6E26B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088" y="-15098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7104878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uiExpand="1" build="p" autoUpdateAnimBg="0"/>
      <p:bldP spid="64" grpId="0" build="p" autoUpdateAnimBg="0"/>
      <p:bldP spid="90" grpId="0" build="p" autoUpdateAnimBg="0"/>
      <p:bldP spid="6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79351015-5C1F-4171-A8D1-35F7151B1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23</a:t>
            </a:fld>
            <a:endParaRPr lang="en-US" altLang="nl-NL" sz="1600" b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C61F5747-6EBC-451F-B937-8B86BD31B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09" y="561524"/>
            <a:ext cx="839585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Very popular version: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dirty="0">
                <a:solidFill>
                  <a:srgbClr val="CC99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smooth model</a:t>
            </a: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(</a:t>
            </a:r>
            <a:r>
              <a:rPr lang="en-US" altLang="nl-NL" sz="28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Klibanoff</a:t>
            </a: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, </a:t>
            </a:r>
            <a:r>
              <a:rPr lang="en-US" altLang="nl-NL" sz="28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Marinacci</a:t>
            </a: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, Mukerji 2004).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Using EU</a:t>
            </a: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in both stages.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Endogenous version of recursive EU.</a:t>
            </a:r>
          </a:p>
        </p:txBody>
      </p:sp>
    </p:spTree>
    <p:extLst>
      <p:ext uri="{BB962C8B-B14F-4D97-AF65-F5344CB8AC3E}">
        <p14:creationId xmlns:p14="http://schemas.microsoft.com/office/powerpoint/2010/main" val="411909557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4281942" y="7366554"/>
            <a:ext cx="3254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3854904" y="7293529"/>
            <a:ext cx="325437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49498" y="234353"/>
            <a:ext cx="843244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          </a:t>
            </a:r>
            <a:r>
              <a:rPr lang="en-US" altLang="nl-NL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Discussion of smooth model</a:t>
            </a:r>
            <a:endParaRPr lang="en-US" altLang="nl-NL" sz="24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endParaRPr lang="en-US" altLang="nl-NL" sz="24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Pros: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(1) 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Is general ambiguity model.</a:t>
            </a:r>
          </a:p>
          <a:p>
            <a:pPr>
              <a:spcBef>
                <a:spcPct val="0"/>
              </a:spcBef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(2) 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Mathematical convenience (EU + smoothness).</a:t>
            </a:r>
          </a:p>
          <a:p>
            <a:pPr>
              <a:spcBef>
                <a:spcPct val="0"/>
              </a:spcBef>
              <a:buClr>
                <a:srgbClr val="0000FF"/>
              </a:buClr>
              <a:buNone/>
            </a:pPr>
            <a:endParaRPr lang="en-US" altLang="nl-NL" sz="24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Cons: </a:t>
            </a:r>
          </a:p>
          <a:p>
            <a:pPr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(1) 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Those of exogenous recursive EU </a:t>
            </a:r>
            <a:b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(non-homeomorphic; not empirical: no insensitivity)</a:t>
            </a:r>
            <a:endParaRPr lang="en-US" altLang="nl-NL" sz="24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nl-NL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(2) 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Endogenous two-stage setup is unobservable and too </a:t>
            </a:r>
            <a:b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general. In virtually all applications, people take it: … </a:t>
            </a:r>
            <a:b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exogenous …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b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People often use smooth model nowadays (</a:t>
            </a:r>
            <a:r>
              <a:rPr lang="en-US" altLang="nl-NL" sz="1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exogenous</a:t>
            </a:r>
            <a:r>
              <a:rPr lang="en-US" altLang="nl-NL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) because so convenient; awaiting more theory to come.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E575D48-B9D9-408E-AE19-9425E74AF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24</a:t>
            </a:fld>
            <a:endParaRPr lang="en-US" altLang="nl-NL" sz="1600" b="0"/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40E2B07D-8A98-4213-BD6C-4FE6D6901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6656" y="6014872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D51B8ACB-4E1F-472F-A26B-DDE3B6B3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4126" y="6247178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911565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 autoUpdateAnimBg="0"/>
      <p:bldP spid="10" grpId="0" build="p" autoUpdateAnimBg="0"/>
      <p:bldP spid="16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en-US" altLang="nl-NL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176431" y="3080324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6155BCD-091D-4304-A8F6-77C05F2D4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25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42131985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Text Box 2"/>
          <p:cNvSpPr txBox="1">
            <a:spLocks noChangeArrowheads="1"/>
          </p:cNvSpPr>
          <p:nvPr/>
        </p:nvSpPr>
        <p:spPr bwMode="auto">
          <a:xfrm>
            <a:off x="250825" y="437845"/>
            <a:ext cx="8893175" cy="448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1938" indent="-261938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US" altLang="en-US" sz="2800" b="0" dirty="0">
                <a:solidFill>
                  <a:srgbClr val="CC9900"/>
                </a:solidFill>
                <a:sym typeface="Math3" panose="00000400000000000000" pitchFamily="2" charset="2"/>
              </a:rPr>
              <a:t>Multiple priors</a:t>
            </a:r>
            <a:r>
              <a:rPr lang="en-US" altLang="en-US" sz="2800" b="0" dirty="0">
                <a:solidFill>
                  <a:srgbClr val="EAEAEA"/>
                </a:solidFill>
                <a:sym typeface="Math3" panose="00000400000000000000" pitchFamily="2" charset="2"/>
              </a:rPr>
              <a:t> </a:t>
            </a:r>
            <a:r>
              <a:rPr lang="en-US" altLang="en-US" sz="2800" b="0" dirty="0">
                <a:sym typeface="Math3" panose="00000400000000000000" pitchFamily="2" charset="2"/>
              </a:rPr>
              <a:t>others:  </a:t>
            </a:r>
            <a:r>
              <a:rPr lang="en-US" altLang="en-US" sz="2800" b="0" dirty="0" err="1">
                <a:sym typeface="Math3" panose="00000400000000000000" pitchFamily="2" charset="2"/>
              </a:rPr>
              <a:t>Chateauneuf</a:t>
            </a:r>
            <a:r>
              <a:rPr lang="en-US" altLang="en-US" sz="2800" b="0" dirty="0">
                <a:sym typeface="Math3" panose="00000400000000000000" pitchFamily="2" charset="2"/>
              </a:rPr>
              <a:t> (1991); </a:t>
            </a:r>
            <a:r>
              <a:rPr lang="en-AU" altLang="en-US" sz="2800" b="0" dirty="0" err="1">
                <a:sym typeface="Math3" panose="00000400000000000000" pitchFamily="2" charset="2"/>
              </a:rPr>
              <a:t>Gajdos</a:t>
            </a:r>
            <a:r>
              <a:rPr lang="en-AU" altLang="en-US" sz="2800" b="0" dirty="0">
                <a:sym typeface="Math3" panose="00000400000000000000" pitchFamily="2" charset="2"/>
              </a:rPr>
              <a:t>, Hayashi, </a:t>
            </a:r>
            <a:r>
              <a:rPr lang="en-AU" altLang="en-US" sz="2800" b="0" dirty="0" err="1">
                <a:sym typeface="Math3" panose="00000400000000000000" pitchFamily="2" charset="2"/>
              </a:rPr>
              <a:t>Tallon</a:t>
            </a:r>
            <a:r>
              <a:rPr lang="en-AU" altLang="en-US" sz="2800" b="0" dirty="0">
                <a:sym typeface="Math3" panose="00000400000000000000" pitchFamily="2" charset="2"/>
              </a:rPr>
              <a:t>, &amp; </a:t>
            </a:r>
            <a:r>
              <a:rPr lang="en-AU" altLang="en-US" sz="2800" b="0" dirty="0" err="1">
                <a:sym typeface="Math3" panose="00000400000000000000" pitchFamily="2" charset="2"/>
              </a:rPr>
              <a:t>Vergnaud</a:t>
            </a:r>
            <a:r>
              <a:rPr lang="en-AU" altLang="en-US" sz="2800" b="0" dirty="0">
                <a:sym typeface="Math3" panose="00000400000000000000" pitchFamily="2" charset="2"/>
              </a:rPr>
              <a:t> (2008);</a:t>
            </a:r>
            <a:endParaRPr lang="en-US" altLang="en-US" sz="2800" b="0" dirty="0">
              <a:sym typeface="Math3" panose="00000400000000000000" pitchFamily="2" charset="2"/>
            </a:endParaRPr>
          </a:p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US" altLang="en-US" sz="2800" b="0" dirty="0">
                <a:solidFill>
                  <a:srgbClr val="CC9900"/>
                </a:solidFill>
                <a:sym typeface="Math3" panose="00000400000000000000" pitchFamily="2" charset="2"/>
              </a:rPr>
              <a:t>Variational</a:t>
            </a:r>
            <a:r>
              <a:rPr lang="en-US" altLang="en-US" sz="2800" b="0" dirty="0">
                <a:solidFill>
                  <a:srgbClr val="EAEAEA"/>
                </a:solidFill>
                <a:sym typeface="Math3" panose="00000400000000000000" pitchFamily="2" charset="2"/>
              </a:rPr>
              <a:t> </a:t>
            </a:r>
            <a:r>
              <a:rPr lang="en-US" altLang="en-US" sz="2800" b="0" dirty="0">
                <a:sym typeface="Math3" panose="00000400000000000000" pitchFamily="2" charset="2"/>
              </a:rPr>
              <a:t>alternatives: </a:t>
            </a:r>
            <a:r>
              <a:rPr lang="en-US" altLang="en-US" sz="2800" b="0" dirty="0" err="1">
                <a:sym typeface="Math3" panose="00000400000000000000" pitchFamily="2" charset="2"/>
              </a:rPr>
              <a:t>Chateauneuf</a:t>
            </a:r>
            <a:r>
              <a:rPr lang="en-US" altLang="en-US" sz="2800" b="0" dirty="0">
                <a:sym typeface="Math3" panose="00000400000000000000" pitchFamily="2" charset="2"/>
              </a:rPr>
              <a:t> &amp; Faro (2009), </a:t>
            </a:r>
            <a:r>
              <a:rPr lang="en-AU" altLang="en-US" sz="2800" b="0" dirty="0" err="1">
                <a:sym typeface="Math3" panose="00000400000000000000" pitchFamily="2" charset="2"/>
              </a:rPr>
              <a:t>Strzalecki</a:t>
            </a:r>
            <a:r>
              <a:rPr lang="en-AU" altLang="en-US" sz="2800" b="0" dirty="0">
                <a:sym typeface="Math3" panose="00000400000000000000" pitchFamily="2" charset="2"/>
              </a:rPr>
              <a:t> (2011): </a:t>
            </a:r>
            <a:r>
              <a:rPr lang="en-US" altLang="en-US" sz="2800" b="0" dirty="0">
                <a:sym typeface="Math3" panose="00000400000000000000" pitchFamily="2" charset="2"/>
              </a:rPr>
              <a:t>multiplier;</a:t>
            </a:r>
          </a:p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US" altLang="en-US" sz="2800" b="0" dirty="0">
                <a:solidFill>
                  <a:srgbClr val="CC9900"/>
                </a:solidFill>
                <a:sym typeface="Math3" panose="00000400000000000000" pitchFamily="2" charset="2"/>
              </a:rPr>
              <a:t>Vector expected utility:</a:t>
            </a:r>
            <a:r>
              <a:rPr lang="en-US" altLang="en-US" sz="2800" b="0" dirty="0">
                <a:solidFill>
                  <a:srgbClr val="EAEAEA"/>
                </a:solidFill>
                <a:sym typeface="Math3" panose="00000400000000000000" pitchFamily="2" charset="2"/>
              </a:rPr>
              <a:t> </a:t>
            </a:r>
            <a:r>
              <a:rPr lang="en-US" altLang="en-US" sz="2800" b="0" dirty="0" err="1">
                <a:sym typeface="Math3" panose="00000400000000000000" pitchFamily="2" charset="2"/>
              </a:rPr>
              <a:t>Siniscalchi</a:t>
            </a:r>
            <a:r>
              <a:rPr lang="en-US" altLang="en-US" sz="2800" b="0" dirty="0">
                <a:sym typeface="Math3" panose="00000400000000000000" pitchFamily="2" charset="2"/>
              </a:rPr>
              <a:t> (2009);</a:t>
            </a:r>
          </a:p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US" altLang="en-US" sz="2800" b="0" dirty="0">
                <a:solidFill>
                  <a:srgbClr val="CC9900"/>
                </a:solidFill>
                <a:sym typeface="Math3" panose="00000400000000000000" pitchFamily="2" charset="2"/>
              </a:rPr>
              <a:t>2-stage </a:t>
            </a:r>
            <a:r>
              <a:rPr lang="en-US" altLang="en-US" sz="2800" b="0" dirty="0" err="1">
                <a:solidFill>
                  <a:srgbClr val="CC9900"/>
                </a:solidFill>
                <a:sym typeface="Math3" panose="00000400000000000000" pitchFamily="2" charset="2"/>
              </a:rPr>
              <a:t>maxmin</a:t>
            </a:r>
            <a:r>
              <a:rPr lang="en-US" altLang="en-US" sz="2800" b="0" dirty="0">
                <a:solidFill>
                  <a:srgbClr val="CC9900"/>
                </a:solidFill>
                <a:sym typeface="Math3" panose="00000400000000000000" pitchFamily="2" charset="2"/>
              </a:rPr>
              <a:t>:</a:t>
            </a:r>
            <a:r>
              <a:rPr lang="en-US" altLang="en-US" sz="2800" b="0" dirty="0">
                <a:solidFill>
                  <a:srgbClr val="EAEAEA"/>
                </a:solidFill>
                <a:sym typeface="Math3" panose="00000400000000000000" pitchFamily="2" charset="2"/>
              </a:rPr>
              <a:t> </a:t>
            </a:r>
            <a:r>
              <a:rPr lang="en-US" altLang="en-US" sz="2800" b="0" dirty="0" err="1">
                <a:sym typeface="Math3" panose="00000400000000000000" pitchFamily="2" charset="2"/>
              </a:rPr>
              <a:t>Jaffray</a:t>
            </a:r>
            <a:r>
              <a:rPr lang="en-US" altLang="en-US" sz="2800" b="0" dirty="0">
                <a:sym typeface="Math3" panose="00000400000000000000" pitchFamily="2" charset="2"/>
              </a:rPr>
              <a:t> (1989); </a:t>
            </a:r>
            <a:r>
              <a:rPr lang="en-AU" altLang="en-US" sz="2800" b="0" dirty="0" err="1">
                <a:sym typeface="Math3" panose="00000400000000000000" pitchFamily="2" charset="2"/>
              </a:rPr>
              <a:t>Olszewski</a:t>
            </a:r>
            <a:r>
              <a:rPr lang="en-AU" altLang="en-US" sz="2800" b="0" dirty="0">
                <a:sym typeface="Math3" panose="00000400000000000000" pitchFamily="2" charset="2"/>
              </a:rPr>
              <a:t> (2007);</a:t>
            </a:r>
            <a:endParaRPr lang="nl-NL" altLang="en-US" sz="2800" dirty="0">
              <a:sym typeface="Math3" panose="00000400000000000000" pitchFamily="2" charset="2"/>
            </a:endParaRPr>
          </a:p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GB" sz="2800" b="0" dirty="0">
                <a:solidFill>
                  <a:srgbClr val="CC9900"/>
                </a:solidFill>
              </a:rPr>
              <a:t>Expected Uncertain </a:t>
            </a:r>
            <a:r>
              <a:rPr lang="en-GB" sz="2800" b="0" dirty="0" err="1">
                <a:solidFill>
                  <a:srgbClr val="CC9900"/>
                </a:solidFill>
              </a:rPr>
              <a:t>Ut</a:t>
            </a:r>
            <a:r>
              <a:rPr lang="en-GB" sz="2800" b="0" u="sng" baseline="30000" dirty="0" err="1">
                <a:solidFill>
                  <a:srgbClr val="CC9900"/>
                </a:solidFill>
              </a:rPr>
              <a:t>y</a:t>
            </a:r>
            <a:r>
              <a:rPr lang="en-GB" sz="2800" b="0" dirty="0">
                <a:solidFill>
                  <a:srgbClr val="CC9900"/>
                </a:solidFill>
              </a:rPr>
              <a:t> Th</a:t>
            </a:r>
            <a:r>
              <a:rPr lang="en-GB" sz="2800" b="0" u="sng" baseline="30000" dirty="0">
                <a:solidFill>
                  <a:srgbClr val="CC9900"/>
                </a:solidFill>
              </a:rPr>
              <a:t>y</a:t>
            </a:r>
            <a:r>
              <a:rPr lang="en-GB" sz="2800" b="0" dirty="0">
                <a:solidFill>
                  <a:srgbClr val="CC9900"/>
                </a:solidFill>
              </a:rPr>
              <a:t> </a:t>
            </a:r>
            <a:r>
              <a:rPr lang="en-GB" sz="2800" b="0" dirty="0"/>
              <a:t>&amp;</a:t>
            </a:r>
            <a:r>
              <a:rPr lang="en-GB" sz="2800" b="0" dirty="0">
                <a:solidFill>
                  <a:srgbClr val="CC9900"/>
                </a:solidFill>
              </a:rPr>
              <a:t> </a:t>
            </a:r>
            <a:r>
              <a:rPr lang="en-GB" sz="2800" b="0" dirty="0" err="1">
                <a:solidFill>
                  <a:srgbClr val="CC9900"/>
                </a:solidFill>
              </a:rPr>
              <a:t>Hurwicz</a:t>
            </a:r>
            <a:r>
              <a:rPr lang="en-GB" sz="2800" b="0" dirty="0">
                <a:solidFill>
                  <a:srgbClr val="CC9900"/>
                </a:solidFill>
              </a:rPr>
              <a:t> expected utility</a:t>
            </a:r>
            <a:r>
              <a:rPr lang="en-GB" sz="2800" b="0" dirty="0"/>
              <a:t> Gul &amp; </a:t>
            </a:r>
            <a:r>
              <a:rPr lang="en-GB" sz="2800" b="0" dirty="0" err="1"/>
              <a:t>Pesendorfer</a:t>
            </a:r>
            <a:r>
              <a:rPr lang="en-GB" sz="2800" b="0" dirty="0"/>
              <a:t> (2014, 2015)</a:t>
            </a:r>
          </a:p>
          <a:p>
            <a:pPr indent="-262800">
              <a:lnSpc>
                <a:spcPct val="85000"/>
              </a:lnSpc>
              <a:buClr>
                <a:srgbClr val="0000FF"/>
              </a:buClr>
              <a:buFontTx/>
              <a:buChar char="•"/>
            </a:pPr>
            <a:r>
              <a:rPr lang="en-AU" sz="2800" b="0" dirty="0">
                <a:solidFill>
                  <a:srgbClr val="CC9900"/>
                </a:solidFill>
              </a:rPr>
              <a:t>EU with uncertain probabilities:</a:t>
            </a:r>
            <a:r>
              <a:rPr lang="en-AU" sz="2800" b="0" dirty="0"/>
              <a:t> </a:t>
            </a:r>
            <a:r>
              <a:rPr lang="en-AU" sz="2800" b="0" dirty="0" err="1"/>
              <a:t>Izhakian</a:t>
            </a:r>
            <a:r>
              <a:rPr lang="en-AU" sz="2800" b="0" dirty="0"/>
              <a:t> (2017)</a:t>
            </a:r>
            <a:endParaRPr lang="en-GB" sz="2800" b="0" dirty="0"/>
          </a:p>
          <a:p>
            <a:pPr marL="0" indent="0">
              <a:lnSpc>
                <a:spcPct val="85000"/>
              </a:lnSpc>
              <a:buClr>
                <a:srgbClr val="0000FF"/>
              </a:buClr>
            </a:pPr>
            <a:r>
              <a:rPr lang="en-GB" altLang="en-US" sz="2800" b="0" dirty="0">
                <a:solidFill>
                  <a:srgbClr val="0066FF"/>
                </a:solidFill>
                <a:sym typeface="Math3" panose="00000400000000000000" pitchFamily="2" charset="2"/>
              </a:rPr>
              <a:t>.</a:t>
            </a:r>
          </a:p>
          <a:p>
            <a:pPr marL="0" indent="0">
              <a:lnSpc>
                <a:spcPct val="85000"/>
              </a:lnSpc>
              <a:buClr>
                <a:srgbClr val="0000FF"/>
              </a:buClr>
            </a:pPr>
            <a:r>
              <a:rPr lang="en-GB" altLang="en-US" sz="2800" b="0" dirty="0">
                <a:solidFill>
                  <a:srgbClr val="0066FF"/>
                </a:solidFill>
                <a:sym typeface="Math3" panose="00000400000000000000" pitchFamily="2" charset="2"/>
              </a:rPr>
              <a:t>.</a:t>
            </a:r>
          </a:p>
          <a:p>
            <a:pPr marL="0" indent="0">
              <a:lnSpc>
                <a:spcPct val="85000"/>
              </a:lnSpc>
              <a:buClr>
                <a:srgbClr val="0000FF"/>
              </a:buClr>
            </a:pPr>
            <a:r>
              <a:rPr lang="en-GB" altLang="en-US" sz="2800" b="0" dirty="0">
                <a:solidFill>
                  <a:srgbClr val="0066FF"/>
                </a:solidFill>
                <a:sym typeface="Math3" panose="00000400000000000000" pitchFamily="2" charset="2"/>
              </a:rPr>
              <a:t>.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AFD9C9E-D46C-4E38-81DC-32871B080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26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32086994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5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523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542925" y="404813"/>
            <a:ext cx="87757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§1. 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</a:t>
            </a:r>
            <a:r>
              <a:rPr lang="en-US" altLang="nl-NL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Anscombe-Aumann</a:t>
            </a: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 for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decision under uncertainty;</a:t>
            </a:r>
            <a:endParaRPr lang="en-US" altLang="nl-NL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§2. Multiple priors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§3. Multistage models with stages exogenous;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§4. Multistage models with stages endogenous </a:t>
            </a:r>
            <a:b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    (smooth model);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§5. Other ambiguity models;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nl-NL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§6. Applications of ambiguity models by “A-authors.”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endParaRPr lang="en-US" altLang="nl-NL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72420" name="Line 4"/>
          <p:cNvSpPr>
            <a:spLocks noChangeShapeType="1"/>
          </p:cNvSpPr>
          <p:nvPr/>
        </p:nvSpPr>
        <p:spPr bwMode="auto">
          <a:xfrm>
            <a:off x="176431" y="3479821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2390655-3DB0-45F8-A921-C26BBB585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27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612145448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utoUpdateAnimBg="0"/>
      <p:bldP spid="57242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97204" y="185494"/>
            <a:ext cx="8543457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400" dirty="0">
                <a:latin typeface="Arial" panose="020B0604020202020204" pitchFamily="34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Applications of ambiguity theories with A-authors </a:t>
            </a:r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</a:rPr>
              <a:t>(2018)</a:t>
            </a:r>
            <a:br>
              <a:rPr lang="en-US" sz="2000" dirty="0">
                <a:latin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Contract theory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</a:rPr>
              <a:t>Amarante</a:t>
            </a:r>
            <a:r>
              <a:rPr lang="en-US" sz="1200" dirty="0">
                <a:latin typeface="Arial" panose="020B0604020202020204" pitchFamily="34" charset="0"/>
              </a:rPr>
              <a:t>, Massimiliano, Mario </a:t>
            </a:r>
            <a:r>
              <a:rPr lang="en-US" sz="1200" dirty="0" err="1">
                <a:latin typeface="Arial" panose="020B0604020202020204" pitchFamily="34" charset="0"/>
              </a:rPr>
              <a:t>Ghossoub</a:t>
            </a:r>
            <a:r>
              <a:rPr lang="en-US" sz="1200" dirty="0">
                <a:latin typeface="Arial" panose="020B0604020202020204" pitchFamily="34" charset="0"/>
              </a:rPr>
              <a:t>, &amp; Edmund Phelps (2017) “Contracting on Ambiguous Prospects,” </a:t>
            </a:r>
            <a:r>
              <a:rPr lang="en-US" sz="1200" i="1" dirty="0">
                <a:latin typeface="Arial" panose="020B0604020202020204" pitchFamily="34" charset="0"/>
              </a:rPr>
              <a:t>Economic Journal</a:t>
            </a:r>
            <a:r>
              <a:rPr lang="en-US" sz="1200" dirty="0">
                <a:latin typeface="Arial" panose="020B0604020202020204" pitchFamily="34" charset="0"/>
              </a:rPr>
              <a:t> 127, 2241–2246.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General equilibrium theory: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</a:rPr>
              <a:t>Araujo, </a:t>
            </a:r>
            <a:r>
              <a:rPr lang="en-US" sz="1200" dirty="0" err="1">
                <a:latin typeface="Arial" panose="020B0604020202020204" pitchFamily="34" charset="0"/>
              </a:rPr>
              <a:t>Aloisio</a:t>
            </a:r>
            <a:r>
              <a:rPr lang="en-US" sz="1200" dirty="0">
                <a:latin typeface="Arial" panose="020B0604020202020204" pitchFamily="34" charset="0"/>
              </a:rPr>
              <a:t>, Alain Chateauneuf, Juan Pablo Gama, &amp; Rodrigo </a:t>
            </a:r>
            <a:r>
              <a:rPr lang="en-US" sz="1200" dirty="0" err="1">
                <a:latin typeface="Arial" panose="020B0604020202020204" pitchFamily="34" charset="0"/>
              </a:rPr>
              <a:t>Novinski</a:t>
            </a:r>
            <a:r>
              <a:rPr lang="en-US" sz="1200" dirty="0">
                <a:latin typeface="Arial" panose="020B0604020202020204" pitchFamily="34" charset="0"/>
              </a:rPr>
              <a:t> (2018) “General Equilibrium with Uncertainty Loving Preferences,” </a:t>
            </a:r>
            <a:r>
              <a:rPr lang="en-US" sz="1200" i="1" dirty="0" err="1">
                <a:latin typeface="Arial" panose="020B0604020202020204" pitchFamily="34" charset="0"/>
              </a:rPr>
              <a:t>Econometrica</a:t>
            </a:r>
            <a:r>
              <a:rPr lang="en-US" sz="1200" dirty="0">
                <a:latin typeface="Arial" panose="020B0604020202020204" pitchFamily="34" charset="0"/>
              </a:rPr>
              <a:t> 86, 1859–1871.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Game theory: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</a:rPr>
              <a:t>Ahn</a:t>
            </a:r>
            <a:r>
              <a:rPr lang="en-US" sz="1200" dirty="0">
                <a:latin typeface="Arial" panose="020B0604020202020204" pitchFamily="34" charset="0"/>
              </a:rPr>
              <a:t>, David S. (2007) “Hierarchies of Ambiguous Beliefs,” </a:t>
            </a:r>
            <a:r>
              <a:rPr lang="en-US" sz="1200" i="1" dirty="0">
                <a:latin typeface="Arial" panose="020B0604020202020204" pitchFamily="34" charset="0"/>
              </a:rPr>
              <a:t>Journal of Economic Theory</a:t>
            </a:r>
            <a:r>
              <a:rPr lang="en-US" sz="1200" dirty="0">
                <a:latin typeface="Arial" panose="020B0604020202020204" pitchFamily="34" charset="0"/>
              </a:rPr>
              <a:t> 136, 286–301.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</a:rPr>
              <a:t>Aryal</a:t>
            </a:r>
            <a:r>
              <a:rPr lang="en-US" sz="1200" dirty="0">
                <a:latin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</a:rPr>
              <a:t>Gaurab</a:t>
            </a:r>
            <a:r>
              <a:rPr lang="en-US" sz="1200" dirty="0">
                <a:latin typeface="Arial" panose="020B0604020202020204" pitchFamily="34" charset="0"/>
              </a:rPr>
              <a:t> &amp; Ronald </a:t>
            </a:r>
            <a:r>
              <a:rPr lang="en-US" sz="1200" dirty="0" err="1">
                <a:latin typeface="Arial" panose="020B0604020202020204" pitchFamily="34" charset="0"/>
              </a:rPr>
              <a:t>Stauber</a:t>
            </a:r>
            <a:r>
              <a:rPr lang="en-US" sz="1200" dirty="0">
                <a:latin typeface="Arial" panose="020B0604020202020204" pitchFamily="34" charset="0"/>
              </a:rPr>
              <a:t> (2014) “Trembles in Extensive Games with Ambiguity Averse Players,” </a:t>
            </a:r>
            <a:r>
              <a:rPr lang="en-US" sz="1200" i="1" dirty="0">
                <a:latin typeface="Arial" panose="020B0604020202020204" pitchFamily="34" charset="0"/>
              </a:rPr>
              <a:t>Economic Theory</a:t>
            </a:r>
            <a:r>
              <a:rPr lang="en-US" sz="1200" dirty="0">
                <a:latin typeface="Arial" panose="020B0604020202020204" pitchFamily="34" charset="0"/>
              </a:rPr>
              <a:t> 57, 1–40.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Insurance: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</a:rPr>
              <a:t>Alary, David, Christian </a:t>
            </a:r>
            <a:r>
              <a:rPr lang="en-US" sz="1200" dirty="0" err="1">
                <a:latin typeface="Arial" panose="020B0604020202020204" pitchFamily="34" charset="0"/>
              </a:rPr>
              <a:t>Gollier</a:t>
            </a:r>
            <a:r>
              <a:rPr lang="en-US" sz="1200" dirty="0">
                <a:latin typeface="Arial" panose="020B0604020202020204" pitchFamily="34" charset="0"/>
              </a:rPr>
              <a:t>, &amp; Nicolas </a:t>
            </a:r>
            <a:r>
              <a:rPr lang="en-US" sz="1200" dirty="0" err="1">
                <a:latin typeface="Arial" panose="020B0604020202020204" pitchFamily="34" charset="0"/>
              </a:rPr>
              <a:t>Treich</a:t>
            </a:r>
            <a:r>
              <a:rPr lang="en-US" sz="1200" dirty="0">
                <a:latin typeface="Arial" panose="020B0604020202020204" pitchFamily="34" charset="0"/>
              </a:rPr>
              <a:t> (2013) “The Effect of Ambiguity Aversion on Insurance and Self-Protection,” </a:t>
            </a:r>
            <a:r>
              <a:rPr lang="en-US" sz="1200" i="1" dirty="0">
                <a:latin typeface="Arial" panose="020B0604020202020204" pitchFamily="34" charset="0"/>
              </a:rPr>
              <a:t>Economic Journal</a:t>
            </a:r>
            <a:r>
              <a:rPr lang="en-US" sz="1200" dirty="0">
                <a:latin typeface="Arial" panose="020B0604020202020204" pitchFamily="34" charset="0"/>
              </a:rPr>
              <a:t> 123, 1188–1202.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Welfare theory:</a:t>
            </a: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</a:rPr>
              <a:t>Alon, Shiri &amp; Gabrielle Gayer (2016) “Utilitarian Preferences with Multiple Priors,” </a:t>
            </a:r>
            <a:r>
              <a:rPr lang="en-US" sz="1200" i="1" dirty="0" err="1">
                <a:latin typeface="Arial" panose="020B0604020202020204" pitchFamily="34" charset="0"/>
              </a:rPr>
              <a:t>Econometrica</a:t>
            </a:r>
            <a:r>
              <a:rPr lang="en-US" sz="1200" dirty="0">
                <a:latin typeface="Arial" panose="020B0604020202020204" pitchFamily="34" charset="0"/>
              </a:rPr>
              <a:t> 84, 1181–1201.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Asset pricing:</a:t>
            </a:r>
            <a:b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</a:rPr>
              <a:t>Anderson, Evan W., Eric Ghysels, &amp; Jennifer L. </a:t>
            </a:r>
            <a:r>
              <a:rPr lang="en-US" sz="1200" dirty="0" err="1">
                <a:latin typeface="Arial" panose="020B0604020202020204" pitchFamily="34" charset="0"/>
              </a:rPr>
              <a:t>Juergens</a:t>
            </a:r>
            <a:r>
              <a:rPr lang="en-US" sz="1200" dirty="0">
                <a:latin typeface="Arial" panose="020B0604020202020204" pitchFamily="34" charset="0"/>
              </a:rPr>
              <a:t> (2009) “The Impact of Risk and Uncertainty on Expected Returns,” </a:t>
            </a:r>
            <a:r>
              <a:rPr lang="en-US" sz="1200" i="1" dirty="0">
                <a:latin typeface="Arial" panose="020B0604020202020204" pitchFamily="34" charset="0"/>
              </a:rPr>
              <a:t>Journal of Financial Economics</a:t>
            </a:r>
            <a:r>
              <a:rPr lang="en-US" sz="1200" dirty="0">
                <a:latin typeface="Arial" panose="020B0604020202020204" pitchFamily="34" charset="0"/>
              </a:rPr>
              <a:t> 94, 233–263.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Health:</a:t>
            </a:r>
            <a:b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</a:rPr>
              <a:t>Attema, Arthur E., Han Bleichrodt, &amp; Olivier L'Haridon (2018) “Ambiguity Preferences for Health,” </a:t>
            </a:r>
            <a:r>
              <a:rPr lang="en-US" sz="1200" i="1" dirty="0">
                <a:latin typeface="Arial" panose="020B0604020202020204" pitchFamily="34" charset="0"/>
              </a:rPr>
              <a:t>Health Economics</a:t>
            </a:r>
            <a:r>
              <a:rPr lang="en-US" sz="1200" dirty="0">
                <a:latin typeface="Arial" panose="020B0604020202020204" pitchFamily="34" charset="0"/>
              </a:rPr>
              <a:t> 27, 1699–1716.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  <a:t>Climate change:</a:t>
            </a:r>
            <a:br>
              <a:rPr lang="en-US" sz="1200" dirty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</a:rPr>
              <a:t>Aydogan</a:t>
            </a:r>
            <a:r>
              <a:rPr lang="en-US" sz="1200" dirty="0">
                <a:latin typeface="Arial" panose="020B0604020202020204" pitchFamily="34" charset="0"/>
              </a:rPr>
              <a:t>, Ilke, </a:t>
            </a:r>
            <a:r>
              <a:rPr lang="en-US" sz="1200" dirty="0" err="1">
                <a:latin typeface="Arial" panose="020B0604020202020204" pitchFamily="34" charset="0"/>
              </a:rPr>
              <a:t>Loïc</a:t>
            </a:r>
            <a:r>
              <a:rPr lang="en-US" sz="1200" dirty="0">
                <a:latin typeface="Arial" panose="020B0604020202020204" pitchFamily="34" charset="0"/>
              </a:rPr>
              <a:t> Berger, Valentina </a:t>
            </a:r>
            <a:r>
              <a:rPr lang="en-US" sz="1200" dirty="0" err="1">
                <a:latin typeface="Arial" panose="020B0604020202020204" pitchFamily="34" charset="0"/>
              </a:rPr>
              <a:t>Bosetti</a:t>
            </a:r>
            <a:r>
              <a:rPr lang="en-US" sz="1200" dirty="0">
                <a:latin typeface="Arial" panose="020B0604020202020204" pitchFamily="34" charset="0"/>
              </a:rPr>
              <a:t>, &amp; Ning Liu (2018) “Three Layers of Uncertainty: An Experiment,” working paper.</a:t>
            </a:r>
            <a:br>
              <a:rPr lang="en-US" sz="1200" dirty="0">
                <a:latin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</a:rPr>
            </a:br>
            <a:endParaRPr lang="en-GB" altLang="en-US" sz="12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3B7F521-4996-44E1-BC81-3777F1004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28</a:t>
            </a:fld>
            <a:endParaRPr lang="en-US" altLang="nl-NL" sz="1600" b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B893451C-3021-454E-A6F9-82CE70A2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434" y="6355888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7140030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6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589" y="1773937"/>
            <a:ext cx="5035901" cy="2724340"/>
          </a:xfrm>
          <a:prstGeom prst="rect">
            <a:avLst/>
          </a:prstGeom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00ECECAD-05F9-427D-83A7-D389C0779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018" y="6601352"/>
            <a:ext cx="481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29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2104030859"/>
      </p:ext>
    </p:extLst>
  </p:cSld>
  <p:clrMapOvr>
    <a:masterClrMapping/>
  </p:clrMapOvr>
  <p:transition advTm="23376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637591" y="510546"/>
            <a:ext cx="753105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Popular framework for many ambiguity models today: </a:t>
            </a:r>
            <a:b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AU" altLang="en-US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Anscombe-</a:t>
            </a:r>
            <a:r>
              <a:rPr lang="en-AU" altLang="en-US" dirty="0" err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Aumann</a:t>
            </a:r>
            <a:r>
              <a:rPr lang="en-AU" altLang="en-US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(1963) (AA). </a:t>
            </a:r>
            <a:b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en-AU" alt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Acts do not assign </a:t>
            </a:r>
            <a:r>
              <a:rPr lang="en-AU" altLang="en-US" dirty="0">
                <a:solidFill>
                  <a:srgbClr val="CC99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outcomes</a:t>
            </a: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to states of nature, but</a:t>
            </a:r>
          </a:p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dirty="0">
                <a:solidFill>
                  <a:srgbClr val="CC99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probability distributions over “prizes” </a:t>
            </a:r>
            <a:br>
              <a:rPr lang="en-AU" altLang="en-US" dirty="0">
                <a:solidFill>
                  <a:srgbClr val="CC99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(e.g., prize = money amount).</a:t>
            </a:r>
            <a:b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en-AU" alt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Is a two-stage approach: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87F5379-57DA-4328-8FF3-869671BAF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3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378267077"/>
      </p:ext>
    </p:extLst>
  </p:cSld>
  <p:clrMapOvr>
    <a:masterClrMapping/>
  </p:clrMapOvr>
  <p:transition advTm="602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73" name="Text Box 25"/>
          <p:cNvSpPr txBox="1">
            <a:spLocks noChangeArrowheads="1"/>
          </p:cNvSpPr>
          <p:nvPr/>
        </p:nvSpPr>
        <p:spPr bwMode="auto">
          <a:xfrm>
            <a:off x="803612" y="324590"/>
            <a:ext cx="12985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Math3" panose="00000400000000000000" pitchFamily="2" charset="2"/>
              <a:buNone/>
            </a:pPr>
            <a:r>
              <a:rPr lang="en-GB" altLang="en-US" sz="24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1</a:t>
            </a:r>
            <a:r>
              <a:rPr lang="en-GB" altLang="en-US" sz="2400" b="0" baseline="3000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st</a:t>
            </a:r>
            <a:r>
              <a:rPr lang="en-GB" altLang="en-US" sz="24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 stage: </a:t>
            </a:r>
            <a:r>
              <a:rPr lang="en-GB" altLang="en-US" sz="2400" b="0" dirty="0">
                <a:cs typeface="Times New Roman" panose="02020603050405020304" pitchFamily="18" charset="0"/>
                <a:sym typeface="Math3" panose="00000400000000000000" pitchFamily="2" charset="2"/>
              </a:rPr>
              <a:t>horse race</a:t>
            </a:r>
            <a:endParaRPr lang="en-GB" altLang="en-US" sz="2400" b="0" baseline="-25000" dirty="0"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16474" name="Text Box 26"/>
          <p:cNvSpPr txBox="1">
            <a:spLocks noChangeArrowheads="1"/>
          </p:cNvSpPr>
          <p:nvPr/>
        </p:nvSpPr>
        <p:spPr bwMode="auto">
          <a:xfrm>
            <a:off x="2472530" y="332890"/>
            <a:ext cx="13700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Math3" panose="00000400000000000000" pitchFamily="2" charset="2"/>
              <a:buNone/>
            </a:pPr>
            <a:r>
              <a:rPr lang="en-GB" altLang="en-US" sz="24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2</a:t>
            </a:r>
            <a:r>
              <a:rPr lang="en-GB" altLang="en-US" sz="2400" b="0" baseline="3000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nd</a:t>
            </a:r>
            <a:r>
              <a:rPr lang="en-GB" altLang="en-US" sz="24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 stage: </a:t>
            </a:r>
            <a:r>
              <a:rPr lang="en-GB" altLang="en-US" sz="2400" b="0" dirty="0">
                <a:cs typeface="Times New Roman" panose="02020603050405020304" pitchFamily="18" charset="0"/>
                <a:sym typeface="Math3" panose="00000400000000000000" pitchFamily="2" charset="2"/>
              </a:rPr>
              <a:t>roulette wheel</a:t>
            </a:r>
            <a:endParaRPr lang="en-GB" altLang="en-US" sz="2400" b="0" baseline="-25000" dirty="0"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616502" name="Group 54"/>
          <p:cNvGrpSpPr>
            <a:grpSpLocks/>
          </p:cNvGrpSpPr>
          <p:nvPr/>
        </p:nvGrpSpPr>
        <p:grpSpPr bwMode="auto">
          <a:xfrm>
            <a:off x="1204387" y="1993898"/>
            <a:ext cx="1323976" cy="2420939"/>
            <a:chOff x="2691" y="1256"/>
            <a:chExt cx="834" cy="1525"/>
          </a:xfrm>
        </p:grpSpPr>
        <p:sp>
          <p:nvSpPr>
            <p:cNvPr id="616454" name="Text Box 6"/>
            <p:cNvSpPr txBox="1">
              <a:spLocks noChangeArrowheads="1"/>
            </p:cNvSpPr>
            <p:nvPr/>
          </p:nvSpPr>
          <p:spPr bwMode="auto">
            <a:xfrm>
              <a:off x="2768" y="1256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4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6485" name="Text Box 37"/>
            <p:cNvSpPr txBox="1">
              <a:spLocks noChangeArrowheads="1"/>
            </p:cNvSpPr>
            <p:nvPr/>
          </p:nvSpPr>
          <p:spPr bwMode="auto">
            <a:xfrm>
              <a:off x="2850" y="1388"/>
              <a:ext cx="205" cy="1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6472" name="Freeform 24"/>
            <p:cNvSpPr>
              <a:spLocks/>
            </p:cNvSpPr>
            <p:nvPr/>
          </p:nvSpPr>
          <p:spPr bwMode="auto">
            <a:xfrm flipV="1">
              <a:off x="2773" y="2047"/>
              <a:ext cx="729" cy="494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21234"/>
                <a:gd name="connsiteY0" fmla="*/ 10000 h 10000"/>
                <a:gd name="connsiteX1" fmla="*/ 497 w 21234"/>
                <a:gd name="connsiteY1" fmla="*/ 8750 h 10000"/>
                <a:gd name="connsiteX2" fmla="*/ 2565 w 21234"/>
                <a:gd name="connsiteY2" fmla="*/ 0 h 10000"/>
                <a:gd name="connsiteX3" fmla="*/ 21234 w 21234"/>
                <a:gd name="connsiteY3" fmla="*/ 0 h 10000"/>
                <a:gd name="connsiteX0" fmla="*/ 0 w 24886"/>
                <a:gd name="connsiteY0" fmla="*/ 10000 h 10000"/>
                <a:gd name="connsiteX1" fmla="*/ 497 w 24886"/>
                <a:gd name="connsiteY1" fmla="*/ 8750 h 10000"/>
                <a:gd name="connsiteX2" fmla="*/ 2565 w 24886"/>
                <a:gd name="connsiteY2" fmla="*/ 0 h 10000"/>
                <a:gd name="connsiteX3" fmla="*/ 24886 w 24886"/>
                <a:gd name="connsiteY3" fmla="*/ 1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886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886" y="16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453" name="Freeform 5"/>
            <p:cNvSpPr>
              <a:spLocks/>
            </p:cNvSpPr>
            <p:nvPr/>
          </p:nvSpPr>
          <p:spPr bwMode="auto">
            <a:xfrm>
              <a:off x="2774" y="1528"/>
              <a:ext cx="751" cy="493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6433"/>
                <a:gd name="connsiteY0" fmla="*/ 10000 h 10000"/>
                <a:gd name="connsiteX1" fmla="*/ 497 w 16433"/>
                <a:gd name="connsiteY1" fmla="*/ 8750 h 10000"/>
                <a:gd name="connsiteX2" fmla="*/ 2565 w 16433"/>
                <a:gd name="connsiteY2" fmla="*/ 0 h 10000"/>
                <a:gd name="connsiteX3" fmla="*/ 16433 w 16433"/>
                <a:gd name="connsiteY3" fmla="*/ 0 h 10000"/>
                <a:gd name="connsiteX0" fmla="*/ 0 w 24482"/>
                <a:gd name="connsiteY0" fmla="*/ 10000 h 10000"/>
                <a:gd name="connsiteX1" fmla="*/ 497 w 24482"/>
                <a:gd name="connsiteY1" fmla="*/ 8750 h 10000"/>
                <a:gd name="connsiteX2" fmla="*/ 2565 w 24482"/>
                <a:gd name="connsiteY2" fmla="*/ 0 h 10000"/>
                <a:gd name="connsiteX3" fmla="*/ 24482 w 24482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482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48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487" name="Text Box 39"/>
            <p:cNvSpPr txBox="1">
              <a:spLocks noChangeArrowheads="1"/>
            </p:cNvSpPr>
            <p:nvPr/>
          </p:nvSpPr>
          <p:spPr bwMode="auto">
            <a:xfrm>
              <a:off x="2784" y="2493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n</a:t>
              </a:r>
            </a:p>
          </p:txBody>
        </p:sp>
        <p:sp>
          <p:nvSpPr>
            <p:cNvPr id="616452" name="Oval 4"/>
            <p:cNvSpPr>
              <a:spLocks noChangeAspect="1" noChangeArrowheads="1"/>
            </p:cNvSpPr>
            <p:nvPr/>
          </p:nvSpPr>
          <p:spPr bwMode="auto">
            <a:xfrm>
              <a:off x="2691" y="1963"/>
              <a:ext cx="159" cy="15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16505" name="Group 57"/>
          <p:cNvGrpSpPr>
            <a:grpSpLocks/>
          </p:cNvGrpSpPr>
          <p:nvPr/>
        </p:nvGrpSpPr>
        <p:grpSpPr bwMode="auto">
          <a:xfrm>
            <a:off x="510652" y="4600577"/>
            <a:ext cx="1547813" cy="1341438"/>
            <a:chOff x="2254" y="2898"/>
            <a:chExt cx="975" cy="845"/>
          </a:xfrm>
        </p:grpSpPr>
        <p:sp>
          <p:nvSpPr>
            <p:cNvPr id="616496" name="AutoShape 48"/>
            <p:cNvSpPr>
              <a:spLocks/>
            </p:cNvSpPr>
            <p:nvPr/>
          </p:nvSpPr>
          <p:spPr bwMode="auto">
            <a:xfrm rot="5400000">
              <a:off x="2707" y="2766"/>
              <a:ext cx="183" cy="448"/>
            </a:xfrm>
            <a:prstGeom prst="rightBrace">
              <a:avLst>
                <a:gd name="adj1" fmla="val 20401"/>
                <a:gd name="adj2" fmla="val 50000"/>
              </a:avLst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616498" name="Text Box 50"/>
            <p:cNvSpPr txBox="1">
              <a:spLocks noChangeArrowheads="1"/>
            </p:cNvSpPr>
            <p:nvPr/>
          </p:nvSpPr>
          <p:spPr bwMode="auto">
            <a:xfrm>
              <a:off x="2254" y="3057"/>
              <a:ext cx="975" cy="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buFont typeface="Math3" panose="00000400000000000000" pitchFamily="2" charset="2"/>
                <a:buNone/>
              </a:pPr>
              <a:r>
                <a:rPr lang="en-GB" altLang="en-US" sz="2400" b="0" dirty="0">
                  <a:solidFill>
                    <a:srgbClr val="CC9900"/>
                  </a:solidFill>
                  <a:cs typeface="Times New Roman" panose="02020603050405020304" pitchFamily="18" charset="0"/>
                  <a:sym typeface="Math3" panose="00000400000000000000" pitchFamily="2" charset="2"/>
                </a:rPr>
                <a:t>ambiguity; </a:t>
              </a:r>
              <a: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our central interest</a:t>
              </a:r>
            </a:p>
          </p:txBody>
        </p:sp>
      </p:grpSp>
      <p:grpSp>
        <p:nvGrpSpPr>
          <p:cNvPr id="616506" name="Group 58"/>
          <p:cNvGrpSpPr>
            <a:grpSpLocks/>
          </p:cNvGrpSpPr>
          <p:nvPr/>
        </p:nvGrpSpPr>
        <p:grpSpPr bwMode="auto">
          <a:xfrm>
            <a:off x="2474839" y="4597401"/>
            <a:ext cx="1541463" cy="1687513"/>
            <a:chOff x="3121" y="2896"/>
            <a:chExt cx="971" cy="1063"/>
          </a:xfrm>
        </p:grpSpPr>
        <p:sp>
          <p:nvSpPr>
            <p:cNvPr id="616497" name="AutoShape 49"/>
            <p:cNvSpPr>
              <a:spLocks/>
            </p:cNvSpPr>
            <p:nvPr/>
          </p:nvSpPr>
          <p:spPr bwMode="auto">
            <a:xfrm rot="5400000">
              <a:off x="3371" y="2654"/>
              <a:ext cx="146" cy="630"/>
            </a:xfrm>
            <a:prstGeom prst="rightBrace">
              <a:avLst>
                <a:gd name="adj1" fmla="val 20401"/>
                <a:gd name="adj2" fmla="val 50000"/>
              </a:avLst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6499" name="Text Box 51"/>
            <p:cNvSpPr txBox="1">
              <a:spLocks noChangeArrowheads="1"/>
            </p:cNvSpPr>
            <p:nvPr/>
          </p:nvSpPr>
          <p:spPr bwMode="auto">
            <a:xfrm>
              <a:off x="3121" y="3063"/>
              <a:ext cx="971" cy="8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buFont typeface="Math3" panose="00000400000000000000" pitchFamily="2" charset="2"/>
                <a:buNone/>
              </a:pPr>
              <a: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auxiliary structure;</a:t>
              </a:r>
              <a:b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facilitates math</a:t>
              </a:r>
              <a:r>
                <a:rPr lang="en-GB" altLang="en-US" sz="2400" b="0" u="sng" baseline="30000" dirty="0">
                  <a:cs typeface="Times New Roman" panose="02020603050405020304" pitchFamily="18" charset="0"/>
                  <a:sym typeface="Math3" panose="00000400000000000000" pitchFamily="2" charset="2"/>
                </a:rPr>
                <a:t>s</a:t>
              </a:r>
            </a:p>
          </p:txBody>
        </p:sp>
      </p:grpSp>
      <p:sp>
        <p:nvSpPr>
          <p:cNvPr id="616486" name="Text Box 38"/>
          <p:cNvSpPr txBox="1">
            <a:spLocks noChangeArrowheads="1"/>
          </p:cNvSpPr>
          <p:nvPr/>
        </p:nvSpPr>
        <p:spPr bwMode="auto">
          <a:xfrm>
            <a:off x="2450063" y="2880785"/>
            <a:ext cx="325438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Math3" panose="00000400000000000000" pitchFamily="2" charset="2"/>
              <a:buNone/>
            </a:pPr>
            <a:r>
              <a:rPr lang="en-US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br>
              <a:rPr lang="en-US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800" b="1" dirty="0">
              <a:latin typeface="Times New Roman" panose="02020603050405020304" pitchFamily="18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5931243" y="3214541"/>
            <a:ext cx="3236936" cy="3545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en-AU" altLang="en-US" sz="2400" baseline="30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</a:t>
            </a:r>
            <a:r>
              <a:rPr lang="en-AU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stage </a:t>
            </a:r>
            <a:r>
              <a:rPr lang="en-AU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(of central interest): ambiguous events</a:t>
            </a:r>
            <a:br>
              <a:rPr lang="en-AU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AU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(e.g. horse race.)</a:t>
            </a:r>
            <a:br>
              <a:rPr lang="en-AU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en-AU" altLang="en-US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AU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AU" altLang="en-US" sz="2400" baseline="30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nd</a:t>
            </a:r>
            <a:r>
              <a:rPr lang="en-AU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stage </a:t>
            </a:r>
            <a:r>
              <a:rPr lang="en-AU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(only auxiliary/artificial): roulette wheel, generates probability distributions over money.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493995" y="3352530"/>
            <a:ext cx="1200150" cy="1187388"/>
            <a:chOff x="4805363" y="3361000"/>
            <a:chExt cx="1200150" cy="1187388"/>
          </a:xfrm>
        </p:grpSpPr>
        <p:sp>
          <p:nvSpPr>
            <p:cNvPr id="44" name="Text Box 41"/>
            <p:cNvSpPr txBox="1">
              <a:spLocks noChangeArrowheads="1"/>
            </p:cNvSpPr>
            <p:nvPr/>
          </p:nvSpPr>
          <p:spPr bwMode="auto">
            <a:xfrm>
              <a:off x="4919663" y="4151513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5" name="Text Box 42"/>
            <p:cNvSpPr txBox="1">
              <a:spLocks noChangeArrowheads="1"/>
            </p:cNvSpPr>
            <p:nvPr/>
          </p:nvSpPr>
          <p:spPr bwMode="auto">
            <a:xfrm>
              <a:off x="4919663" y="3361000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n1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4913313" y="3724275"/>
              <a:ext cx="392113" cy="23495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7" name="Freeform 19"/>
            <p:cNvSpPr>
              <a:spLocks/>
            </p:cNvSpPr>
            <p:nvPr/>
          </p:nvSpPr>
          <p:spPr bwMode="auto">
            <a:xfrm flipV="1">
              <a:off x="4908551" y="4048125"/>
              <a:ext cx="392113" cy="23495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5407026" y="3784600"/>
              <a:ext cx="325438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9" name="Text Box 35"/>
            <p:cNvSpPr txBox="1">
              <a:spLocks noChangeArrowheads="1"/>
            </p:cNvSpPr>
            <p:nvPr/>
          </p:nvSpPr>
          <p:spPr bwMode="auto">
            <a:xfrm>
              <a:off x="4981576" y="3689350"/>
              <a:ext cx="325438" cy="568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5329238" y="3467100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n1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5329238" y="4081463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2" name="Oval 18"/>
            <p:cNvSpPr>
              <a:spLocks noChangeAspect="1" noChangeArrowheads="1"/>
            </p:cNvSpPr>
            <p:nvPr/>
          </p:nvSpPr>
          <p:spPr bwMode="auto">
            <a:xfrm>
              <a:off x="4805363" y="3932238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444368" y="1750485"/>
            <a:ext cx="1200150" cy="1187388"/>
            <a:chOff x="4805363" y="3361000"/>
            <a:chExt cx="1200150" cy="1187388"/>
          </a:xfrm>
        </p:grpSpPr>
        <p:sp>
          <p:nvSpPr>
            <p:cNvPr id="42" name="Text Box 41"/>
            <p:cNvSpPr txBox="1">
              <a:spLocks noChangeArrowheads="1"/>
            </p:cNvSpPr>
            <p:nvPr/>
          </p:nvSpPr>
          <p:spPr bwMode="auto">
            <a:xfrm>
              <a:off x="4919663" y="4151513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r>
                <a:rPr lang="en-GB" altLang="en-US" sz="20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m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3" name="Text Box 42"/>
            <p:cNvSpPr txBox="1">
              <a:spLocks noChangeArrowheads="1"/>
            </p:cNvSpPr>
            <p:nvPr/>
          </p:nvSpPr>
          <p:spPr bwMode="auto">
            <a:xfrm>
              <a:off x="4919663" y="3361000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r>
                <a:rPr lang="en-GB" altLang="en-US" sz="20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4" name="Freeform 17"/>
            <p:cNvSpPr>
              <a:spLocks/>
            </p:cNvSpPr>
            <p:nvPr/>
          </p:nvSpPr>
          <p:spPr bwMode="auto">
            <a:xfrm>
              <a:off x="4913313" y="3724275"/>
              <a:ext cx="392113" cy="23495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5" name="Freeform 19"/>
            <p:cNvSpPr>
              <a:spLocks/>
            </p:cNvSpPr>
            <p:nvPr/>
          </p:nvSpPr>
          <p:spPr bwMode="auto">
            <a:xfrm flipV="1">
              <a:off x="4908551" y="4048125"/>
              <a:ext cx="392113" cy="234950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6" name="Text Box 34"/>
            <p:cNvSpPr txBox="1">
              <a:spLocks noChangeArrowheads="1"/>
            </p:cNvSpPr>
            <p:nvPr/>
          </p:nvSpPr>
          <p:spPr bwMode="auto">
            <a:xfrm>
              <a:off x="5407026" y="3784600"/>
              <a:ext cx="325438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4981576" y="3689350"/>
              <a:ext cx="325438" cy="568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8" name="Text Box 46"/>
            <p:cNvSpPr txBox="1">
              <a:spLocks noChangeArrowheads="1"/>
            </p:cNvSpPr>
            <p:nvPr/>
          </p:nvSpPr>
          <p:spPr bwMode="auto">
            <a:xfrm>
              <a:off x="5329238" y="3467100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r>
                <a:rPr lang="en-GB" altLang="en-US" sz="20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9" name="Text Box 47"/>
            <p:cNvSpPr txBox="1">
              <a:spLocks noChangeArrowheads="1"/>
            </p:cNvSpPr>
            <p:nvPr/>
          </p:nvSpPr>
          <p:spPr bwMode="auto">
            <a:xfrm>
              <a:off x="5329238" y="4081463"/>
              <a:ext cx="6762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r>
                <a:rPr lang="en-GB" altLang="en-US" sz="2000" b="0" baseline="-25000" dirty="0">
                  <a:cs typeface="Times New Roman" panose="02020603050405020304" pitchFamily="18" charset="0"/>
                  <a:sym typeface="Math3" panose="00000400000000000000" pitchFamily="2" charset="2"/>
                </a:rPr>
                <a:t>m</a:t>
              </a:r>
              <a:endParaRPr lang="en-GB" altLang="en-US" sz="2000" b="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0" name="Oval 18"/>
            <p:cNvSpPr>
              <a:spLocks noChangeAspect="1" noChangeArrowheads="1"/>
            </p:cNvSpPr>
            <p:nvPr/>
          </p:nvSpPr>
          <p:spPr bwMode="auto">
            <a:xfrm>
              <a:off x="4805363" y="3932238"/>
              <a:ext cx="187325" cy="1873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61" name="Text Box 3">
            <a:extLst>
              <a:ext uri="{FF2B5EF4-FFF2-40B4-BE49-F238E27FC236}">
                <a16:creationId xmlns:a16="http://schemas.microsoft.com/office/drawing/2014/main" id="{901D3A44-C5D4-405D-8549-549ADF368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4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286147216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73" grpId="0" build="p" autoUpdateAnimBg="0"/>
      <p:bldP spid="616474" grpId="0" build="p" autoUpdateAnimBg="0"/>
      <p:bldP spid="616486" grpId="0"/>
      <p:bldP spid="4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522" name="Text Box 26"/>
          <p:cNvSpPr txBox="1">
            <a:spLocks noChangeArrowheads="1"/>
          </p:cNvSpPr>
          <p:nvPr/>
        </p:nvSpPr>
        <p:spPr bwMode="auto">
          <a:xfrm>
            <a:off x="241827" y="-19374"/>
            <a:ext cx="41100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 typeface="Math3" panose="00000400000000000000" pitchFamily="2" charset="2"/>
              <a:buNone/>
            </a:pPr>
            <a:r>
              <a:rPr lang="en-GB" altLang="en-US" sz="28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rPr>
              <a:t>AA evaluation of AA acts:</a:t>
            </a:r>
            <a:endParaRPr lang="en-GB" altLang="en-US" sz="2400" b="0" dirty="0">
              <a:solidFill>
                <a:srgbClr val="0000FF"/>
              </a:solidFill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618580" name="Group 84"/>
          <p:cNvGrpSpPr>
            <a:grpSpLocks/>
          </p:cNvGrpSpPr>
          <p:nvPr/>
        </p:nvGrpSpPr>
        <p:grpSpPr bwMode="auto">
          <a:xfrm>
            <a:off x="1584316" y="4645251"/>
            <a:ext cx="2616201" cy="1806575"/>
            <a:chOff x="998" y="2772"/>
            <a:chExt cx="1648" cy="1138"/>
          </a:xfrm>
        </p:grpSpPr>
        <p:sp>
          <p:nvSpPr>
            <p:cNvPr id="618523" name="AutoShape 27"/>
            <p:cNvSpPr>
              <a:spLocks/>
            </p:cNvSpPr>
            <p:nvPr/>
          </p:nvSpPr>
          <p:spPr bwMode="auto">
            <a:xfrm rot="5400000">
              <a:off x="1335" y="2626"/>
              <a:ext cx="183" cy="475"/>
            </a:xfrm>
            <a:prstGeom prst="rightBrace">
              <a:avLst>
                <a:gd name="adj1" fmla="val 21630"/>
                <a:gd name="adj2" fmla="val 50000"/>
              </a:avLst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24" name="Text Box 28"/>
            <p:cNvSpPr txBox="1">
              <a:spLocks noChangeArrowheads="1"/>
            </p:cNvSpPr>
            <p:nvPr/>
          </p:nvSpPr>
          <p:spPr bwMode="auto">
            <a:xfrm>
              <a:off x="998" y="2921"/>
              <a:ext cx="1648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US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CE-substitution will be done, by </a:t>
              </a:r>
              <a:r>
                <a:rPr lang="en-US" altLang="en-US" sz="2400" b="0" dirty="0">
                  <a:solidFill>
                    <a:srgbClr val="FF0000"/>
                  </a:solidFill>
                  <a:cs typeface="Times New Roman" panose="02020603050405020304" pitchFamily="18" charset="0"/>
                  <a:sym typeface="Math3" panose="00000400000000000000" pitchFamily="2" charset="2"/>
                </a:rPr>
                <a:t>EU</a:t>
              </a:r>
              <a:r>
                <a:rPr lang="en-US" altLang="en-US" sz="2400" dirty="0">
                  <a:cs typeface="Times New Roman" panose="02020603050405020304" pitchFamily="18" charset="0"/>
                  <a:sym typeface="Math3" panose="00000400000000000000" pitchFamily="2" charset="2"/>
                </a:rPr>
                <a:t> (so, </a:t>
              </a:r>
              <a:r>
                <a:rPr lang="en-US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backward </a:t>
              </a:r>
              <a:r>
                <a:rPr lang="en-US" altLang="en-US" sz="2400" b="0" dirty="0" err="1">
                  <a:cs typeface="Times New Roman" panose="02020603050405020304" pitchFamily="18" charset="0"/>
                  <a:sym typeface="Math3" panose="00000400000000000000" pitchFamily="2" charset="2"/>
                </a:rPr>
                <a:t>induc-tion</a:t>
              </a:r>
              <a:r>
                <a:rPr lang="en-US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); </a:t>
              </a:r>
              <a:r>
                <a:rPr lang="en-US" altLang="en-US" sz="2400" b="0" dirty="0">
                  <a:solidFill>
                    <a:srgbClr val="0000FF"/>
                  </a:solidFill>
                  <a:cs typeface="Times New Roman" panose="02020603050405020304" pitchFamily="18" charset="0"/>
                  <a:sym typeface="Math3" panose="00000400000000000000" pitchFamily="2" charset="2"/>
                </a:rPr>
                <a:t>auxiliary.</a:t>
              </a:r>
              <a:endParaRPr lang="en-GB" altLang="en-US" sz="2400" b="0" dirty="0">
                <a:solidFill>
                  <a:srgbClr val="0000FF"/>
                </a:solidFill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grpSp>
        <p:nvGrpSpPr>
          <p:cNvPr id="618586" name="Group 90"/>
          <p:cNvGrpSpPr>
            <a:grpSpLocks/>
          </p:cNvGrpSpPr>
          <p:nvPr/>
        </p:nvGrpSpPr>
        <p:grpSpPr bwMode="auto">
          <a:xfrm>
            <a:off x="4857365" y="4584928"/>
            <a:ext cx="1735137" cy="1836738"/>
            <a:chOff x="3039" y="2734"/>
            <a:chExt cx="1093" cy="1157"/>
          </a:xfrm>
        </p:grpSpPr>
        <p:sp>
          <p:nvSpPr>
            <p:cNvPr id="618548" name="AutoShape 52"/>
            <p:cNvSpPr>
              <a:spLocks/>
            </p:cNvSpPr>
            <p:nvPr/>
          </p:nvSpPr>
          <p:spPr bwMode="auto">
            <a:xfrm rot="5400000">
              <a:off x="3337" y="2493"/>
              <a:ext cx="183" cy="665"/>
            </a:xfrm>
            <a:prstGeom prst="rightBrace">
              <a:avLst>
                <a:gd name="adj1" fmla="val 20401"/>
                <a:gd name="adj2" fmla="val 50000"/>
              </a:avLst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51" name="Text Box 55"/>
            <p:cNvSpPr txBox="1">
              <a:spLocks noChangeArrowheads="1"/>
            </p:cNvSpPr>
            <p:nvPr/>
          </p:nvSpPr>
          <p:spPr bwMode="auto">
            <a:xfrm>
              <a:off x="3039" y="2902"/>
              <a:ext cx="1093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rPr>
                <a:t>Ambiguity-evaluation; </a:t>
              </a:r>
              <a:r>
                <a:rPr lang="en-GB" altLang="en-US" sz="2400" b="0" dirty="0">
                  <a:solidFill>
                    <a:srgbClr val="0000FF"/>
                  </a:solidFill>
                  <a:cs typeface="Times New Roman" panose="02020603050405020304" pitchFamily="18" charset="0"/>
                  <a:sym typeface="Math3" panose="00000400000000000000" pitchFamily="2" charset="2"/>
                </a:rPr>
                <a:t>our central interest.</a:t>
              </a:r>
            </a:p>
          </p:txBody>
        </p:sp>
      </p:grpSp>
      <p:grpSp>
        <p:nvGrpSpPr>
          <p:cNvPr id="618577" name="Group 81"/>
          <p:cNvGrpSpPr>
            <a:grpSpLocks/>
          </p:cNvGrpSpPr>
          <p:nvPr/>
        </p:nvGrpSpPr>
        <p:grpSpPr bwMode="auto">
          <a:xfrm>
            <a:off x="1198564" y="1675402"/>
            <a:ext cx="1706563" cy="2808288"/>
            <a:chOff x="755" y="903"/>
            <a:chExt cx="1075" cy="1769"/>
          </a:xfrm>
        </p:grpSpPr>
        <p:sp>
          <p:nvSpPr>
            <p:cNvPr id="618568" name="Text Box 72"/>
            <p:cNvSpPr txBox="1">
              <a:spLocks noChangeArrowheads="1"/>
            </p:cNvSpPr>
            <p:nvPr/>
          </p:nvSpPr>
          <p:spPr bwMode="auto">
            <a:xfrm>
              <a:off x="1134" y="2422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54" name="Text Box 58"/>
            <p:cNvSpPr txBox="1">
              <a:spLocks noChangeArrowheads="1"/>
            </p:cNvSpPr>
            <p:nvPr/>
          </p:nvSpPr>
          <p:spPr bwMode="auto">
            <a:xfrm>
              <a:off x="1463" y="2180"/>
              <a:ext cx="205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9" name="Text Box 73"/>
            <p:cNvSpPr txBox="1">
              <a:spLocks noChangeArrowheads="1"/>
            </p:cNvSpPr>
            <p:nvPr/>
          </p:nvSpPr>
          <p:spPr bwMode="auto">
            <a:xfrm>
              <a:off x="1161" y="1926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n1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6" name="Text Box 70"/>
            <p:cNvSpPr txBox="1">
              <a:spLocks noChangeArrowheads="1"/>
            </p:cNvSpPr>
            <p:nvPr/>
          </p:nvSpPr>
          <p:spPr bwMode="auto">
            <a:xfrm>
              <a:off x="1155" y="903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11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59" name="Text Box 63"/>
            <p:cNvSpPr txBox="1">
              <a:spLocks noChangeArrowheads="1"/>
            </p:cNvSpPr>
            <p:nvPr/>
          </p:nvSpPr>
          <p:spPr bwMode="auto">
            <a:xfrm>
              <a:off x="1194" y="1598"/>
              <a:ext cx="20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56" name="Text Box 60"/>
            <p:cNvSpPr txBox="1">
              <a:spLocks noChangeArrowheads="1"/>
            </p:cNvSpPr>
            <p:nvPr/>
          </p:nvSpPr>
          <p:spPr bwMode="auto">
            <a:xfrm>
              <a:off x="1194" y="2134"/>
              <a:ext cx="20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19" name="Freeform 23"/>
            <p:cNvSpPr>
              <a:spLocks/>
            </p:cNvSpPr>
            <p:nvPr/>
          </p:nvSpPr>
          <p:spPr bwMode="auto">
            <a:xfrm flipV="1">
              <a:off x="829" y="1849"/>
              <a:ext cx="293" cy="494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55" name="Text Box 59"/>
            <p:cNvSpPr txBox="1">
              <a:spLocks noChangeArrowheads="1"/>
            </p:cNvSpPr>
            <p:nvPr/>
          </p:nvSpPr>
          <p:spPr bwMode="auto">
            <a:xfrm>
              <a:off x="1194" y="1102"/>
              <a:ext cx="20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57" name="Text Box 61"/>
            <p:cNvSpPr txBox="1">
              <a:spLocks noChangeArrowheads="1"/>
            </p:cNvSpPr>
            <p:nvPr/>
          </p:nvSpPr>
          <p:spPr bwMode="auto">
            <a:xfrm>
              <a:off x="906" y="1194"/>
              <a:ext cx="205" cy="1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00" name="Freeform 4"/>
            <p:cNvSpPr>
              <a:spLocks/>
            </p:cNvSpPr>
            <p:nvPr/>
          </p:nvSpPr>
          <p:spPr bwMode="auto">
            <a:xfrm>
              <a:off x="830" y="1328"/>
              <a:ext cx="293" cy="495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04" name="Freeform 8"/>
            <p:cNvSpPr>
              <a:spLocks/>
            </p:cNvSpPr>
            <p:nvPr/>
          </p:nvSpPr>
          <p:spPr bwMode="auto">
            <a:xfrm>
              <a:off x="1154" y="1134"/>
              <a:ext cx="247" cy="1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06" name="Freeform 10"/>
            <p:cNvSpPr>
              <a:spLocks/>
            </p:cNvSpPr>
            <p:nvPr/>
          </p:nvSpPr>
          <p:spPr bwMode="auto">
            <a:xfrm flipV="1">
              <a:off x="1151" y="1338"/>
              <a:ext cx="247" cy="1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12" name="Freeform 16"/>
            <p:cNvSpPr>
              <a:spLocks/>
            </p:cNvSpPr>
            <p:nvPr/>
          </p:nvSpPr>
          <p:spPr bwMode="auto">
            <a:xfrm>
              <a:off x="1151" y="2148"/>
              <a:ext cx="247" cy="1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14" name="Freeform 18"/>
            <p:cNvSpPr>
              <a:spLocks/>
            </p:cNvSpPr>
            <p:nvPr/>
          </p:nvSpPr>
          <p:spPr bwMode="auto">
            <a:xfrm flipV="1">
              <a:off x="1148" y="2352"/>
              <a:ext cx="247" cy="1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53" name="Text Box 57"/>
            <p:cNvSpPr txBox="1">
              <a:spLocks noChangeArrowheads="1"/>
            </p:cNvSpPr>
            <p:nvPr/>
          </p:nvSpPr>
          <p:spPr bwMode="auto">
            <a:xfrm>
              <a:off x="1463" y="1172"/>
              <a:ext cx="205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2" name="Text Box 66"/>
            <p:cNvSpPr txBox="1">
              <a:spLocks noChangeArrowheads="1"/>
            </p:cNvSpPr>
            <p:nvPr/>
          </p:nvSpPr>
          <p:spPr bwMode="auto">
            <a:xfrm>
              <a:off x="805" y="1063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5" name="Text Box 69"/>
            <p:cNvSpPr txBox="1">
              <a:spLocks noChangeArrowheads="1"/>
            </p:cNvSpPr>
            <p:nvPr/>
          </p:nvSpPr>
          <p:spPr bwMode="auto">
            <a:xfrm>
              <a:off x="798" y="2274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7" name="Text Box 71"/>
            <p:cNvSpPr txBox="1">
              <a:spLocks noChangeArrowheads="1"/>
            </p:cNvSpPr>
            <p:nvPr/>
          </p:nvSpPr>
          <p:spPr bwMode="auto">
            <a:xfrm>
              <a:off x="1155" y="1410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p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0" name="Text Box 74"/>
            <p:cNvSpPr txBox="1">
              <a:spLocks noChangeArrowheads="1"/>
            </p:cNvSpPr>
            <p:nvPr/>
          </p:nvSpPr>
          <p:spPr bwMode="auto">
            <a:xfrm>
              <a:off x="1395" y="1356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1" name="Text Box 75"/>
            <p:cNvSpPr txBox="1">
              <a:spLocks noChangeArrowheads="1"/>
            </p:cNvSpPr>
            <p:nvPr/>
          </p:nvSpPr>
          <p:spPr bwMode="auto">
            <a:xfrm>
              <a:off x="1404" y="987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11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2" name="Text Box 76"/>
            <p:cNvSpPr txBox="1">
              <a:spLocks noChangeArrowheads="1"/>
            </p:cNvSpPr>
            <p:nvPr/>
          </p:nvSpPr>
          <p:spPr bwMode="auto">
            <a:xfrm>
              <a:off x="1404" y="1995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n1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3" name="Text Box 77"/>
            <p:cNvSpPr txBox="1">
              <a:spLocks noChangeArrowheads="1"/>
            </p:cNvSpPr>
            <p:nvPr/>
          </p:nvSpPr>
          <p:spPr bwMode="auto">
            <a:xfrm>
              <a:off x="1404" y="2382"/>
              <a:ext cx="4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000" b="0">
                  <a:cs typeface="Times New Roman" panose="02020603050405020304" pitchFamily="18" charset="0"/>
                  <a:sym typeface="Math3" panose="00000400000000000000" pitchFamily="2" charset="2"/>
                </a:rPr>
                <a:t>x</a:t>
              </a:r>
              <a:r>
                <a:rPr lang="en-GB" altLang="en-US" sz="20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nm</a:t>
              </a:r>
              <a:endParaRPr lang="en-GB" altLang="en-US" sz="20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499" name="Oval 3"/>
            <p:cNvSpPr>
              <a:spLocks noChangeAspect="1" noChangeArrowheads="1"/>
            </p:cNvSpPr>
            <p:nvPr/>
          </p:nvSpPr>
          <p:spPr bwMode="auto">
            <a:xfrm>
              <a:off x="755" y="1753"/>
              <a:ext cx="159" cy="15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05" name="Oval 9"/>
            <p:cNvSpPr>
              <a:spLocks noChangeAspect="1" noChangeArrowheads="1"/>
            </p:cNvSpPr>
            <p:nvPr/>
          </p:nvSpPr>
          <p:spPr bwMode="auto">
            <a:xfrm>
              <a:off x="1086" y="1265"/>
              <a:ext cx="118" cy="11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13" name="Oval 17"/>
            <p:cNvSpPr>
              <a:spLocks noChangeAspect="1" noChangeArrowheads="1"/>
            </p:cNvSpPr>
            <p:nvPr/>
          </p:nvSpPr>
          <p:spPr bwMode="auto">
            <a:xfrm>
              <a:off x="1083" y="2279"/>
              <a:ext cx="118" cy="11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18585" name="Group 89"/>
          <p:cNvGrpSpPr>
            <a:grpSpLocks/>
          </p:cNvGrpSpPr>
          <p:nvPr/>
        </p:nvGrpSpPr>
        <p:grpSpPr bwMode="auto">
          <a:xfrm>
            <a:off x="4867275" y="1960788"/>
            <a:ext cx="1539875" cy="2378075"/>
            <a:chOff x="3066" y="1081"/>
            <a:chExt cx="970" cy="1498"/>
          </a:xfrm>
        </p:grpSpPr>
        <p:sp>
          <p:nvSpPr>
            <p:cNvPr id="618528" name="Freeform 32"/>
            <p:cNvSpPr>
              <a:spLocks/>
            </p:cNvSpPr>
            <p:nvPr/>
          </p:nvSpPr>
          <p:spPr bwMode="auto">
            <a:xfrm>
              <a:off x="3149" y="1352"/>
              <a:ext cx="293" cy="495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47" name="Freeform 51"/>
            <p:cNvSpPr>
              <a:spLocks/>
            </p:cNvSpPr>
            <p:nvPr/>
          </p:nvSpPr>
          <p:spPr bwMode="auto">
            <a:xfrm flipV="1">
              <a:off x="3164" y="1873"/>
              <a:ext cx="293" cy="494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8558" name="Text Box 62"/>
            <p:cNvSpPr txBox="1">
              <a:spLocks noChangeArrowheads="1"/>
            </p:cNvSpPr>
            <p:nvPr/>
          </p:nvSpPr>
          <p:spPr bwMode="auto">
            <a:xfrm>
              <a:off x="3254" y="1202"/>
              <a:ext cx="205" cy="10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3" name="Text Box 67"/>
            <p:cNvSpPr txBox="1">
              <a:spLocks noChangeArrowheads="1"/>
            </p:cNvSpPr>
            <p:nvPr/>
          </p:nvSpPr>
          <p:spPr bwMode="auto">
            <a:xfrm>
              <a:off x="3110" y="1081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64" name="Text Box 68"/>
            <p:cNvSpPr txBox="1">
              <a:spLocks noChangeArrowheads="1"/>
            </p:cNvSpPr>
            <p:nvPr/>
          </p:nvSpPr>
          <p:spPr bwMode="auto">
            <a:xfrm>
              <a:off x="3136" y="2291"/>
              <a:ext cx="33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h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5" name="Text Box 79"/>
            <p:cNvSpPr txBox="1">
              <a:spLocks noChangeArrowheads="1"/>
            </p:cNvSpPr>
            <p:nvPr/>
          </p:nvSpPr>
          <p:spPr bwMode="auto">
            <a:xfrm>
              <a:off x="3450" y="1195"/>
              <a:ext cx="5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CE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76" name="Text Box 80"/>
            <p:cNvSpPr txBox="1">
              <a:spLocks noChangeArrowheads="1"/>
            </p:cNvSpPr>
            <p:nvPr/>
          </p:nvSpPr>
          <p:spPr bwMode="auto">
            <a:xfrm>
              <a:off x="3456" y="2213"/>
              <a:ext cx="5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 typeface="Math3" panose="00000400000000000000" pitchFamily="2" charset="2"/>
                <a:buNone/>
              </a:pPr>
              <a:r>
                <a:rPr lang="en-GB" altLang="en-US" sz="2400" b="0">
                  <a:cs typeface="Times New Roman" panose="02020603050405020304" pitchFamily="18" charset="0"/>
                  <a:sym typeface="Math3" panose="00000400000000000000" pitchFamily="2" charset="2"/>
                </a:rPr>
                <a:t>CE</a:t>
              </a:r>
              <a:r>
                <a:rPr lang="en-GB" altLang="en-US" sz="2400" b="0" baseline="-25000">
                  <a:cs typeface="Times New Roman" panose="02020603050405020304" pitchFamily="18" charset="0"/>
                  <a:sym typeface="Math3" panose="00000400000000000000" pitchFamily="2" charset="2"/>
                </a:rPr>
                <a:t>n</a:t>
              </a:r>
              <a:endParaRPr lang="en-GB" altLang="en-US" sz="2400" b="0" baseline="-2500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18527" name="Oval 31"/>
            <p:cNvSpPr>
              <a:spLocks noChangeAspect="1" noChangeArrowheads="1"/>
            </p:cNvSpPr>
            <p:nvPr/>
          </p:nvSpPr>
          <p:spPr bwMode="auto">
            <a:xfrm>
              <a:off x="3066" y="1769"/>
              <a:ext cx="159" cy="15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618584" name="Text Box 88"/>
          <p:cNvSpPr txBox="1">
            <a:spLocks noChangeArrowheads="1"/>
          </p:cNvSpPr>
          <p:nvPr/>
        </p:nvSpPr>
        <p:spPr bwMode="auto">
          <a:xfrm>
            <a:off x="4809991" y="859064"/>
            <a:ext cx="212854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 typeface="Math3" panose="00000400000000000000" pitchFamily="2" charset="2"/>
              <a:buNone/>
            </a:pPr>
            <a:r>
              <a:rPr lang="en-GB" altLang="en-US" sz="2400" b="0" dirty="0">
                <a:cs typeface="Times New Roman" panose="02020603050405020304" pitchFamily="18" charset="0"/>
                <a:sym typeface="Math3" panose="00000400000000000000" pitchFamily="2" charset="2"/>
              </a:rPr>
              <a:t>Result of CE substitution: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88"/>
              <p:cNvSpPr txBox="1">
                <a:spLocks noChangeArrowheads="1"/>
              </p:cNvSpPr>
              <p:nvPr/>
            </p:nvSpPr>
            <p:spPr bwMode="auto">
              <a:xfrm>
                <a:off x="3271568" y="2744320"/>
                <a:ext cx="995363" cy="7694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→</m:t>
                      </m:r>
                    </m:oMath>
                  </m:oMathPara>
                </a14:m>
                <a:endParaRPr lang="en-GB" altLang="en-US" sz="2400" b="0" dirty="0"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46" name="Text 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1568" y="2744320"/>
                <a:ext cx="995363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 Box 3">
            <a:extLst>
              <a:ext uri="{FF2B5EF4-FFF2-40B4-BE49-F238E27FC236}">
                <a16:creationId xmlns:a16="http://schemas.microsoft.com/office/drawing/2014/main" id="{F634BE21-FA2B-4198-BE5E-7D5E7FB88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5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416684949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22" grpId="0" build="p" autoUpdateAnimBg="0"/>
      <p:bldP spid="618584" grpId="0" build="p" autoUpdateAnimBg="0"/>
      <p:bldP spid="4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Text Box 2"/>
          <p:cNvSpPr txBox="1">
            <a:spLocks noChangeArrowheads="1"/>
          </p:cNvSpPr>
          <p:nvPr/>
        </p:nvSpPr>
        <p:spPr bwMode="auto">
          <a:xfrm>
            <a:off x="628650" y="350429"/>
            <a:ext cx="8251825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buFont typeface="Math3" panose="00000400000000000000" pitchFamily="2" charset="2"/>
              <a:buNone/>
            </a:pPr>
            <a:r>
              <a:rPr lang="en-US" altLang="en-US" sz="32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Relative to our Structural Assumption 1.2.1 (Savage’s uncertainty model):</a:t>
            </a:r>
            <a:br>
              <a:rPr lang="en-US" altLang="en-US" sz="32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32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buClr>
                <a:srgbClr val="00FFFF"/>
              </a:buClr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Utilities of outcomes</a:t>
            </a:r>
            <a:b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are replaced by:</a:t>
            </a:r>
          </a:p>
          <a:p>
            <a:pPr marL="0" indent="0">
              <a:buClr>
                <a:srgbClr val="00FFFF"/>
              </a:buClr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expected utilities of lotteries.</a:t>
            </a:r>
            <a:b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32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buClr>
                <a:srgbClr val="00FFFF"/>
              </a:buClr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EU in 2</a:t>
            </a:r>
            <a:r>
              <a:rPr lang="en-US" altLang="en-US" sz="3200" b="0" baseline="30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nd</a:t>
            </a: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stage is linear in probability. </a:t>
            </a:r>
          </a:p>
          <a:p>
            <a:pPr marL="0" indent="0">
              <a:buClr>
                <a:srgbClr val="00FFFF"/>
              </a:buClr>
            </a:pPr>
            <a:r>
              <a:rPr lang="en-US" altLang="en-US" sz="32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Mathematically convenient!</a:t>
            </a:r>
          </a:p>
          <a:p>
            <a:pPr marL="0" indent="0">
              <a:buClr>
                <a:srgbClr val="00FFFF"/>
              </a:buClr>
            </a:pPr>
            <a:r>
              <a:rPr lang="en-US" altLang="en-US" sz="32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AA gives “linear utility without linear utility.”</a:t>
            </a:r>
            <a:br>
              <a:rPr lang="en-US" altLang="en-US" sz="32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32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buClr>
                <a:srgbClr val="00FFFF"/>
              </a:buClr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This made AA popular.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4C0D819-8CA0-452E-9D27-0F20A6089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6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2265818309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Text Box 2"/>
          <p:cNvSpPr txBox="1">
            <a:spLocks noChangeArrowheads="1"/>
          </p:cNvSpPr>
          <p:nvPr/>
        </p:nvSpPr>
        <p:spPr bwMode="auto">
          <a:xfrm>
            <a:off x="13074" y="269400"/>
            <a:ext cx="8821687" cy="385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lnSpc>
                <a:spcPct val="85000"/>
              </a:lnSpc>
              <a:buFont typeface="Math3" panose="00000400000000000000" pitchFamily="2" charset="2"/>
              <a:buNone/>
            </a:pPr>
            <a:r>
              <a:rPr lang="en-US" altLang="en-US" sz="32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Two descriptive (&amp; normative!?) problems for the auxiliary structure (2</a:t>
            </a:r>
            <a:r>
              <a:rPr lang="en-US" altLang="en-US" sz="3200" b="0" baseline="30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nd</a:t>
            </a:r>
            <a:r>
              <a:rPr lang="en-US" altLang="en-US" sz="32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stage lotteries) in AA:</a:t>
            </a:r>
            <a:br>
              <a:rPr lang="en-US" altLang="en-US" sz="3200" b="0" dirty="0">
                <a:solidFill>
                  <a:srgbClr val="EAEAEA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3200" b="0" dirty="0">
              <a:solidFill>
                <a:srgbClr val="EAEAEA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85000"/>
              </a:lnSpc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EU for risk </a:t>
            </a:r>
            <a:r>
              <a:rPr lang="en-US" altLang="en-US" sz="3200" b="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questionable</a:t>
            </a: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</a:t>
            </a:r>
            <a:b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(Allais, Machina, prospect theory …). </a:t>
            </a:r>
            <a:b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b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32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85000"/>
              </a:lnSpc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CE substitution (backward induction; </a:t>
            </a:r>
            <a:r>
              <a:rPr lang="en-GB" altLang="en-US" sz="2800" dirty="0">
                <a:latin typeface="Arial" panose="020B0604020202020204" pitchFamily="34" charset="0"/>
                <a:sym typeface="Math3" panose="00000400000000000000" pitchFamily="2" charset="2"/>
              </a:rPr>
              <a:t>“</a:t>
            </a:r>
            <a:r>
              <a:rPr lang="en-GB" altLang="en-US" sz="2800" dirty="0" err="1">
                <a:latin typeface="Arial" panose="020B0604020202020204" pitchFamily="34" charset="0"/>
                <a:sym typeface="Math3" panose="00000400000000000000" pitchFamily="2" charset="2"/>
              </a:rPr>
              <a:t>conse-quentialism</a:t>
            </a:r>
            <a:r>
              <a:rPr lang="en-GB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”</a:t>
            </a: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) is </a:t>
            </a:r>
            <a:r>
              <a:rPr lang="en-GB" altLang="en-US" sz="3200" b="0" dirty="0">
                <a:solidFill>
                  <a:srgbClr val="FF0000"/>
                </a:solidFill>
                <a:latin typeface="Arial" panose="020B0604020202020204" pitchFamily="34" charset="0"/>
                <a:sym typeface="Math3" panose="00000400000000000000" pitchFamily="2" charset="2"/>
              </a:rPr>
              <a:t>very questionable</a:t>
            </a: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 for </a:t>
            </a:r>
            <a:r>
              <a:rPr lang="en-GB" altLang="en-US" sz="3200" b="0" dirty="0" err="1">
                <a:latin typeface="Arial" panose="020B0604020202020204" pitchFamily="34" charset="0"/>
                <a:sym typeface="Math3" panose="00000400000000000000" pitchFamily="2" charset="2"/>
              </a:rPr>
              <a:t>nonEU</a:t>
            </a: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.</a:t>
            </a:r>
            <a:endParaRPr lang="en-GB" altLang="en-US" sz="32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22597" name="Text Box 5"/>
          <p:cNvSpPr txBox="1">
            <a:spLocks noChangeArrowheads="1"/>
          </p:cNvSpPr>
          <p:nvPr/>
        </p:nvSpPr>
        <p:spPr bwMode="auto">
          <a:xfrm>
            <a:off x="422211" y="2428869"/>
            <a:ext cx="806744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 typeface="Math3" panose="00000400000000000000" pitchFamily="2" charset="2"/>
              <a:buNone/>
            </a:pPr>
            <a:r>
              <a:rPr lang="en-US" altLang="en-US" sz="32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Many may defend EU for risk normatively!?</a:t>
            </a:r>
            <a:endParaRPr lang="en-GB" altLang="en-US" sz="32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22598" name="Text Box 6"/>
          <p:cNvSpPr txBox="1">
            <a:spLocks noChangeArrowheads="1"/>
          </p:cNvSpPr>
          <p:nvPr/>
        </p:nvSpPr>
        <p:spPr bwMode="auto">
          <a:xfrm>
            <a:off x="440269" y="4393843"/>
            <a:ext cx="8834223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58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72243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359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956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4528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910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367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824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buFont typeface="Math3" panose="00000400000000000000" pitchFamily="2" charset="2"/>
              <a:buNone/>
            </a:pP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Some defend backward induction normatively!? </a:t>
            </a:r>
          </a:p>
          <a:p>
            <a:pPr>
              <a:lnSpc>
                <a:spcPct val="85000"/>
              </a:lnSpc>
              <a:buFont typeface="Math3" panose="00000400000000000000" pitchFamily="2" charset="2"/>
              <a:buNone/>
            </a:pP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Natural under EU. Problematic under </a:t>
            </a:r>
            <a:r>
              <a:rPr lang="en-GB" altLang="en-US" sz="3200" b="0" dirty="0" err="1">
                <a:latin typeface="Arial" panose="020B0604020202020204" pitchFamily="34" charset="0"/>
                <a:sym typeface="Math3" panose="00000400000000000000" pitchFamily="2" charset="2"/>
              </a:rPr>
              <a:t>nonEU</a:t>
            </a: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.</a:t>
            </a:r>
          </a:p>
          <a:p>
            <a:pPr>
              <a:lnSpc>
                <a:spcPct val="85000"/>
              </a:lnSpc>
              <a:buFont typeface="Math3" panose="00000400000000000000" pitchFamily="2" charset="2"/>
              <a:buNone/>
            </a:pPr>
            <a:r>
              <a:rPr lang="en-GB" altLang="en-US" sz="3200" b="0" dirty="0">
                <a:latin typeface="Arial" panose="020B0604020202020204" pitchFamily="34" charset="0"/>
                <a:sym typeface="Math3" panose="00000400000000000000" pitchFamily="2" charset="2"/>
              </a:rPr>
              <a:t>Machina (1989): normative objections</a:t>
            </a:r>
            <a:r>
              <a:rPr lang="en-GB" altLang="en-US" sz="3200" dirty="0">
                <a:latin typeface="Arial" panose="020B0604020202020204" pitchFamily="34" charset="0"/>
                <a:sym typeface="Math3" panose="00000400000000000000" pitchFamily="2" charset="2"/>
              </a:rPr>
              <a:t>.</a:t>
            </a:r>
            <a:endParaRPr lang="en-GB" altLang="en-US" sz="3200" b="0" dirty="0">
              <a:latin typeface="Arial" panose="020B0604020202020204" pitchFamily="34" charset="0"/>
              <a:sym typeface="Math3" panose="00000400000000000000" pitchFamily="2" charset="2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8313E7E6-EB51-4215-9931-BA0AED726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7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86521559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4" grpId="0" build="p" autoUpdateAnimBg="0"/>
      <p:bldP spid="622597" grpId="0" build="p" autoUpdateAnimBg="0"/>
      <p:bldP spid="62259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5" name="Text Box 5"/>
          <p:cNvSpPr txBox="1">
            <a:spLocks noChangeArrowheads="1"/>
          </p:cNvSpPr>
          <p:nvPr/>
        </p:nvSpPr>
        <p:spPr bwMode="auto">
          <a:xfrm>
            <a:off x="198783" y="309556"/>
            <a:ext cx="8709928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58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72243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359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956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4528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910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367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824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Math3" panose="00000400000000000000" pitchFamily="2" charset="2"/>
              <a:buNone/>
            </a:pP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Others, </a:t>
            </a:r>
            <a:r>
              <a:rPr lang="en-AU" altLang="en-US" sz="2800" b="0" dirty="0">
                <a:solidFill>
                  <a:srgbClr val="0000FF"/>
                </a:solidFill>
                <a:latin typeface="Arial" panose="020B0604020202020204" pitchFamily="34" charset="0"/>
                <a:sym typeface="Math3" panose="00000400000000000000" pitchFamily="2" charset="2"/>
              </a:rPr>
              <a:t>criticizing 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backward induction in general unde</a:t>
            </a:r>
            <a:r>
              <a:rPr lang="en-AU" altLang="en-US" sz="2800" dirty="0">
                <a:latin typeface="Arial" panose="020B0604020202020204" pitchFamily="34" charset="0"/>
                <a:sym typeface="Math3" panose="00000400000000000000" pitchFamily="2" charset="2"/>
              </a:rPr>
              <a:t>r </a:t>
            </a:r>
            <a:r>
              <a:rPr lang="en-AU" altLang="en-US" sz="2800" dirty="0" err="1">
                <a:latin typeface="Arial" panose="020B0604020202020204" pitchFamily="34" charset="0"/>
                <a:sym typeface="Math3" panose="00000400000000000000" pitchFamily="2" charset="2"/>
              </a:rPr>
              <a:t>nonEU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</a:t>
            </a:r>
            <a:r>
              <a:rPr lang="en-AU" altLang="en-US" sz="2800" b="0" dirty="0">
                <a:solidFill>
                  <a:srgbClr val="0000FF"/>
                </a:solidFill>
                <a:latin typeface="Arial" panose="020B0604020202020204" pitchFamily="34" charset="0"/>
                <a:sym typeface="Math3" panose="00000400000000000000" pitchFamily="2" charset="2"/>
              </a:rPr>
              <a:t>normatively:</a:t>
            </a:r>
          </a:p>
          <a:p>
            <a:pPr>
              <a:buFont typeface="Math3" panose="00000400000000000000" pitchFamily="2" charset="2"/>
              <a:buNone/>
            </a:pP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Dominiak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&amp;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Lefort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2011;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Eichberger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&amp; Kelsey 1996; Gul &amp;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Pesendorfer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2005; Hayashi 2011;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Karni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&amp;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Safra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1990;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Karni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&amp;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Schmeidler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1991; Machina 1989;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McClennen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1990; </a:t>
            </a:r>
            <a:r>
              <a:rPr lang="en-US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Ozdenoren</a:t>
            </a:r>
            <a:r>
              <a:rPr lang="en-US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&amp; Peck 2008; </a:t>
            </a:r>
            <a:r>
              <a:rPr lang="en-AU" altLang="en-US" sz="2800" b="0" dirty="0" err="1">
                <a:latin typeface="Arial" panose="020B0604020202020204" pitchFamily="34" charset="0"/>
                <a:sym typeface="Math3" panose="00000400000000000000" pitchFamily="2" charset="2"/>
              </a:rPr>
              <a:t>Siniscalchi</a:t>
            </a:r>
            <a:r>
              <a:rPr lang="en-AU" altLang="en-US" sz="2800" b="0" dirty="0">
                <a:latin typeface="Arial" panose="020B0604020202020204" pitchFamily="34" charset="0"/>
                <a:sym typeface="Math3" panose="00000400000000000000" pitchFamily="2" charset="2"/>
              </a:rPr>
              <a:t> 2004</a:t>
            </a:r>
            <a:r>
              <a:rPr lang="nl-NL" altLang="en-US" sz="2800" dirty="0">
                <a:latin typeface="Arial" panose="020B0604020202020204" pitchFamily="34" charset="0"/>
                <a:sym typeface="Math3" panose="00000400000000000000" pitchFamily="2" charset="2"/>
              </a:rPr>
              <a:t>.</a:t>
            </a:r>
            <a:br>
              <a:rPr lang="nl-NL" altLang="en-US" sz="2800" dirty="0">
                <a:latin typeface="Arial" panose="020B0604020202020204" pitchFamily="34" charset="0"/>
                <a:sym typeface="Math3" panose="00000400000000000000" pitchFamily="2" charset="2"/>
              </a:rPr>
            </a:br>
            <a:endParaRPr lang="nl-NL" altLang="en-US" sz="2800" dirty="0">
              <a:latin typeface="Arial" panose="020B0604020202020204" pitchFamily="34" charset="0"/>
              <a:sym typeface="Math3" panose="00000400000000000000" pitchFamily="2" charset="2"/>
            </a:endParaRPr>
          </a:p>
          <a:p>
            <a:pPr>
              <a:buFont typeface="Math3" panose="00000400000000000000" pitchFamily="2" charset="2"/>
              <a:buNone/>
            </a:pPr>
            <a:r>
              <a:rPr lang="nl-NL" altLang="en-US" sz="2800" dirty="0">
                <a:solidFill>
                  <a:srgbClr val="0000FF"/>
                </a:solidFill>
                <a:latin typeface="Arial" panose="020B0604020202020204" pitchFamily="34" charset="0"/>
                <a:sym typeface="Math3" panose="00000400000000000000" pitchFamily="2" charset="2"/>
              </a:rPr>
              <a:t>Recently</a:t>
            </a:r>
            <a:r>
              <a:rPr lang="nl-NL" altLang="en-US" sz="2800" dirty="0">
                <a:latin typeface="Arial" panose="020B0604020202020204" pitchFamily="34" charset="0"/>
                <a:sym typeface="Math3" panose="00000400000000000000" pitchFamily="2" charset="2"/>
              </a:rPr>
              <a:t>, leveled against AA: see keyword</a:t>
            </a:r>
          </a:p>
          <a:p>
            <a:pPr>
              <a:buFont typeface="Math3" panose="00000400000000000000" pitchFamily="2" charset="2"/>
              <a:buNone/>
            </a:pPr>
            <a:r>
              <a:rPr lang="en-US" sz="2000" b="1" dirty="0"/>
              <a:t>criticism of monotonicity in Anscombe-</a:t>
            </a:r>
            <a:r>
              <a:rPr lang="en-US" sz="2000" b="1" dirty="0" err="1"/>
              <a:t>Aumann</a:t>
            </a:r>
            <a:r>
              <a:rPr lang="en-US" sz="2000" b="1" dirty="0"/>
              <a:t> (1963) for ambiguity</a:t>
            </a:r>
            <a:endParaRPr lang="nl-NL" altLang="en-US" sz="2800" dirty="0">
              <a:latin typeface="Arial" panose="020B0604020202020204" pitchFamily="34" charset="0"/>
              <a:sym typeface="Math3" panose="00000400000000000000" pitchFamily="2" charset="2"/>
            </a:endParaRPr>
          </a:p>
          <a:p>
            <a:pPr>
              <a:buFont typeface="Math3" panose="00000400000000000000" pitchFamily="2" charset="2"/>
              <a:buNone/>
            </a:pPr>
            <a:r>
              <a:rPr lang="en-GB" sz="2800" dirty="0">
                <a:latin typeface="Arial" panose="020B0604020202020204" pitchFamily="34" charset="0"/>
              </a:rPr>
              <a:t>in</a:t>
            </a:r>
          </a:p>
          <a:p>
            <a:pPr>
              <a:buFont typeface="Math3" panose="00000400000000000000" pitchFamily="2" charset="2"/>
              <a:buNone/>
            </a:pPr>
            <a:r>
              <a:rPr lang="en-AU" dirty="0"/>
              <a:t>http://personal.eur.nl/wakker/refs/webrfrncs.docx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561D08B-72BC-4B3A-BF7C-15175D043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8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349024912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4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44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90513" y="304800"/>
            <a:ext cx="858996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nl-NL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 following theories can all be defined equally well in AA framework as in Savage’s. Following the literature, we do the former.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2D7D883-0B50-4AE6-B2A9-3E71DB5D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2297" y="6601352"/>
            <a:ext cx="29316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9150BCF-7A02-458A-918A-3561F3F2D74C}" type="slidenum">
              <a:rPr lang="en-US" altLang="nl-NL" sz="1600" b="0"/>
              <a:pPr>
                <a:spcBef>
                  <a:spcPct val="50000"/>
                </a:spcBef>
                <a:buFontTx/>
                <a:buNone/>
              </a:pPr>
              <a:t>9</a:t>
            </a:fld>
            <a:endParaRPr lang="en-US" altLang="nl-NL" sz="1600" b="0"/>
          </a:p>
        </p:txBody>
      </p:sp>
    </p:spTree>
    <p:extLst>
      <p:ext uri="{BB962C8B-B14F-4D97-AF65-F5344CB8AC3E}">
        <p14:creationId xmlns:p14="http://schemas.microsoft.com/office/powerpoint/2010/main" val="107428234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2140</TotalTime>
  <Words>2610</Words>
  <Application>Microsoft Office PowerPoint</Application>
  <PresentationFormat>On-screen Show (4:3)</PresentationFormat>
  <Paragraphs>379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Math3</vt:lpstr>
      <vt:lpstr>Times New Roman</vt:lpstr>
      <vt:lpstr>Univers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Peter</cp:lastModifiedBy>
  <cp:revision>410</cp:revision>
  <dcterms:created xsi:type="dcterms:W3CDTF">2015-04-20T15:11:51Z</dcterms:created>
  <dcterms:modified xsi:type="dcterms:W3CDTF">2022-09-26T20:33:35Z</dcterms:modified>
</cp:coreProperties>
</file>