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57" r:id="rId3"/>
    <p:sldId id="261" r:id="rId4"/>
    <p:sldId id="279" r:id="rId5"/>
    <p:sldId id="278" r:id="rId6"/>
    <p:sldId id="276" r:id="rId7"/>
    <p:sldId id="263" r:id="rId8"/>
    <p:sldId id="280" r:id="rId9"/>
    <p:sldId id="265" r:id="rId10"/>
    <p:sldId id="266" r:id="rId11"/>
    <p:sldId id="267" r:id="rId12"/>
    <p:sldId id="268" r:id="rId13"/>
    <p:sldId id="269" r:id="rId14"/>
    <p:sldId id="281" r:id="rId15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52C72F7E-67DF-4EA4-A99F-AE6EB9B0A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6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ADBBA1-02AB-4E17-80C5-D31DF9264CB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5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257B6395-445E-4ADD-98BA-367FF5BD9DD6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62C335D-1F68-449C-A4CB-EB4ED3909A74}" type="slidenum">
              <a:rPr lang="nl-NL" altLang="nl-NL" smtClean="0">
                <a:latin typeface="Times New Roman" pitchFamily="18" charset="0"/>
              </a:rPr>
              <a:pPr/>
              <a:t>10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FD36AE5-EF97-4772-B34D-CF690C3ED89D}" type="slidenum">
              <a:rPr lang="nl-NL" altLang="nl-NL" smtClean="0">
                <a:latin typeface="Times New Roman" pitchFamily="18" charset="0"/>
              </a:rPr>
              <a:pPr/>
              <a:t>11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B444550-327F-4F62-839F-38E7C453F563}" type="slidenum">
              <a:rPr lang="nl-NL" altLang="nl-NL" smtClean="0">
                <a:latin typeface="Times New Roman" pitchFamily="18" charset="0"/>
              </a:rPr>
              <a:pPr/>
              <a:t>12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F87E84B-75B9-4F74-8862-8429D2365635}" type="slidenum">
              <a:rPr lang="nl-NL" altLang="nl-NL" smtClean="0">
                <a:latin typeface="Times New Roman" pitchFamily="18" charset="0"/>
              </a:rPr>
              <a:pPr/>
              <a:t>13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F98C5B22-2C27-4EBC-99D2-E891538497EC}" type="slidenum">
              <a:rPr lang="nl-NL" altLang="nl-NL" sz="1200">
                <a:latin typeface="Times New Roman" pitchFamily="18" charset="0"/>
              </a:rPr>
              <a:pPr algn="r"/>
              <a:t>14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5A1565C-C64A-443E-913B-3F85DB1984C9}" type="slidenum">
              <a:rPr lang="nl-NL" altLang="nl-NL" smtClean="0">
                <a:latin typeface="Times New Roman" pitchFamily="18" charset="0"/>
              </a:rPr>
              <a:pPr/>
              <a:t>2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A5BF49D8-023B-4BE6-81FC-408D9626003D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E6C492EF-7DFD-4337-82EA-26FF79FF0F66}" type="slidenum">
              <a:rPr lang="nl-NL" altLang="nl-NL" sz="1200">
                <a:latin typeface="Times New Roman" pitchFamily="18" charset="0"/>
              </a:rPr>
              <a:pPr algn="r"/>
              <a:t>4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AD8F2809-FFA5-49CF-A1BF-019DEF7AFF0F}" type="slidenum">
              <a:rPr lang="nl-NL" altLang="nl-NL" sz="1200">
                <a:latin typeface="Times New Roman" pitchFamily="18" charset="0"/>
              </a:rPr>
              <a:pPr algn="r"/>
              <a:t>5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5507A53E-B4B3-4FCF-89C1-F86767A8CFFB}" type="slidenum">
              <a:rPr lang="nl-NL" altLang="nl-NL" sz="1200">
                <a:latin typeface="Times New Roman" pitchFamily="18" charset="0"/>
              </a:rPr>
              <a:pPr algn="r"/>
              <a:t>6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44BBF43B-418A-4E94-8544-C6D72FDA7A93}" type="slidenum">
              <a:rPr lang="nl-NL" altLang="nl-NL" smtClean="0">
                <a:latin typeface="Times New Roman" pitchFamily="18" charset="0"/>
              </a:rPr>
              <a:pPr/>
              <a:t>7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3B50E72C-9B11-4BD0-A8B6-1F5460C327D6}" type="slidenum">
              <a:rPr lang="nl-NL" altLang="nl-NL" sz="1200">
                <a:latin typeface="Times New Roman" pitchFamily="18" charset="0"/>
              </a:rPr>
              <a:pPr algn="r"/>
              <a:t>8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F36FC236-40EC-4A83-AC0F-4F1A2B5ECB36}" type="slidenum">
              <a:rPr lang="nl-NL" altLang="nl-NL" smtClean="0">
                <a:latin typeface="Times New Roman" pitchFamily="18" charset="0"/>
              </a:rPr>
              <a:pPr/>
              <a:t>9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C5D3-6510-415B-A907-2BB98AF8B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D02D-FD9D-4B86-A8FF-E63EB7C86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0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A96F-CC08-4E3E-9714-E909F1583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7E06-A2B9-4F02-A92D-F8729AE18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5B6A-54AD-48D7-83E6-4D4EC0C7C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FCEE-6AFE-4015-AB69-E0D5087B1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C3D41-8DC5-4F50-BA67-1DFB36D10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6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A4A13-A704-45F2-859D-24BEC08FD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916D5-F794-465D-85DB-414590D0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F8F-4EDE-448C-8156-5D48BAC7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7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9C2E-DFCC-4657-A3E8-6F51014C4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EDB4E6F3-96EB-4759-AA55-0AC0ECEF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215900" y="257175"/>
            <a:ext cx="63150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Welcome!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You will be asked to choose between two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risky prospects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An example of a (risky) prospect: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>
              <a:latin typeface="Arial" charset="0"/>
            </a:endParaRPr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798638" y="2632075"/>
            <a:ext cx="2165350" cy="2473325"/>
            <a:chOff x="1133" y="1658"/>
            <a:chExt cx="1364" cy="1558"/>
          </a:xfrm>
        </p:grpSpPr>
        <p:sp>
          <p:nvSpPr>
            <p:cNvPr id="15382" name="Text Box 41"/>
            <p:cNvSpPr txBox="1">
              <a:spLocks noChangeArrowheads="1"/>
            </p:cNvSpPr>
            <p:nvPr/>
          </p:nvSpPr>
          <p:spPr bwMode="auto">
            <a:xfrm>
              <a:off x="2072" y="2843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15371" name="Text Box 40"/>
            <p:cNvSpPr txBox="1">
              <a:spLocks noChangeArrowheads="1"/>
            </p:cNvSpPr>
            <p:nvPr/>
          </p:nvSpPr>
          <p:spPr bwMode="auto">
            <a:xfrm>
              <a:off x="1558" y="2928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⅔</a:t>
              </a:r>
              <a:r>
                <a:rPr lang="en-US" altLang="nl-NL"/>
                <a:t> </a:t>
              </a:r>
            </a:p>
          </p:txBody>
        </p:sp>
        <p:sp>
          <p:nvSpPr>
            <p:cNvPr id="15372" name="Text Box 42"/>
            <p:cNvSpPr txBox="1">
              <a:spLocks noChangeArrowheads="1"/>
            </p:cNvSpPr>
            <p:nvPr/>
          </p:nvSpPr>
          <p:spPr bwMode="auto">
            <a:xfrm>
              <a:off x="1558" y="165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⅓</a:t>
              </a:r>
            </a:p>
          </p:txBody>
        </p:sp>
        <p:sp>
          <p:nvSpPr>
            <p:cNvPr id="15373" name="Freeform 43"/>
            <p:cNvSpPr>
              <a:spLocks/>
            </p:cNvSpPr>
            <p:nvPr/>
          </p:nvSpPr>
          <p:spPr bwMode="auto">
            <a:xfrm>
              <a:off x="1217" y="190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74" name="Freeform 44"/>
            <p:cNvSpPr>
              <a:spLocks/>
            </p:cNvSpPr>
            <p:nvPr/>
          </p:nvSpPr>
          <p:spPr bwMode="auto">
            <a:xfrm flipV="1">
              <a:off x="1217" y="244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75" name="Oval 45"/>
            <p:cNvSpPr>
              <a:spLocks noChangeArrowheads="1"/>
            </p:cNvSpPr>
            <p:nvPr/>
          </p:nvSpPr>
          <p:spPr bwMode="auto">
            <a:xfrm>
              <a:off x="1133" y="232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66" name="Text Box 41"/>
            <p:cNvSpPr txBox="1">
              <a:spLocks noChangeArrowheads="1"/>
            </p:cNvSpPr>
            <p:nvPr/>
          </p:nvSpPr>
          <p:spPr bwMode="auto">
            <a:xfrm>
              <a:off x="2060" y="1742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15367" name="Text Box 49"/>
          <p:cNvSpPr txBox="1">
            <a:spLocks noChangeArrowheads="1"/>
          </p:cNvSpPr>
          <p:nvPr/>
        </p:nvSpPr>
        <p:spPr bwMode="auto">
          <a:xfrm>
            <a:off x="227013" y="5360988"/>
            <a:ext cx="64960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This prospect gives: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€10 with probability ⅓;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€8 with probability ⅔.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847725" y="0"/>
            <a:ext cx="5162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Explanation of Experiment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5392" name="Text Box 49"/>
          <p:cNvSpPr txBox="1">
            <a:spLocks noChangeArrowheads="1"/>
          </p:cNvSpPr>
          <p:nvPr/>
        </p:nvSpPr>
        <p:spPr bwMode="auto">
          <a:xfrm>
            <a:off x="227013" y="6723063"/>
            <a:ext cx="6496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There are no right or wrong answers</a:t>
            </a:r>
            <a:r>
              <a:rPr lang="en-US" altLang="nl-NL">
                <a:latin typeface="Arial" charset="0"/>
              </a:rPr>
              <a:t>.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Please, choose what you yourself (subjectively) prefer most.  That is what we are interested in, and what we want to investigate.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15367" grpId="0" uiExpand="1" build="allAtOnce"/>
      <p:bldP spid="15367" grpId="1" uiExpand="1" build="allAtOnce"/>
      <p:bldP spid="15385" grpId="0" build="p"/>
      <p:bldP spid="15392" grpId="1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1004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TO@.0.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1004887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TO@.0.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63" name="Group 71"/>
          <p:cNvGrpSpPr>
            <a:grpSpLocks/>
          </p:cNvGrpSpPr>
          <p:nvPr/>
        </p:nvGrpSpPr>
        <p:grpSpPr bwMode="auto">
          <a:xfrm>
            <a:off x="176213" y="1717675"/>
            <a:ext cx="6269037" cy="1609725"/>
            <a:chOff x="111" y="1082"/>
            <a:chExt cx="3949" cy="1014"/>
          </a:xfrm>
        </p:grpSpPr>
        <p:sp>
          <p:nvSpPr>
            <p:cNvPr id="33840" name="Rectangle 72"/>
            <p:cNvSpPr>
              <a:spLocks noChangeArrowheads="1"/>
            </p:cNvSpPr>
            <p:nvPr/>
          </p:nvSpPr>
          <p:spPr bwMode="auto">
            <a:xfrm>
              <a:off x="111" y="1096"/>
              <a:ext cx="3949" cy="9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1" name="Text Box 14"/>
            <p:cNvSpPr txBox="1">
              <a:spLocks noChangeArrowheads="1"/>
            </p:cNvSpPr>
            <p:nvPr/>
          </p:nvSpPr>
          <p:spPr bwMode="auto">
            <a:xfrm>
              <a:off x="715" y="190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42" name="Text Box 15"/>
            <p:cNvSpPr txBox="1">
              <a:spLocks noChangeArrowheads="1"/>
            </p:cNvSpPr>
            <p:nvPr/>
          </p:nvSpPr>
          <p:spPr bwMode="auto">
            <a:xfrm>
              <a:off x="716" y="128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43" name="Freeform 16"/>
            <p:cNvSpPr>
              <a:spLocks/>
            </p:cNvSpPr>
            <p:nvPr/>
          </p:nvSpPr>
          <p:spPr bwMode="auto">
            <a:xfrm>
              <a:off x="339" y="1452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4" name="Freeform 17"/>
            <p:cNvSpPr>
              <a:spLocks/>
            </p:cNvSpPr>
            <p:nvPr/>
          </p:nvSpPr>
          <p:spPr bwMode="auto">
            <a:xfrm flipV="1">
              <a:off x="339" y="1690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5" name="Oval 18"/>
            <p:cNvSpPr>
              <a:spLocks noChangeArrowheads="1"/>
            </p:cNvSpPr>
            <p:nvPr/>
          </p:nvSpPr>
          <p:spPr bwMode="auto">
            <a:xfrm>
              <a:off x="303" y="1631"/>
              <a:ext cx="113" cy="1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6" name="Text Box 19"/>
            <p:cNvSpPr txBox="1">
              <a:spLocks noChangeArrowheads="1"/>
            </p:cNvSpPr>
            <p:nvPr/>
          </p:nvSpPr>
          <p:spPr bwMode="auto">
            <a:xfrm>
              <a:off x="409" y="1084"/>
              <a:ext cx="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47" name="Text Box 20"/>
            <p:cNvSpPr txBox="1">
              <a:spLocks noChangeArrowheads="1"/>
            </p:cNvSpPr>
            <p:nvPr/>
          </p:nvSpPr>
          <p:spPr bwMode="auto">
            <a:xfrm>
              <a:off x="2583" y="1082"/>
              <a:ext cx="10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48" name="Line 21"/>
            <p:cNvSpPr>
              <a:spLocks noChangeShapeType="1"/>
            </p:cNvSpPr>
            <p:nvPr/>
          </p:nvSpPr>
          <p:spPr bwMode="auto">
            <a:xfrm>
              <a:off x="2071" y="1170"/>
              <a:ext cx="0" cy="7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49" name="Text Box 22"/>
            <p:cNvSpPr txBox="1">
              <a:spLocks noChangeArrowheads="1"/>
            </p:cNvSpPr>
            <p:nvPr/>
          </p:nvSpPr>
          <p:spPr bwMode="auto">
            <a:xfrm>
              <a:off x="1246" y="179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51" name="Text Box 14"/>
            <p:cNvSpPr txBox="1">
              <a:spLocks noChangeArrowheads="1"/>
            </p:cNvSpPr>
            <p:nvPr/>
          </p:nvSpPr>
          <p:spPr bwMode="auto">
            <a:xfrm>
              <a:off x="2740" y="1900"/>
              <a:ext cx="2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52" name="Text Box 15"/>
            <p:cNvSpPr txBox="1">
              <a:spLocks noChangeArrowheads="1"/>
            </p:cNvSpPr>
            <p:nvPr/>
          </p:nvSpPr>
          <p:spPr bwMode="auto">
            <a:xfrm>
              <a:off x="2741" y="127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53" name="Freeform 16"/>
            <p:cNvSpPr>
              <a:spLocks/>
            </p:cNvSpPr>
            <p:nvPr/>
          </p:nvSpPr>
          <p:spPr bwMode="auto">
            <a:xfrm>
              <a:off x="2364" y="1448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4" name="Freeform 17"/>
            <p:cNvSpPr>
              <a:spLocks/>
            </p:cNvSpPr>
            <p:nvPr/>
          </p:nvSpPr>
          <p:spPr bwMode="auto">
            <a:xfrm flipV="1">
              <a:off x="2364" y="1686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5" name="Oval 18"/>
            <p:cNvSpPr>
              <a:spLocks noChangeArrowheads="1"/>
            </p:cNvSpPr>
            <p:nvPr/>
          </p:nvSpPr>
          <p:spPr bwMode="auto">
            <a:xfrm>
              <a:off x="2328" y="1626"/>
              <a:ext cx="113" cy="11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6" name="Text Box 22"/>
            <p:cNvSpPr txBox="1">
              <a:spLocks noChangeArrowheads="1"/>
            </p:cNvSpPr>
            <p:nvPr/>
          </p:nvSpPr>
          <p:spPr bwMode="auto">
            <a:xfrm>
              <a:off x="3271" y="178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57" name="Text Box 23"/>
            <p:cNvSpPr txBox="1">
              <a:spLocks noChangeArrowheads="1"/>
            </p:cNvSpPr>
            <p:nvPr/>
          </p:nvSpPr>
          <p:spPr bwMode="auto">
            <a:xfrm>
              <a:off x="3282" y="1311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73038" y="3359150"/>
            <a:ext cx="6378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                                                                                      Which one would he get?</a:t>
            </a:r>
          </a:p>
        </p:txBody>
      </p:sp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460375" y="14288"/>
            <a:ext cx="566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3200">
                <a:latin typeface="Arial" charset="0"/>
              </a:rPr>
              <a:t>Example of Implementation of </a:t>
            </a:r>
            <a:br>
              <a:rPr lang="en-US" altLang="nl-NL" sz="3200">
                <a:latin typeface="Arial" charset="0"/>
              </a:rPr>
            </a:br>
            <a:r>
              <a:rPr lang="en-US" altLang="nl-NL" sz="3200">
                <a:latin typeface="Arial" charset="0"/>
              </a:rPr>
              <a:t>       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1225550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Subject 9 (in pilot experiment) had instructed switching value </a:t>
            </a:r>
            <a:r>
              <a:rPr lang="en-US" altLang="nl-NL" sz="2000" b="1">
                <a:latin typeface="Arial" charset="0"/>
              </a:rPr>
              <a:t>€</a:t>
            </a:r>
            <a:r>
              <a:rPr lang="en-US" altLang="nl-NL" sz="2000" b="1">
                <a:solidFill>
                  <a:srgbClr val="FF0000"/>
                </a:solidFill>
                <a:latin typeface="Arial" charset="0"/>
              </a:rPr>
              <a:t>50</a:t>
            </a:r>
            <a:r>
              <a:rPr lang="en-US" altLang="nl-NL" sz="1600">
                <a:latin typeface="Arial" charset="0"/>
              </a:rPr>
              <a:t> in</a:t>
            </a:r>
          </a:p>
        </p:txBody>
      </p: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171450" y="3357563"/>
            <a:ext cx="6378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Imagine his envelope contained the 2 prospects below. 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304800" y="5661025"/>
            <a:ext cx="6130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His envelope actually contained the 2 prospects below. </a:t>
            </a:r>
          </a:p>
        </p:txBody>
      </p:sp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273050" y="8094663"/>
            <a:ext cx="6584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Subject 9 was extra happy to receive the right prospect with the improved €24 (and then was lucky to subsequently win €24).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5929313" y="-42863"/>
            <a:ext cx="1004887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TO@.5</a:t>
            </a:r>
          </a:p>
        </p:txBody>
      </p:sp>
      <p:sp>
        <p:nvSpPr>
          <p:cNvPr id="33850" name="Text Box 23"/>
          <p:cNvSpPr txBox="1">
            <a:spLocks noChangeArrowheads="1"/>
          </p:cNvSpPr>
          <p:nvPr/>
        </p:nvSpPr>
        <p:spPr bwMode="auto">
          <a:xfrm>
            <a:off x="1995488" y="208756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3" name="Groep 82"/>
          <p:cNvGrpSpPr>
            <a:grpSpLocks/>
          </p:cNvGrpSpPr>
          <p:nvPr/>
        </p:nvGrpSpPr>
        <p:grpSpPr bwMode="auto">
          <a:xfrm>
            <a:off x="168275" y="3989388"/>
            <a:ext cx="6269038" cy="1612900"/>
            <a:chOff x="176213" y="1717675"/>
            <a:chExt cx="6269037" cy="1612927"/>
          </a:xfrm>
        </p:grpSpPr>
        <p:sp>
          <p:nvSpPr>
            <p:cNvPr id="33822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3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24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25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6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7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8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29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30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31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32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3833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34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35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6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7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8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39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3298825" y="391795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grpSp>
        <p:nvGrpSpPr>
          <p:cNvPr id="4" name="Groep 101"/>
          <p:cNvGrpSpPr>
            <a:grpSpLocks/>
          </p:cNvGrpSpPr>
          <p:nvPr/>
        </p:nvGrpSpPr>
        <p:grpSpPr bwMode="auto">
          <a:xfrm>
            <a:off x="168275" y="6281738"/>
            <a:ext cx="6269038" cy="1612900"/>
            <a:chOff x="176213" y="1717675"/>
            <a:chExt cx="6269037" cy="1612927"/>
          </a:xfrm>
        </p:grpSpPr>
        <p:sp>
          <p:nvSpPr>
            <p:cNvPr id="33804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5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07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8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9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0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11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12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13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14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3815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16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17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8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9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0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21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solidFill>
                    <a:srgbClr val="006600"/>
                  </a:solidFill>
                  <a:latin typeface="Arial" charset="0"/>
                </a:rPr>
                <a:t>€24</a:t>
              </a:r>
            </a:p>
          </p:txBody>
        </p:sp>
      </p:grpSp>
      <p:sp>
        <p:nvSpPr>
          <p:cNvPr id="36979" name="Oval 115"/>
          <p:cNvSpPr>
            <a:spLocks noChangeArrowheads="1"/>
          </p:cNvSpPr>
          <p:nvPr/>
        </p:nvSpPr>
        <p:spPr bwMode="auto">
          <a:xfrm>
            <a:off x="3308350" y="622300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sp>
        <p:nvSpPr>
          <p:cNvPr id="5" name="Rectangle 69"/>
          <p:cNvSpPr>
            <a:spLocks noChangeArrowheads="1"/>
          </p:cNvSpPr>
          <p:nvPr/>
        </p:nvSpPr>
        <p:spPr bwMode="auto">
          <a:xfrm>
            <a:off x="306388" y="5662613"/>
            <a:ext cx="6130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                                                                                      Which one did he get?</a:t>
            </a:r>
          </a:p>
        </p:txBody>
      </p:sp>
      <p:sp>
        <p:nvSpPr>
          <p:cNvPr id="33861" name="Text Box 23"/>
          <p:cNvSpPr txBox="1">
            <a:spLocks noChangeArrowheads="1"/>
          </p:cNvSpPr>
          <p:nvPr/>
        </p:nvSpPr>
        <p:spPr bwMode="auto">
          <a:xfrm>
            <a:off x="2001838" y="2055813"/>
            <a:ext cx="69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50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0" grpId="0"/>
      <p:bldP spid="33793" grpId="0"/>
      <p:bldP spid="36888" grpId="0"/>
      <p:bldP spid="2" grpId="0"/>
      <p:bldP spid="36933" grpId="0"/>
      <p:bldP spid="36935" grpId="0"/>
      <p:bldP spid="33850" grpId="0"/>
      <p:bldP spid="33850" grpId="1"/>
      <p:bldP spid="36911" grpId="0" animBg="1"/>
      <p:bldP spid="5" grpId="0"/>
      <p:bldP spid="338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90513" y="4378325"/>
            <a:ext cx="602297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Summary</a:t>
            </a:r>
          </a:p>
          <a:p>
            <a:endParaRPr lang="en-US" altLang="nl-NL" sz="1600">
              <a:latin typeface="Arial" charset="0"/>
            </a:endParaRPr>
          </a:p>
          <a:p>
            <a:r>
              <a:rPr lang="en-US" altLang="nl-NL" sz="1600">
                <a:latin typeface="Arial" charset="0"/>
              </a:rPr>
              <a:t>By reporting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=50</a:t>
            </a:r>
            <a:r>
              <a:rPr lang="en-US" altLang="nl-NL" sz="1600">
                <a:latin typeface="Arial" charset="0"/>
              </a:rPr>
              <a:t> as the switching value, subject 9 receives:</a:t>
            </a:r>
          </a:p>
          <a:p>
            <a:endParaRPr lang="en-US" altLang="nl-NL" sz="1600">
              <a:latin typeface="Arial" charset="0"/>
            </a:endParaRPr>
          </a:p>
          <a:p>
            <a:pPr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right</a:t>
            </a:r>
            <a:r>
              <a:rPr lang="en-US" altLang="nl-NL" sz="1600">
                <a:latin typeface="Arial" charset="0"/>
              </a:rPr>
              <a:t> 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&lt;50</a:t>
            </a:r>
            <a:br>
              <a:rPr lang="en-US" altLang="nl-NL" sz="2000" b="1">
                <a:latin typeface="Arial" charset="0"/>
              </a:rPr>
            </a:br>
            <a:r>
              <a:rPr lang="en-US" altLang="nl-NL" sz="1600">
                <a:latin typeface="Arial" charset="0"/>
              </a:rPr>
              <a:t/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pPr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left</a:t>
            </a:r>
            <a:r>
              <a:rPr lang="en-US" altLang="nl-NL" sz="1600" b="1">
                <a:latin typeface="Arial" charset="0"/>
              </a:rPr>
              <a:t> </a:t>
            </a:r>
            <a:r>
              <a:rPr lang="en-US" altLang="nl-NL" sz="1600">
                <a:latin typeface="Arial" charset="0"/>
              </a:rPr>
              <a:t>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&gt;50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558800" y="6234113"/>
            <a:ext cx="558641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1600"/>
              <a:t>                                                     If there is </a:t>
            </a:r>
            <a:r>
              <a:rPr lang="en-US" altLang="nl-NL" b="1"/>
              <a:t>10 (or less)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-19050" y="-23813"/>
            <a:ext cx="6858000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General example of </a:t>
            </a:r>
            <a:br>
              <a:rPr lang="en-US" altLang="nl-NL" sz="3200">
                <a:latin typeface="Arial" charset="0"/>
              </a:rPr>
            </a:br>
            <a:r>
              <a:rPr lang="en-US" altLang="nl-NL" sz="3200">
                <a:latin typeface="Arial" charset="0"/>
              </a:rPr>
              <a:t>Implementation of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5915025" y="-42863"/>
            <a:ext cx="1004888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TO@.6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477838" y="7175500"/>
            <a:ext cx="57991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Thus your instructions concern many possible envelopes!</a:t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r>
              <a:rPr lang="en-US" altLang="nl-NL" sz="1600">
                <a:latin typeface="Arial" charset="0"/>
              </a:rPr>
              <a:t>You are now asked to fill in 3 questionnaires. For each questionnaire your instructions can determine your real outcome.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267325" y="188277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260975" y="36242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02150" y="1828800"/>
            <a:ext cx="376238" cy="2300288"/>
            <a:chOff x="2926" y="1422"/>
            <a:chExt cx="237" cy="1449"/>
          </a:xfrm>
        </p:grpSpPr>
        <p:sp>
          <p:nvSpPr>
            <p:cNvPr id="35863" name="Text Box 2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64" name="Text Box 30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27463" y="2128838"/>
            <a:ext cx="1466850" cy="1709737"/>
            <a:chOff x="2501" y="1611"/>
            <a:chExt cx="924" cy="1077"/>
          </a:xfrm>
        </p:grpSpPr>
        <p:sp>
          <p:nvSpPr>
            <p:cNvPr id="35860" name="Freeform 3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61" name="Freeform 3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62" name="Oval 3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11125" y="1258888"/>
            <a:ext cx="2335213" cy="2874962"/>
            <a:chOff x="160" y="1063"/>
            <a:chExt cx="1471" cy="1811"/>
          </a:xfrm>
        </p:grpSpPr>
        <p:sp>
          <p:nvSpPr>
            <p:cNvPr id="35854" name="Text Box 36"/>
            <p:cNvSpPr txBox="1">
              <a:spLocks noChangeArrowheads="1"/>
            </p:cNvSpPr>
            <p:nvPr/>
          </p:nvSpPr>
          <p:spPr bwMode="auto">
            <a:xfrm>
              <a:off x="585" y="2643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55" name="Text Box 37"/>
            <p:cNvSpPr txBox="1">
              <a:spLocks noChangeArrowheads="1"/>
            </p:cNvSpPr>
            <p:nvPr/>
          </p:nvSpPr>
          <p:spPr bwMode="auto">
            <a:xfrm>
              <a:off x="586" y="1419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56" name="Freeform 38"/>
            <p:cNvSpPr>
              <a:spLocks/>
            </p:cNvSpPr>
            <p:nvPr/>
          </p:nvSpPr>
          <p:spPr bwMode="auto">
            <a:xfrm>
              <a:off x="244" y="1608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7" name="Freeform 39"/>
            <p:cNvSpPr>
              <a:spLocks/>
            </p:cNvSpPr>
            <p:nvPr/>
          </p:nvSpPr>
          <p:spPr bwMode="auto">
            <a:xfrm flipV="1">
              <a:off x="244" y="2154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8" name="Oval 40"/>
            <p:cNvSpPr>
              <a:spLocks noChangeArrowheads="1"/>
            </p:cNvSpPr>
            <p:nvPr/>
          </p:nvSpPr>
          <p:spPr bwMode="auto">
            <a:xfrm>
              <a:off x="160" y="2041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9" name="Text Box 41"/>
            <p:cNvSpPr txBox="1">
              <a:spLocks noChangeArrowheads="1"/>
            </p:cNvSpPr>
            <p:nvPr/>
          </p:nvSpPr>
          <p:spPr bwMode="auto">
            <a:xfrm>
              <a:off x="592" y="1063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4505325" y="1306513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3311525" y="1171575"/>
            <a:ext cx="15875" cy="303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1554163" y="36195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1570038" y="188753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552450" y="5465763"/>
            <a:ext cx="587216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1600"/>
              <a:t>                                                        If there is </a:t>
            </a:r>
            <a:r>
              <a:rPr lang="en-US" altLang="nl-NL" b="1"/>
              <a:t>10 (or more)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0" grpId="0"/>
      <p:bldP spid="38937" grpId="0" build="p"/>
      <p:bldP spid="38938" grpId="0"/>
      <p:bldP spid="38939" grpId="0"/>
      <p:bldP spid="38954" grpId="0"/>
      <p:bldP spid="38955" grpId="0" animBg="1"/>
      <p:bldP spid="38956" grpId="0"/>
      <p:bldP spid="38957" grpId="0"/>
      <p:bldP spid="358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06363" y="4876800"/>
            <a:ext cx="675163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Recall</a:t>
            </a:r>
            <a:r>
              <a:rPr lang="en-US" altLang="nl-NL" sz="1600" b="1">
                <a:latin typeface="Arial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Instructing according to your true preference surely delivers your most preferred prospect from your envelope. 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Wrong instructions can give you the less-preferred prospect from your envelope.  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Note that: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nl-NL" sz="1600">
                <a:latin typeface="Arial" charset="0"/>
              </a:rPr>
              <a:t>The content of your envelope has already been determined.  You cannot influence its content by reporting</a:t>
            </a:r>
            <a:r>
              <a:rPr lang="en-US" altLang="nl-NL" sz="2000">
                <a:latin typeface="Arial" charset="0"/>
              </a:rPr>
              <a:t> </a:t>
            </a:r>
            <a:r>
              <a:rPr lang="en-US" altLang="nl-NL" sz="1600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3300"/>
                </a:solidFill>
                <a:latin typeface="Arial" charset="0"/>
              </a:rPr>
              <a:t>j</a:t>
            </a:r>
            <a:r>
              <a:rPr lang="en-US" altLang="nl-NL" sz="2000">
                <a:latin typeface="Arial" charset="0"/>
              </a:rPr>
              <a:t>’</a:t>
            </a:r>
            <a:r>
              <a:rPr lang="en-US" altLang="nl-NL" sz="1600">
                <a:latin typeface="Arial" charset="0"/>
              </a:rPr>
              <a:t>s that are too high or too low.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Summary: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Misinstructing has no advantage for you; it can only harm yourself.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Now back to the experiment.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63493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63494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63495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121126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</a:t>
            </a:r>
            <a:r>
              <a:rPr lang="en-US" altLang="nl-NL">
                <a:latin typeface="Arial" charset="0"/>
              </a:rPr>
              <a:t>@@</a:t>
            </a:r>
            <a:r>
              <a:rPr lang="en-US" altLang="nl-NL" sz="2000">
                <a:latin typeface="Arial" charset="0"/>
              </a:rPr>
              <a:t>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63497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63498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63500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63501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3502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3503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63504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63505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63506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63507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3508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3509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63510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63511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63512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63514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63515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63516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63519" name="Comment 31"/>
          <p:cNvSpPr>
            <a:spLocks noChangeArrowheads="1"/>
          </p:cNvSpPr>
          <p:nvPr/>
        </p:nvSpPr>
        <p:spPr bwMode="auto">
          <a:xfrm>
            <a:off x="0" y="835025"/>
            <a:ext cx="2057400" cy="10795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nl-NL" sz="1600">
                <a:solidFill>
                  <a:srgbClr val="000000"/>
                </a:solidFill>
              </a:rPr>
              <a:t>P. TO.2 with the extra text that disappears+ for my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build="p"/>
      <p:bldP spid="4123" grpId="1" build="allAtOnce"/>
      <p:bldP spid="4135" grpId="0"/>
      <p:bldP spid="4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Procedure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860425"/>
            <a:ext cx="5815012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You will fill in </a:t>
            </a:r>
            <a:r>
              <a:rPr lang="en-US" altLang="nl-NL" b="1">
                <a:latin typeface="Arial" charset="0"/>
              </a:rPr>
              <a:t>three questionnaires</a:t>
            </a:r>
            <a:r>
              <a:rPr lang="en-US" altLang="nl-NL">
                <a:latin typeface="Arial" charset="0"/>
              </a:rPr>
              <a:t> with instructions (for us; explained later).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@@For participation each of you receives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€5</a:t>
            </a:r>
            <a:r>
              <a:rPr lang="en-US" altLang="nl-NL" b="1">
                <a:latin typeface="Arial" charset="0"/>
              </a:rPr>
              <a:t>.</a:t>
            </a:r>
            <a:br>
              <a:rPr lang="en-US" altLang="nl-NL" b="1">
                <a:latin typeface="Arial" charset="0"/>
              </a:rPr>
            </a:br>
            <a:endParaRPr lang="en-US" altLang="nl-NL" b="1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1 of every 10 of you, selected randomly, will receive a@@n additional@@ prize, ranging from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0 </a:t>
            </a:r>
            <a:r>
              <a:rPr lang="en-US" altLang="nl-NL">
                <a:latin typeface="Arial" charset="0"/>
              </a:rPr>
              <a:t>to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&gt;</a:t>
            </a:r>
            <a:r>
              <a:rPr lang="en-US" altLang="nl-NL"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3000.</a:t>
            </a:r>
            <a:br>
              <a:rPr lang="en-US" altLang="nl-NL" b="1">
                <a:solidFill>
                  <a:srgbClr val="FF0000"/>
                </a:solidFill>
                <a:latin typeface="Arial" charset="0"/>
              </a:rPr>
            </a:b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How?  Explained later.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Average (expected) prize if you are selected for a@@dditional@@ prize, and if you choose completely at random: </a:t>
            </a:r>
            <a:br>
              <a:rPr lang="en-US" altLang="nl-NL">
                <a:latin typeface="Arial" charset="0"/>
              </a:rPr>
            </a:b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€53.27.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(But you will choose better than random!)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141EDC64-5C91-418E-9239-B5D270CC49EA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0"/>
          <p:cNvSpPr txBox="1">
            <a:spLocks noChangeArrowheads="1"/>
          </p:cNvSpPr>
          <p:nvPr/>
        </p:nvSpPr>
        <p:spPr bwMode="auto">
          <a:xfrm>
            <a:off x="407988" y="1069975"/>
            <a:ext cx="63357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 We have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100 envelopes</a:t>
            </a:r>
            <a:r>
              <a:rPr lang="en-US" altLang="nl-NL">
                <a:latin typeface="Arial" charset="0"/>
              </a:rPr>
              <a:t>, numbered 1 to 100.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10 of you are now asked to verify this.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Now that this has been verified: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Each of you is asked to randomly select </a:t>
            </a:r>
            <a:br>
              <a:rPr lang="en-US" altLang="nl-NL">
                <a:latin typeface="Arial" charset="0"/>
              </a:rPr>
            </a:b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one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 of the envelopes.</a:t>
            </a: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(Sneakily taking more envelopes brings no advantage but does risk exclusion.)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DO NOT OPEN YOUR ENVELOPE!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Otherwise: </a:t>
            </a:r>
            <a:r>
              <a:rPr lang="en-US" altLang="nl-NL" b="1">
                <a:solidFill>
                  <a:srgbClr val="FF3300"/>
                </a:solidFill>
                <a:latin typeface="Arial" charset="0"/>
              </a:rPr>
              <a:t>exclusion</a:t>
            </a:r>
            <a:r>
              <a:rPr lang="en-US" altLang="nl-NL">
                <a:latin typeface="Arial" charset="0"/>
              </a:rPr>
              <a:t> from @@additional@@ prize.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70C76DEA-F68A-46B0-BE78-21BCCE65A5A3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3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71437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Envelopes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allAtOnce"/>
      <p:bldP spid="194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433388" y="1241425"/>
            <a:ext cx="6307137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Each envelope contains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two risky prospects.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 b="1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altLang="nl-NL">
                <a:latin typeface="Arial" charset="0"/>
              </a:rPr>
              <a:t>If prize at the end: you receive</a:t>
            </a:r>
            <a:br>
              <a:rPr lang="en-US" altLang="nl-NL">
                <a:latin typeface="Arial" charset="0"/>
              </a:rPr>
            </a:b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one of the two prospects from your envelope.</a:t>
            </a:r>
          </a:p>
          <a:p>
            <a:pPr eaLnBrk="1" hangingPunct="1"/>
            <a:endParaRPr lang="en-US" altLang="nl-NL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Your goal (obviously):</a:t>
            </a:r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receive the prospect from your envelope that you prefer most</a:t>
            </a:r>
            <a:r>
              <a:rPr lang="en-US" altLang="nl-NL" b="1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nl-NL" b="1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During the experiment you give us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instructions</a:t>
            </a:r>
            <a:r>
              <a:rPr lang="en-US" altLang="nl-NL">
                <a:latin typeface="Arial" charset="0"/>
              </a:rPr>
              <a:t> about which prospect we should select from your envelope.</a:t>
            </a:r>
          </a:p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If (unlikely case) your instructions do not specify the choice from your envelope: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then you can choose from the envelope on the spot.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C4CE7C79-E84A-4FE1-AED4-79591FE2EFCD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4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7348" name="Text Box 29"/>
          <p:cNvSpPr txBox="1">
            <a:spLocks noChangeArrowheads="1"/>
          </p:cNvSpPr>
          <p:nvPr/>
        </p:nvSpPr>
        <p:spPr bwMode="auto">
          <a:xfrm>
            <a:off x="847725" y="30003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60753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Give all instructions according to your</a:t>
            </a:r>
            <a:r>
              <a:rPr lang="en-US" altLang="nl-NL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true feelings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A6F2543B-4918-4FD2-B50C-6811FE7611CE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5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427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Recommendation</a:t>
            </a:r>
          </a:p>
        </p:txBody>
      </p:sp>
      <p:sp>
        <p:nvSpPr>
          <p:cNvPr id="54281" name="Text Box 70"/>
          <p:cNvSpPr txBox="1">
            <a:spLocks noChangeArrowheads="1"/>
          </p:cNvSpPr>
          <p:nvPr/>
        </p:nvSpPr>
        <p:spPr bwMode="auto">
          <a:xfrm>
            <a:off x="519113" y="1398588"/>
            <a:ext cx="607536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If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>
                <a:latin typeface="Arial" charset="0"/>
              </a:rPr>
              <a:t>, and if they concern your envelope,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then you get the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dispreferred prospect</a:t>
            </a:r>
            <a:r>
              <a:rPr lang="en-US" altLang="nl-NL">
                <a:latin typeface="Arial" charset="0"/>
              </a:rPr>
              <a:t>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If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>
                <a:solidFill>
                  <a:schemeClr val="accent2"/>
                </a:solidFill>
                <a:latin typeface="Arial" charset="0"/>
              </a:rPr>
              <a:t>,</a:t>
            </a:r>
            <a:r>
              <a:rPr lang="en-US" altLang="nl-NL">
                <a:latin typeface="Arial" charset="0"/>
              </a:rPr>
              <a:t> then you get the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preferred prospect</a:t>
            </a:r>
            <a:r>
              <a:rPr lang="en-US" altLang="nl-NL">
                <a:latin typeface="Arial" charset="0"/>
              </a:rPr>
              <a:t> both: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if your instructions concern your envelope (obvious);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if they don’t (also obvious; then you choose on the spot). 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So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>
                <a:latin typeface="Arial" charset="0"/>
              </a:rPr>
              <a:t> may give you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result.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>
                <a:latin typeface="Arial" charset="0"/>
              </a:rPr>
              <a:t> surely give you 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best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9" grpId="0"/>
      <p:bldP spid="542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58674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nl-NL">
                <a:latin typeface="Arial" charset="0"/>
              </a:rPr>
              <a:t>There are 12 types of envelopes; accordingly, 12 experimental questions.  Each type occurs several times among the 100 envelopes.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Probability that an experimental instruction you give will be implemented at the end &gt; 1/100.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solidFill>
                  <a:srgbClr val="0000FF"/>
                </a:solidFill>
                <a:latin typeface="Arial" charset="0"/>
              </a:rPr>
              <a:t>Everything we say is true and completely verifiable.</a:t>
            </a: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At the end you will get a list describing the contents of all 100 envelopes, and calculations confirming that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  <a:sym typeface="Symbol" pitchFamily="18" charset="2"/>
              </a:rPr>
              <a:t></a:t>
            </a:r>
            <a:r>
              <a:rPr lang="en-US" altLang="nl-NL">
                <a:latin typeface="Arial" charset="0"/>
              </a:rPr>
              <a:t> average = </a:t>
            </a:r>
            <a:r>
              <a:rPr lang="en-US" altLang="nl-NL" b="1">
                <a:latin typeface="Arial" charset="0"/>
              </a:rPr>
              <a:t>€</a:t>
            </a:r>
            <a:r>
              <a:rPr lang="en-US" altLang="nl-NL">
                <a:latin typeface="Arial" charset="0"/>
              </a:rPr>
              <a:t>53.27 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  <a:sym typeface="Symbol" pitchFamily="18" charset="2"/>
              </a:rPr>
              <a:t></a:t>
            </a:r>
            <a:r>
              <a:rPr lang="en-US" altLang="nl-NL">
                <a:latin typeface="Arial" charset="0"/>
              </a:rPr>
              <a:t> there are prizes &gt; </a:t>
            </a:r>
            <a:r>
              <a:rPr lang="en-US" altLang="nl-NL" b="1">
                <a:latin typeface="Arial" charset="0"/>
              </a:rPr>
              <a:t>€</a:t>
            </a:r>
            <a:r>
              <a:rPr lang="en-US" altLang="nl-NL">
                <a:latin typeface="Arial" charset="0"/>
              </a:rPr>
              <a:t>3000.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latin typeface="Arial" charset="0"/>
              </a:rPr>
              <a:t>We will then ask each of you to check your envelope.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latin typeface="Arial" charset="0"/>
              </a:rPr>
              <a:t>Now comes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practice questionnaire</a:t>
            </a:r>
            <a:r>
              <a:rPr lang="en-US" altLang="nl-NL">
                <a:latin typeface="Arial" charset="0"/>
              </a:rPr>
              <a:t> to explain procedures.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78A544C0-09D8-44A0-998B-6C8ED4C8961D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6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0181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  <p:bldP spid="50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1004888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1004888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(Not only for these two, but) 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your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TO@.0.</a:t>
            </a:r>
            <a:endParaRPr lang="en-US" altLang="nl-NL">
              <a:latin typeface="Arial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300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338138" y="5599113"/>
            <a:ext cx="326231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11?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320675" y="5568950"/>
            <a:ext cx="33750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300?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  <p:bldP spid="32" grpId="0"/>
      <p:bldP spid="32" grpId="1"/>
      <p:bldP spid="33" grpId="0"/>
      <p:bldP spid="33" grpId="1"/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06363" y="4876800"/>
            <a:ext cx="675163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Recall</a:t>
            </a:r>
            <a:r>
              <a:rPr lang="en-US" altLang="nl-NL" sz="1600" b="1">
                <a:latin typeface="Arial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Instructing according to your true preference surely delivers your most preferred prospect from your envelope. 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Wrong instructions can give you the less-preferred prospect from your envelope.  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Note that: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nl-NL" sz="1600">
                <a:latin typeface="Arial" charset="0"/>
              </a:rPr>
              <a:t>The content of your envelope has already been determined.  You cannot influence its content by reporting</a:t>
            </a:r>
            <a:r>
              <a:rPr lang="en-US" altLang="nl-NL" sz="2000">
                <a:latin typeface="Arial" charset="0"/>
              </a:rPr>
              <a:t> </a:t>
            </a:r>
            <a:r>
              <a:rPr lang="en-US" altLang="nl-NL" sz="1600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3300"/>
                </a:solidFill>
                <a:latin typeface="Arial" charset="0"/>
              </a:rPr>
              <a:t>j</a:t>
            </a:r>
            <a:r>
              <a:rPr lang="en-US" altLang="nl-NL" sz="2000">
                <a:latin typeface="Arial" charset="0"/>
              </a:rPr>
              <a:t>’</a:t>
            </a:r>
            <a:r>
              <a:rPr lang="en-US" altLang="nl-NL" sz="1600">
                <a:latin typeface="Arial" charset="0"/>
              </a:rPr>
              <a:t>s that are too high or too low.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Summary: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Misinstructing has no advantage for you; it can only harm yourself.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Now back to the experiment.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1004887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TO@.2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specify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TO@.0.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build="p"/>
      <p:bldP spid="4123" grpId="1" build="allAtOnce"/>
      <p:bldP spid="4135" grpId="0"/>
      <p:bldP spid="4166" grpId="0" uiExpand="1" build="p"/>
      <p:bldP spid="4170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1009</TotalTime>
  <Words>873</Words>
  <Application>Microsoft Office PowerPoint</Application>
  <PresentationFormat>On-screen Show (4:3)</PresentationFormat>
  <Paragraphs>261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190</cp:revision>
  <cp:lastPrinted>2001-11-23T14:50:16Z</cp:lastPrinted>
  <dcterms:created xsi:type="dcterms:W3CDTF">2010-05-30T19:15:24Z</dcterms:created>
  <dcterms:modified xsi:type="dcterms:W3CDTF">2018-02-25T09:18:49Z</dcterms:modified>
</cp:coreProperties>
</file>