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" r:id="rId2"/>
    <p:sldId id="257" r:id="rId3"/>
    <p:sldId id="261" r:id="rId4"/>
    <p:sldId id="279" r:id="rId5"/>
    <p:sldId id="278" r:id="rId6"/>
    <p:sldId id="276" r:id="rId7"/>
    <p:sldId id="263" r:id="rId8"/>
    <p:sldId id="280" r:id="rId9"/>
    <p:sldId id="265" r:id="rId10"/>
    <p:sldId id="266" r:id="rId11"/>
    <p:sldId id="267" r:id="rId12"/>
    <p:sldId id="268" r:id="rId13"/>
    <p:sldId id="269" r:id="rId14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22F0C026-EB79-4562-B42A-A867D5A586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086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B58CCFF-0C33-4B7B-B3D2-6227BB0AF86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06613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C5987CC2-25F9-4708-AE71-107D25E68069}" type="slidenum">
              <a:rPr lang="nl-NL" altLang="nl-NL" smtClean="0"/>
              <a:pPr>
                <a:spcBef>
                  <a:spcPct val="0"/>
                </a:spcBef>
              </a:pPr>
              <a:t>1</a:t>
            </a:fld>
            <a:endParaRPr lang="nl-NL" altLang="nl-NL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1F1F51E0-2D14-40C3-9B5B-ED7862D5739C}" type="slidenum">
              <a:rPr lang="nl-NL" altLang="nl-NL" smtClean="0"/>
              <a:pPr>
                <a:spcBef>
                  <a:spcPct val="0"/>
                </a:spcBef>
              </a:pPr>
              <a:t>10</a:t>
            </a:fld>
            <a:endParaRPr lang="nl-NL" altLang="nl-NL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60C5BDC4-3088-49D9-9F32-635683761FC5}" type="slidenum">
              <a:rPr lang="nl-NL" altLang="nl-NL" smtClean="0"/>
              <a:pPr>
                <a:spcBef>
                  <a:spcPct val="0"/>
                </a:spcBef>
              </a:pPr>
              <a:t>11</a:t>
            </a:fld>
            <a:endParaRPr lang="nl-NL" altLang="nl-NL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0505290A-3676-4B9F-926B-036EF7CC81E3}" type="slidenum">
              <a:rPr lang="nl-NL" altLang="nl-NL" smtClean="0"/>
              <a:pPr>
                <a:spcBef>
                  <a:spcPct val="0"/>
                </a:spcBef>
              </a:pPr>
              <a:t>12</a:t>
            </a:fld>
            <a:endParaRPr lang="nl-NL" altLang="nl-NL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6E044811-8901-46AA-95FB-3644E244BA87}" type="slidenum">
              <a:rPr lang="nl-NL" altLang="nl-NL" smtClean="0"/>
              <a:pPr>
                <a:spcBef>
                  <a:spcPct val="0"/>
                </a:spcBef>
              </a:pPr>
              <a:t>13</a:t>
            </a:fld>
            <a:endParaRPr lang="nl-NL" altLang="nl-NL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5E1A9527-C0E7-4B09-946A-1D859ECA6265}" type="slidenum">
              <a:rPr lang="nl-NL" altLang="nl-NL" smtClean="0"/>
              <a:pPr>
                <a:spcBef>
                  <a:spcPct val="0"/>
                </a:spcBef>
              </a:pPr>
              <a:t>2</a:t>
            </a:fld>
            <a:endParaRPr lang="nl-NL" altLang="nl-NL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27A599FC-BF64-4843-9243-3056FE791481}" type="slidenum">
              <a:rPr lang="nl-NL" altLang="nl-NL" smtClean="0"/>
              <a:pPr>
                <a:spcBef>
                  <a:spcPct val="0"/>
                </a:spcBef>
              </a:pPr>
              <a:t>3</a:t>
            </a:fld>
            <a:endParaRPr lang="nl-NL" altLang="nl-NL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2C3E633B-AD91-4994-87F0-2C2B1E4FA903}" type="slidenum">
              <a:rPr lang="nl-NL" altLang="nl-NL"/>
              <a:pPr algn="r">
                <a:spcBef>
                  <a:spcPct val="0"/>
                </a:spcBef>
              </a:pPr>
              <a:t>4</a:t>
            </a:fld>
            <a:endParaRPr lang="nl-NL" altLang="nl-NL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4893B0DA-0333-4B96-82AB-25B4E9ACAAAD}" type="slidenum">
              <a:rPr lang="nl-NL" altLang="nl-NL"/>
              <a:pPr algn="r">
                <a:spcBef>
                  <a:spcPct val="0"/>
                </a:spcBef>
              </a:pPr>
              <a:t>5</a:t>
            </a:fld>
            <a:endParaRPr lang="nl-NL" altLang="nl-NL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704073A1-6B51-4698-8129-B1C3617475A3}" type="slidenum">
              <a:rPr lang="nl-NL" altLang="nl-NL"/>
              <a:pPr algn="r">
                <a:spcBef>
                  <a:spcPct val="0"/>
                </a:spcBef>
              </a:pPr>
              <a:t>6</a:t>
            </a:fld>
            <a:endParaRPr lang="nl-NL" altLang="nl-NL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7C27AD8A-853D-4497-AB22-3A10AF4112C2}" type="slidenum">
              <a:rPr lang="nl-NL" altLang="nl-NL" smtClean="0"/>
              <a:pPr>
                <a:spcBef>
                  <a:spcPct val="0"/>
                </a:spcBef>
              </a:pPr>
              <a:t>7</a:t>
            </a:fld>
            <a:endParaRPr lang="nl-NL" altLang="nl-NL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spcBef>
                <a:spcPct val="0"/>
              </a:spcBef>
            </a:pPr>
            <a:fld id="{C3C1AAE0-802E-492C-927B-6A1A2D48D4C7}" type="slidenum">
              <a:rPr lang="nl-NL" altLang="nl-NL"/>
              <a:pPr algn="r">
                <a:spcBef>
                  <a:spcPct val="0"/>
                </a:spcBef>
              </a:pPr>
              <a:t>8</a:t>
            </a:fld>
            <a:endParaRPr lang="nl-NL" altLang="nl-NL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fld id="{6DEDA553-937C-48A7-BCE0-9829B5EECC57}" type="slidenum">
              <a:rPr lang="nl-NL" altLang="nl-NL" smtClean="0"/>
              <a:pPr>
                <a:spcBef>
                  <a:spcPct val="0"/>
                </a:spcBef>
              </a:pPr>
              <a:t>9</a:t>
            </a:fld>
            <a:endParaRPr lang="nl-NL" altLang="nl-NL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4A55F-2881-4630-B71D-1F686E41C0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609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33ED3-3B6A-4500-8805-BE81607CF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28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E7E3AD-C9EB-481E-B5EF-731953E59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26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76D6C-BF9F-4449-AA1C-01C7794697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10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1AD18-9EDD-4B3F-8CBF-8FF69F228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8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471B08-2101-42C8-960A-09C650DDA3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4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C9FE5-8E6D-413E-B95A-633588C99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98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A0AF4-50B7-48F5-85BB-054529236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22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9EFD3-6E48-46A9-945F-9D2E16DCD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21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1A3A0-2D95-4580-8694-EA50DB932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14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9ED7E-CA42-4CF0-85D0-030FAB327D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68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5FA2B749-E4D9-4D26-B5DA-14A3C0E7D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9"/>
          <p:cNvSpPr txBox="1">
            <a:spLocks noChangeArrowheads="1"/>
          </p:cNvSpPr>
          <p:nvPr/>
        </p:nvSpPr>
        <p:spPr bwMode="auto">
          <a:xfrm>
            <a:off x="215900" y="257175"/>
            <a:ext cx="6315075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Welcome!</a:t>
            </a:r>
            <a:br>
              <a:rPr lang="en-US" altLang="nl-NL" sz="1800">
                <a:latin typeface="Arial" charset="0"/>
              </a:rPr>
            </a:b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You will be asked to choose between two </a:t>
            </a: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risky prospects</a:t>
            </a:r>
            <a:r>
              <a:rPr lang="en-US" altLang="nl-NL" sz="1800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An example of a (risky) prospect: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Char char="-"/>
            </a:pPr>
            <a:endParaRPr lang="en-US" altLang="nl-NL" sz="1800">
              <a:latin typeface="Arial" charset="0"/>
            </a:endParaRPr>
          </a:p>
        </p:txBody>
      </p:sp>
      <p:grpSp>
        <p:nvGrpSpPr>
          <p:cNvPr id="15394" name="Group 34"/>
          <p:cNvGrpSpPr>
            <a:grpSpLocks/>
          </p:cNvGrpSpPr>
          <p:nvPr/>
        </p:nvGrpSpPr>
        <p:grpSpPr bwMode="auto">
          <a:xfrm>
            <a:off x="1798638" y="2632075"/>
            <a:ext cx="2165350" cy="2473325"/>
            <a:chOff x="1133" y="1658"/>
            <a:chExt cx="1364" cy="1558"/>
          </a:xfrm>
        </p:grpSpPr>
        <p:sp>
          <p:nvSpPr>
            <p:cNvPr id="2055" name="Text Box 41"/>
            <p:cNvSpPr txBox="1">
              <a:spLocks noChangeArrowheads="1"/>
            </p:cNvSpPr>
            <p:nvPr/>
          </p:nvSpPr>
          <p:spPr bwMode="auto">
            <a:xfrm>
              <a:off x="2072" y="2843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2056" name="Text Box 40"/>
            <p:cNvSpPr txBox="1">
              <a:spLocks noChangeArrowheads="1"/>
            </p:cNvSpPr>
            <p:nvPr/>
          </p:nvSpPr>
          <p:spPr bwMode="auto">
            <a:xfrm>
              <a:off x="1558" y="2928"/>
              <a:ext cx="3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⅔</a:t>
              </a:r>
              <a:r>
                <a:rPr lang="en-US" altLang="nl-NL" sz="1800">
                  <a:latin typeface="Courier New" pitchFamily="49" charset="0"/>
                </a:rPr>
                <a:t> </a:t>
              </a:r>
            </a:p>
          </p:txBody>
        </p:sp>
        <p:sp>
          <p:nvSpPr>
            <p:cNvPr id="2057" name="Text Box 42"/>
            <p:cNvSpPr txBox="1">
              <a:spLocks noChangeArrowheads="1"/>
            </p:cNvSpPr>
            <p:nvPr/>
          </p:nvSpPr>
          <p:spPr bwMode="auto">
            <a:xfrm>
              <a:off x="1558" y="1658"/>
              <a:ext cx="2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⅓</a:t>
              </a:r>
            </a:p>
          </p:txBody>
        </p:sp>
        <p:sp>
          <p:nvSpPr>
            <p:cNvPr id="2058" name="Freeform 43"/>
            <p:cNvSpPr>
              <a:spLocks/>
            </p:cNvSpPr>
            <p:nvPr/>
          </p:nvSpPr>
          <p:spPr bwMode="auto">
            <a:xfrm>
              <a:off x="1217" y="1901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2059" name="Freeform 44"/>
            <p:cNvSpPr>
              <a:spLocks/>
            </p:cNvSpPr>
            <p:nvPr/>
          </p:nvSpPr>
          <p:spPr bwMode="auto">
            <a:xfrm flipV="1">
              <a:off x="1217" y="2441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nl-NL"/>
            </a:p>
          </p:txBody>
        </p:sp>
        <p:sp>
          <p:nvSpPr>
            <p:cNvPr id="2060" name="Oval 45"/>
            <p:cNvSpPr>
              <a:spLocks noChangeArrowheads="1"/>
            </p:cNvSpPr>
            <p:nvPr/>
          </p:nvSpPr>
          <p:spPr bwMode="auto">
            <a:xfrm>
              <a:off x="1133" y="232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2061" name="Text Box 41"/>
            <p:cNvSpPr txBox="1">
              <a:spLocks noChangeArrowheads="1"/>
            </p:cNvSpPr>
            <p:nvPr/>
          </p:nvSpPr>
          <p:spPr bwMode="auto">
            <a:xfrm>
              <a:off x="2060" y="1742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€10</a:t>
              </a:r>
            </a:p>
          </p:txBody>
        </p:sp>
      </p:grpSp>
      <p:sp>
        <p:nvSpPr>
          <p:cNvPr id="15367" name="Text Box 49"/>
          <p:cNvSpPr txBox="1">
            <a:spLocks noChangeArrowheads="1"/>
          </p:cNvSpPr>
          <p:nvPr/>
        </p:nvSpPr>
        <p:spPr bwMode="auto">
          <a:xfrm>
            <a:off x="227013" y="5360988"/>
            <a:ext cx="6496050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This prospect gives: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€10 with probability ⅓;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€8 with probability ⅔.</a:t>
            </a:r>
          </a:p>
        </p:txBody>
      </p:sp>
      <p:sp>
        <p:nvSpPr>
          <p:cNvPr id="15385" name="Text Box 29"/>
          <p:cNvSpPr txBox="1">
            <a:spLocks noChangeArrowheads="1"/>
          </p:cNvSpPr>
          <p:nvPr/>
        </p:nvSpPr>
        <p:spPr bwMode="auto">
          <a:xfrm>
            <a:off x="847725" y="0"/>
            <a:ext cx="51625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Explanation of Experiment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15392" name="Text Box 49"/>
          <p:cNvSpPr txBox="1">
            <a:spLocks noChangeArrowheads="1"/>
          </p:cNvSpPr>
          <p:nvPr/>
        </p:nvSpPr>
        <p:spPr bwMode="auto">
          <a:xfrm>
            <a:off x="227013" y="6723063"/>
            <a:ext cx="6496050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There are no right or wrong answers</a:t>
            </a:r>
            <a:r>
              <a:rPr lang="en-US" altLang="nl-NL" sz="1800">
                <a:latin typeface="Arial" charset="0"/>
              </a:rPr>
              <a:t>.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Please, choose what you yourself (subjectively) prefer most.  That is what we are interested in, and what we want to investigate.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/>
      <p:bldP spid="15367" grpId="0" build="allAtOnce"/>
      <p:bldP spid="15367" grpId="1" build="allAtOnce"/>
      <p:bldP spid="15385" grpId="0" build="p"/>
      <p:bldP spid="15392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11292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11293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11268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958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 0.3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11290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11291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11277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11285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1286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1287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1288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1289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grpSp>
          <p:nvGrpSpPr>
            <p:cNvPr id="11278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11280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1281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1282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1283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1284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sp>
          <p:nvSpPr>
            <p:cNvPr id="11279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11274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11275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sz="1800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11276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 sz="1800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Indicate your instructions by determining your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800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 sz="1800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 sz="1800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Fill it in below and on page TO 0.0.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12316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12317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 0.4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12314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12315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12301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12309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2310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2311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2312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2313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grpSp>
          <p:nvGrpSpPr>
            <p:cNvPr id="12302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12304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2305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2306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2307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2308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sp>
          <p:nvSpPr>
            <p:cNvPr id="12303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12298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12299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sz="1800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12300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 sz="1800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Indicate your instructions by determining your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800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 sz="1800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 sz="1800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Fill it in below and on page TO 0.0.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863" name="Group 71"/>
          <p:cNvGrpSpPr>
            <a:grpSpLocks/>
          </p:cNvGrpSpPr>
          <p:nvPr/>
        </p:nvGrpSpPr>
        <p:grpSpPr bwMode="auto">
          <a:xfrm>
            <a:off x="176213" y="1717675"/>
            <a:ext cx="6269037" cy="1609725"/>
            <a:chOff x="111" y="1082"/>
            <a:chExt cx="3949" cy="1014"/>
          </a:xfrm>
        </p:grpSpPr>
        <p:sp>
          <p:nvSpPr>
            <p:cNvPr id="13365" name="Rectangle 72"/>
            <p:cNvSpPr>
              <a:spLocks noChangeArrowheads="1"/>
            </p:cNvSpPr>
            <p:nvPr/>
          </p:nvSpPr>
          <p:spPr bwMode="auto">
            <a:xfrm>
              <a:off x="111" y="1096"/>
              <a:ext cx="3949" cy="97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3366" name="Text Box 14"/>
            <p:cNvSpPr txBox="1">
              <a:spLocks noChangeArrowheads="1"/>
            </p:cNvSpPr>
            <p:nvPr/>
          </p:nvSpPr>
          <p:spPr bwMode="auto">
            <a:xfrm>
              <a:off x="715" y="1904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67" name="Text Box 15"/>
            <p:cNvSpPr txBox="1">
              <a:spLocks noChangeArrowheads="1"/>
            </p:cNvSpPr>
            <p:nvPr/>
          </p:nvSpPr>
          <p:spPr bwMode="auto">
            <a:xfrm>
              <a:off x="716" y="1282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68" name="Freeform 16"/>
            <p:cNvSpPr>
              <a:spLocks/>
            </p:cNvSpPr>
            <p:nvPr/>
          </p:nvSpPr>
          <p:spPr bwMode="auto">
            <a:xfrm>
              <a:off x="339" y="1452"/>
              <a:ext cx="924" cy="234"/>
            </a:xfrm>
            <a:custGeom>
              <a:avLst/>
              <a:gdLst>
                <a:gd name="T0" fmla="*/ 0 w 576"/>
                <a:gd name="T1" fmla="*/ 1557220161 h 144"/>
                <a:gd name="T2" fmla="*/ 998727692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69" name="Freeform 17"/>
            <p:cNvSpPr>
              <a:spLocks/>
            </p:cNvSpPr>
            <p:nvPr/>
          </p:nvSpPr>
          <p:spPr bwMode="auto">
            <a:xfrm flipV="1">
              <a:off x="339" y="1690"/>
              <a:ext cx="924" cy="234"/>
            </a:xfrm>
            <a:custGeom>
              <a:avLst/>
              <a:gdLst>
                <a:gd name="T0" fmla="*/ 0 w 576"/>
                <a:gd name="T1" fmla="*/ 1557220161 h 144"/>
                <a:gd name="T2" fmla="*/ 998727692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nl-NL"/>
            </a:p>
          </p:txBody>
        </p:sp>
        <p:sp>
          <p:nvSpPr>
            <p:cNvPr id="13370" name="Oval 18"/>
            <p:cNvSpPr>
              <a:spLocks noChangeArrowheads="1"/>
            </p:cNvSpPr>
            <p:nvPr/>
          </p:nvSpPr>
          <p:spPr bwMode="auto">
            <a:xfrm>
              <a:off x="303" y="1631"/>
              <a:ext cx="113" cy="11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3371" name="Text Box 19"/>
            <p:cNvSpPr txBox="1">
              <a:spLocks noChangeArrowheads="1"/>
            </p:cNvSpPr>
            <p:nvPr/>
          </p:nvSpPr>
          <p:spPr bwMode="auto">
            <a:xfrm>
              <a:off x="409" y="1084"/>
              <a:ext cx="9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</a:p>
          </p:txBody>
        </p:sp>
        <p:sp>
          <p:nvSpPr>
            <p:cNvPr id="13372" name="Text Box 20"/>
            <p:cNvSpPr txBox="1">
              <a:spLocks noChangeArrowheads="1"/>
            </p:cNvSpPr>
            <p:nvPr/>
          </p:nvSpPr>
          <p:spPr bwMode="auto">
            <a:xfrm>
              <a:off x="2583" y="1082"/>
              <a:ext cx="104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 u="sng">
                  <a:solidFill>
                    <a:schemeClr val="accent2"/>
                  </a:solidFill>
                  <a:latin typeface="Arial" charset="0"/>
                </a:rPr>
                <a:t>Right prospect</a:t>
              </a:r>
            </a:p>
          </p:txBody>
        </p:sp>
        <p:sp>
          <p:nvSpPr>
            <p:cNvPr id="13373" name="Line 21"/>
            <p:cNvSpPr>
              <a:spLocks noChangeShapeType="1"/>
            </p:cNvSpPr>
            <p:nvPr/>
          </p:nvSpPr>
          <p:spPr bwMode="auto">
            <a:xfrm>
              <a:off x="2071" y="1170"/>
              <a:ext cx="0" cy="7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74" name="Text Box 22"/>
            <p:cNvSpPr txBox="1">
              <a:spLocks noChangeArrowheads="1"/>
            </p:cNvSpPr>
            <p:nvPr/>
          </p:nvSpPr>
          <p:spPr bwMode="auto">
            <a:xfrm>
              <a:off x="1246" y="1791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13375" name="Text Box 14"/>
            <p:cNvSpPr txBox="1">
              <a:spLocks noChangeArrowheads="1"/>
            </p:cNvSpPr>
            <p:nvPr/>
          </p:nvSpPr>
          <p:spPr bwMode="auto">
            <a:xfrm>
              <a:off x="2740" y="1900"/>
              <a:ext cx="210" cy="1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76" name="Text Box 15"/>
            <p:cNvSpPr txBox="1">
              <a:spLocks noChangeArrowheads="1"/>
            </p:cNvSpPr>
            <p:nvPr/>
          </p:nvSpPr>
          <p:spPr bwMode="auto">
            <a:xfrm>
              <a:off x="2741" y="1278"/>
              <a:ext cx="209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77" name="Freeform 16"/>
            <p:cNvSpPr>
              <a:spLocks/>
            </p:cNvSpPr>
            <p:nvPr/>
          </p:nvSpPr>
          <p:spPr bwMode="auto">
            <a:xfrm>
              <a:off x="2364" y="1448"/>
              <a:ext cx="924" cy="234"/>
            </a:xfrm>
            <a:custGeom>
              <a:avLst/>
              <a:gdLst>
                <a:gd name="T0" fmla="*/ 0 w 576"/>
                <a:gd name="T1" fmla="*/ 1557220161 h 144"/>
                <a:gd name="T2" fmla="*/ 998727692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78" name="Freeform 17"/>
            <p:cNvSpPr>
              <a:spLocks/>
            </p:cNvSpPr>
            <p:nvPr/>
          </p:nvSpPr>
          <p:spPr bwMode="auto">
            <a:xfrm flipV="1">
              <a:off x="2364" y="1686"/>
              <a:ext cx="924" cy="234"/>
            </a:xfrm>
            <a:custGeom>
              <a:avLst/>
              <a:gdLst>
                <a:gd name="T0" fmla="*/ 0 w 576"/>
                <a:gd name="T1" fmla="*/ 1557220161 h 144"/>
                <a:gd name="T2" fmla="*/ 998727692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nl-NL"/>
            </a:p>
          </p:txBody>
        </p:sp>
        <p:sp>
          <p:nvSpPr>
            <p:cNvPr id="13379" name="Oval 18"/>
            <p:cNvSpPr>
              <a:spLocks noChangeArrowheads="1"/>
            </p:cNvSpPr>
            <p:nvPr/>
          </p:nvSpPr>
          <p:spPr bwMode="auto">
            <a:xfrm>
              <a:off x="2328" y="1626"/>
              <a:ext cx="113" cy="11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3380" name="Text Box 22"/>
            <p:cNvSpPr txBox="1">
              <a:spLocks noChangeArrowheads="1"/>
            </p:cNvSpPr>
            <p:nvPr/>
          </p:nvSpPr>
          <p:spPr bwMode="auto">
            <a:xfrm>
              <a:off x="3271" y="178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13381" name="Text Box 23"/>
            <p:cNvSpPr txBox="1">
              <a:spLocks noChangeArrowheads="1"/>
            </p:cNvSpPr>
            <p:nvPr/>
          </p:nvSpPr>
          <p:spPr bwMode="auto">
            <a:xfrm>
              <a:off x="3282" y="1311"/>
              <a:ext cx="4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€10</a:t>
              </a:r>
            </a:p>
          </p:txBody>
        </p:sp>
      </p:grpSp>
      <p:sp>
        <p:nvSpPr>
          <p:cNvPr id="36910" name="Rectangle 46"/>
          <p:cNvSpPr>
            <a:spLocks noChangeArrowheads="1"/>
          </p:cNvSpPr>
          <p:nvPr/>
        </p:nvSpPr>
        <p:spPr bwMode="auto">
          <a:xfrm>
            <a:off x="173038" y="3359150"/>
            <a:ext cx="63785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                                                                                         Which one would he get?</a:t>
            </a:r>
          </a:p>
        </p:txBody>
      </p:sp>
      <p:sp>
        <p:nvSpPr>
          <p:cNvPr id="33793" name="Text Box 2"/>
          <p:cNvSpPr txBox="1">
            <a:spLocks noChangeArrowheads="1"/>
          </p:cNvSpPr>
          <p:nvPr/>
        </p:nvSpPr>
        <p:spPr bwMode="auto">
          <a:xfrm>
            <a:off x="460375" y="14288"/>
            <a:ext cx="5664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Example of Implementation of 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    Your Instructions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0" y="1225550"/>
            <a:ext cx="6858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   Subject 9 (in pilot experiment) had instructed switching value </a:t>
            </a:r>
            <a:r>
              <a:rPr lang="en-US" altLang="nl-NL" sz="2000" b="1">
                <a:latin typeface="Arial" charset="0"/>
              </a:rPr>
              <a:t>€</a:t>
            </a:r>
            <a:r>
              <a:rPr lang="en-US" altLang="nl-NL" sz="2000" b="1">
                <a:solidFill>
                  <a:srgbClr val="FF0000"/>
                </a:solidFill>
                <a:latin typeface="Arial" charset="0"/>
              </a:rPr>
              <a:t>50</a:t>
            </a:r>
            <a:r>
              <a:rPr lang="en-US" altLang="nl-NL" sz="1600">
                <a:latin typeface="Arial" charset="0"/>
              </a:rPr>
              <a:t> in</a:t>
            </a:r>
          </a:p>
        </p:txBody>
      </p:sp>
      <p:sp>
        <p:nvSpPr>
          <p:cNvPr id="2" name="Rectangle 46"/>
          <p:cNvSpPr>
            <a:spLocks noChangeArrowheads="1"/>
          </p:cNvSpPr>
          <p:nvPr/>
        </p:nvSpPr>
        <p:spPr bwMode="auto">
          <a:xfrm>
            <a:off x="171450" y="3357563"/>
            <a:ext cx="63785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Imagine his envelope contained the 2 prospects below. 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304800" y="5661025"/>
            <a:ext cx="6130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His envelope actually contained the 2 prospects below. </a:t>
            </a:r>
          </a:p>
        </p:txBody>
      </p:sp>
      <p:sp>
        <p:nvSpPr>
          <p:cNvPr id="36935" name="Rectangle 71"/>
          <p:cNvSpPr>
            <a:spLocks noChangeArrowheads="1"/>
          </p:cNvSpPr>
          <p:nvPr/>
        </p:nvSpPr>
        <p:spPr bwMode="auto">
          <a:xfrm>
            <a:off x="273050" y="8094663"/>
            <a:ext cx="65849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Subject 9 was extra happy to receive the right prospect with the improved €24 (and then was lucky to subsequently win €24).</a:t>
            </a:r>
          </a:p>
        </p:txBody>
      </p:sp>
      <p:sp>
        <p:nvSpPr>
          <p:cNvPr id="13321" name="Text Box 3"/>
          <p:cNvSpPr txBox="1">
            <a:spLocks noChangeArrowheads="1"/>
          </p:cNvSpPr>
          <p:nvPr/>
        </p:nvSpPr>
        <p:spPr bwMode="auto">
          <a:xfrm>
            <a:off x="5929313" y="-428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 0.5</a:t>
            </a:r>
          </a:p>
        </p:txBody>
      </p:sp>
      <p:sp>
        <p:nvSpPr>
          <p:cNvPr id="33850" name="Text Box 23"/>
          <p:cNvSpPr txBox="1">
            <a:spLocks noChangeArrowheads="1"/>
          </p:cNvSpPr>
          <p:nvPr/>
        </p:nvSpPr>
        <p:spPr bwMode="auto">
          <a:xfrm>
            <a:off x="1995488" y="208756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3" name="Groep 82"/>
          <p:cNvGrpSpPr>
            <a:grpSpLocks/>
          </p:cNvGrpSpPr>
          <p:nvPr/>
        </p:nvGrpSpPr>
        <p:grpSpPr bwMode="auto">
          <a:xfrm>
            <a:off x="168275" y="3989388"/>
            <a:ext cx="6269038" cy="1612900"/>
            <a:chOff x="176213" y="1717675"/>
            <a:chExt cx="6269037" cy="1612927"/>
          </a:xfrm>
        </p:grpSpPr>
        <p:sp>
          <p:nvSpPr>
            <p:cNvPr id="13347" name="Rectangle 72"/>
            <p:cNvSpPr>
              <a:spLocks noChangeArrowheads="1"/>
            </p:cNvSpPr>
            <p:nvPr/>
          </p:nvSpPr>
          <p:spPr bwMode="auto">
            <a:xfrm>
              <a:off x="176213" y="1739900"/>
              <a:ext cx="6269037" cy="1552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3348" name="Text Box 14"/>
            <p:cNvSpPr txBox="1">
              <a:spLocks noChangeArrowheads="1"/>
            </p:cNvSpPr>
            <p:nvPr/>
          </p:nvSpPr>
          <p:spPr bwMode="auto">
            <a:xfrm>
              <a:off x="1135063" y="3022825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49" name="Text Box 15"/>
            <p:cNvSpPr txBox="1">
              <a:spLocks noChangeArrowheads="1"/>
            </p:cNvSpPr>
            <p:nvPr/>
          </p:nvSpPr>
          <p:spPr bwMode="auto">
            <a:xfrm>
              <a:off x="1136650" y="2035859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50" name="Freeform 16"/>
            <p:cNvSpPr>
              <a:spLocks/>
            </p:cNvSpPr>
            <p:nvPr/>
          </p:nvSpPr>
          <p:spPr bwMode="auto">
            <a:xfrm>
              <a:off x="538163" y="2305275"/>
              <a:ext cx="1466850" cy="371475"/>
            </a:xfrm>
            <a:custGeom>
              <a:avLst/>
              <a:gdLst>
                <a:gd name="T0" fmla="*/ 0 w 576"/>
                <a:gd name="T1" fmla="*/ 2147483647 h 144"/>
                <a:gd name="T2" fmla="*/ 2147483647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51" name="Freeform 17"/>
            <p:cNvSpPr>
              <a:spLocks/>
            </p:cNvSpPr>
            <p:nvPr/>
          </p:nvSpPr>
          <p:spPr bwMode="auto">
            <a:xfrm flipV="1">
              <a:off x="538163" y="2683100"/>
              <a:ext cx="1466850" cy="371475"/>
            </a:xfrm>
            <a:custGeom>
              <a:avLst/>
              <a:gdLst>
                <a:gd name="T0" fmla="*/ 0 w 576"/>
                <a:gd name="T1" fmla="*/ 2147483647 h 144"/>
                <a:gd name="T2" fmla="*/ 2147483647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52" name="Oval 18"/>
            <p:cNvSpPr>
              <a:spLocks noChangeArrowheads="1"/>
            </p:cNvSpPr>
            <p:nvPr/>
          </p:nvSpPr>
          <p:spPr bwMode="auto">
            <a:xfrm>
              <a:off x="480558" y="2589210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3353" name="Text Box 19"/>
            <p:cNvSpPr txBox="1">
              <a:spLocks noChangeArrowheads="1"/>
            </p:cNvSpPr>
            <p:nvPr/>
          </p:nvSpPr>
          <p:spPr bwMode="auto">
            <a:xfrm>
              <a:off x="649288" y="1720850"/>
              <a:ext cx="1504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</a:p>
          </p:txBody>
        </p:sp>
        <p:sp>
          <p:nvSpPr>
            <p:cNvPr id="13354" name="Text Box 20"/>
            <p:cNvSpPr txBox="1">
              <a:spLocks noChangeArrowheads="1"/>
            </p:cNvSpPr>
            <p:nvPr/>
          </p:nvSpPr>
          <p:spPr bwMode="auto">
            <a:xfrm>
              <a:off x="4100513" y="1717675"/>
              <a:ext cx="16573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 u="sng">
                  <a:solidFill>
                    <a:schemeClr val="accent2"/>
                  </a:solidFill>
                  <a:latin typeface="Arial" charset="0"/>
                </a:rPr>
                <a:t>Right prospect</a:t>
              </a:r>
            </a:p>
          </p:txBody>
        </p:sp>
        <p:sp>
          <p:nvSpPr>
            <p:cNvPr id="13355" name="Line 21"/>
            <p:cNvSpPr>
              <a:spLocks noChangeShapeType="1"/>
            </p:cNvSpPr>
            <p:nvPr/>
          </p:nvSpPr>
          <p:spPr bwMode="auto">
            <a:xfrm>
              <a:off x="3287713" y="1857375"/>
              <a:ext cx="0" cy="1136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56" name="Text Box 22"/>
            <p:cNvSpPr txBox="1">
              <a:spLocks noChangeArrowheads="1"/>
            </p:cNvSpPr>
            <p:nvPr/>
          </p:nvSpPr>
          <p:spPr bwMode="auto">
            <a:xfrm>
              <a:off x="1978025" y="2843437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13357" name="Text Box 23"/>
            <p:cNvSpPr txBox="1">
              <a:spLocks noChangeArrowheads="1"/>
            </p:cNvSpPr>
            <p:nvPr/>
          </p:nvSpPr>
          <p:spPr bwMode="auto">
            <a:xfrm>
              <a:off x="1995488" y="2087787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 b="1">
                  <a:latin typeface="Arial" charset="0"/>
                </a:rPr>
                <a:t>€</a:t>
              </a:r>
              <a:r>
                <a:rPr lang="en-US" altLang="nl-NL" sz="2400" b="1">
                  <a:solidFill>
                    <a:srgbClr val="FF0000"/>
                  </a:solidFill>
                  <a:latin typeface="Arial" charset="0"/>
                </a:rPr>
                <a:t>32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13358" name="Text Box 14"/>
            <p:cNvSpPr txBox="1">
              <a:spLocks noChangeArrowheads="1"/>
            </p:cNvSpPr>
            <p:nvPr/>
          </p:nvSpPr>
          <p:spPr bwMode="auto">
            <a:xfrm>
              <a:off x="4349978" y="3015568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59" name="Text Box 15"/>
            <p:cNvSpPr txBox="1">
              <a:spLocks noChangeArrowheads="1"/>
            </p:cNvSpPr>
            <p:nvPr/>
          </p:nvSpPr>
          <p:spPr bwMode="auto">
            <a:xfrm>
              <a:off x="4351565" y="2028602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60" name="Freeform 16"/>
            <p:cNvSpPr>
              <a:spLocks/>
            </p:cNvSpPr>
            <p:nvPr/>
          </p:nvSpPr>
          <p:spPr bwMode="auto">
            <a:xfrm>
              <a:off x="3753078" y="2298018"/>
              <a:ext cx="1466850" cy="371475"/>
            </a:xfrm>
            <a:custGeom>
              <a:avLst/>
              <a:gdLst>
                <a:gd name="T0" fmla="*/ 0 w 576"/>
                <a:gd name="T1" fmla="*/ 2147483647 h 144"/>
                <a:gd name="T2" fmla="*/ 2147483647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61" name="Freeform 17"/>
            <p:cNvSpPr>
              <a:spLocks/>
            </p:cNvSpPr>
            <p:nvPr/>
          </p:nvSpPr>
          <p:spPr bwMode="auto">
            <a:xfrm flipV="1">
              <a:off x="3753078" y="2675843"/>
              <a:ext cx="1466850" cy="371475"/>
            </a:xfrm>
            <a:custGeom>
              <a:avLst/>
              <a:gdLst>
                <a:gd name="T0" fmla="*/ 0 w 576"/>
                <a:gd name="T1" fmla="*/ 2147483647 h 144"/>
                <a:gd name="T2" fmla="*/ 2147483647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62" name="Oval 18"/>
            <p:cNvSpPr>
              <a:spLocks noChangeArrowheads="1"/>
            </p:cNvSpPr>
            <p:nvPr/>
          </p:nvSpPr>
          <p:spPr bwMode="auto">
            <a:xfrm>
              <a:off x="3695473" y="2581953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3363" name="Text Box 22"/>
            <p:cNvSpPr txBox="1">
              <a:spLocks noChangeArrowheads="1"/>
            </p:cNvSpPr>
            <p:nvPr/>
          </p:nvSpPr>
          <p:spPr bwMode="auto">
            <a:xfrm>
              <a:off x="5192940" y="2836180"/>
              <a:ext cx="5277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13364" name="Text Box 23"/>
            <p:cNvSpPr txBox="1">
              <a:spLocks noChangeArrowheads="1"/>
            </p:cNvSpPr>
            <p:nvPr/>
          </p:nvSpPr>
          <p:spPr bwMode="auto">
            <a:xfrm>
              <a:off x="5210403" y="2080530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€10</a:t>
              </a:r>
            </a:p>
          </p:txBody>
        </p:sp>
      </p:grpSp>
      <p:sp>
        <p:nvSpPr>
          <p:cNvPr id="36911" name="Oval 47"/>
          <p:cNvSpPr>
            <a:spLocks noChangeArrowheads="1"/>
          </p:cNvSpPr>
          <p:nvPr/>
        </p:nvSpPr>
        <p:spPr bwMode="auto">
          <a:xfrm>
            <a:off x="3298825" y="3917950"/>
            <a:ext cx="3273425" cy="16843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Courier New" pitchFamily="49" charset="0"/>
            </a:endParaRPr>
          </a:p>
        </p:txBody>
      </p:sp>
      <p:grpSp>
        <p:nvGrpSpPr>
          <p:cNvPr id="4" name="Groep 101"/>
          <p:cNvGrpSpPr>
            <a:grpSpLocks/>
          </p:cNvGrpSpPr>
          <p:nvPr/>
        </p:nvGrpSpPr>
        <p:grpSpPr bwMode="auto">
          <a:xfrm>
            <a:off x="168275" y="6281738"/>
            <a:ext cx="6269038" cy="1612900"/>
            <a:chOff x="176213" y="1717675"/>
            <a:chExt cx="6269037" cy="1612927"/>
          </a:xfrm>
        </p:grpSpPr>
        <p:sp>
          <p:nvSpPr>
            <p:cNvPr id="13329" name="Rectangle 72"/>
            <p:cNvSpPr>
              <a:spLocks noChangeArrowheads="1"/>
            </p:cNvSpPr>
            <p:nvPr/>
          </p:nvSpPr>
          <p:spPr bwMode="auto">
            <a:xfrm>
              <a:off x="176213" y="1739900"/>
              <a:ext cx="6269037" cy="155257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3330" name="Text Box 14"/>
            <p:cNvSpPr txBox="1">
              <a:spLocks noChangeArrowheads="1"/>
            </p:cNvSpPr>
            <p:nvPr/>
          </p:nvSpPr>
          <p:spPr bwMode="auto">
            <a:xfrm>
              <a:off x="1135063" y="3022825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31" name="Text Box 15"/>
            <p:cNvSpPr txBox="1">
              <a:spLocks noChangeArrowheads="1"/>
            </p:cNvSpPr>
            <p:nvPr/>
          </p:nvSpPr>
          <p:spPr bwMode="auto">
            <a:xfrm>
              <a:off x="1136650" y="2035859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32" name="Freeform 16"/>
            <p:cNvSpPr>
              <a:spLocks/>
            </p:cNvSpPr>
            <p:nvPr/>
          </p:nvSpPr>
          <p:spPr bwMode="auto">
            <a:xfrm>
              <a:off x="538163" y="2305275"/>
              <a:ext cx="1466850" cy="371475"/>
            </a:xfrm>
            <a:custGeom>
              <a:avLst/>
              <a:gdLst>
                <a:gd name="T0" fmla="*/ 0 w 576"/>
                <a:gd name="T1" fmla="*/ 2147483647 h 144"/>
                <a:gd name="T2" fmla="*/ 2147483647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33" name="Freeform 17"/>
            <p:cNvSpPr>
              <a:spLocks/>
            </p:cNvSpPr>
            <p:nvPr/>
          </p:nvSpPr>
          <p:spPr bwMode="auto">
            <a:xfrm flipV="1">
              <a:off x="538163" y="2683100"/>
              <a:ext cx="1466850" cy="371475"/>
            </a:xfrm>
            <a:custGeom>
              <a:avLst/>
              <a:gdLst>
                <a:gd name="T0" fmla="*/ 0 w 576"/>
                <a:gd name="T1" fmla="*/ 2147483647 h 144"/>
                <a:gd name="T2" fmla="*/ 2147483647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34" name="Oval 18"/>
            <p:cNvSpPr>
              <a:spLocks noChangeArrowheads="1"/>
            </p:cNvSpPr>
            <p:nvPr/>
          </p:nvSpPr>
          <p:spPr bwMode="auto">
            <a:xfrm>
              <a:off x="480558" y="2589210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3335" name="Text Box 19"/>
            <p:cNvSpPr txBox="1">
              <a:spLocks noChangeArrowheads="1"/>
            </p:cNvSpPr>
            <p:nvPr/>
          </p:nvSpPr>
          <p:spPr bwMode="auto">
            <a:xfrm>
              <a:off x="649288" y="1720850"/>
              <a:ext cx="15049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</a:p>
          </p:txBody>
        </p:sp>
        <p:sp>
          <p:nvSpPr>
            <p:cNvPr id="13336" name="Text Box 20"/>
            <p:cNvSpPr txBox="1">
              <a:spLocks noChangeArrowheads="1"/>
            </p:cNvSpPr>
            <p:nvPr/>
          </p:nvSpPr>
          <p:spPr bwMode="auto">
            <a:xfrm>
              <a:off x="4100513" y="1717675"/>
              <a:ext cx="165735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 u="sng">
                  <a:solidFill>
                    <a:schemeClr val="accent2"/>
                  </a:solidFill>
                  <a:latin typeface="Arial" charset="0"/>
                </a:rPr>
                <a:t>Right prospect</a:t>
              </a:r>
            </a:p>
          </p:txBody>
        </p:sp>
        <p:sp>
          <p:nvSpPr>
            <p:cNvPr id="13337" name="Line 21"/>
            <p:cNvSpPr>
              <a:spLocks noChangeShapeType="1"/>
            </p:cNvSpPr>
            <p:nvPr/>
          </p:nvSpPr>
          <p:spPr bwMode="auto">
            <a:xfrm>
              <a:off x="3287713" y="1857375"/>
              <a:ext cx="0" cy="1136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38" name="Text Box 22"/>
            <p:cNvSpPr txBox="1">
              <a:spLocks noChangeArrowheads="1"/>
            </p:cNvSpPr>
            <p:nvPr/>
          </p:nvSpPr>
          <p:spPr bwMode="auto">
            <a:xfrm>
              <a:off x="1978025" y="2843437"/>
              <a:ext cx="523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13339" name="Text Box 23"/>
            <p:cNvSpPr txBox="1">
              <a:spLocks noChangeArrowheads="1"/>
            </p:cNvSpPr>
            <p:nvPr/>
          </p:nvSpPr>
          <p:spPr bwMode="auto">
            <a:xfrm>
              <a:off x="1995488" y="2087787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 b="1">
                  <a:latin typeface="Arial" charset="0"/>
                </a:rPr>
                <a:t>€</a:t>
              </a:r>
              <a:r>
                <a:rPr lang="en-US" altLang="nl-NL" sz="2400" b="1">
                  <a:solidFill>
                    <a:srgbClr val="FF0000"/>
                  </a:solidFill>
                  <a:latin typeface="Arial" charset="0"/>
                </a:rPr>
                <a:t>32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13340" name="Text Box 14"/>
            <p:cNvSpPr txBox="1">
              <a:spLocks noChangeArrowheads="1"/>
            </p:cNvSpPr>
            <p:nvPr/>
          </p:nvSpPr>
          <p:spPr bwMode="auto">
            <a:xfrm>
              <a:off x="4349978" y="3015568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41" name="Text Box 15"/>
            <p:cNvSpPr txBox="1">
              <a:spLocks noChangeArrowheads="1"/>
            </p:cNvSpPr>
            <p:nvPr/>
          </p:nvSpPr>
          <p:spPr bwMode="auto">
            <a:xfrm>
              <a:off x="4351565" y="2028602"/>
              <a:ext cx="333746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400">
                  <a:latin typeface="Arial" charset="0"/>
                </a:rPr>
                <a:t>½</a:t>
              </a:r>
            </a:p>
          </p:txBody>
        </p:sp>
        <p:sp>
          <p:nvSpPr>
            <p:cNvPr id="13342" name="Freeform 16"/>
            <p:cNvSpPr>
              <a:spLocks/>
            </p:cNvSpPr>
            <p:nvPr/>
          </p:nvSpPr>
          <p:spPr bwMode="auto">
            <a:xfrm>
              <a:off x="3753078" y="2298018"/>
              <a:ext cx="1466850" cy="371475"/>
            </a:xfrm>
            <a:custGeom>
              <a:avLst/>
              <a:gdLst>
                <a:gd name="T0" fmla="*/ 0 w 576"/>
                <a:gd name="T1" fmla="*/ 2147483647 h 144"/>
                <a:gd name="T2" fmla="*/ 2147483647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43" name="Freeform 17"/>
            <p:cNvSpPr>
              <a:spLocks/>
            </p:cNvSpPr>
            <p:nvPr/>
          </p:nvSpPr>
          <p:spPr bwMode="auto">
            <a:xfrm flipV="1">
              <a:off x="3753078" y="2675843"/>
              <a:ext cx="1466850" cy="371475"/>
            </a:xfrm>
            <a:custGeom>
              <a:avLst/>
              <a:gdLst>
                <a:gd name="T0" fmla="*/ 0 w 576"/>
                <a:gd name="T1" fmla="*/ 2147483647 h 144"/>
                <a:gd name="T2" fmla="*/ 2147483647 w 576"/>
                <a:gd name="T3" fmla="*/ 0 h 144"/>
                <a:gd name="T4" fmla="*/ 2147483647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3344" name="Oval 18"/>
            <p:cNvSpPr>
              <a:spLocks noChangeArrowheads="1"/>
            </p:cNvSpPr>
            <p:nvPr/>
          </p:nvSpPr>
          <p:spPr bwMode="auto">
            <a:xfrm>
              <a:off x="3695473" y="2581953"/>
              <a:ext cx="180000" cy="180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3345" name="Text Box 22"/>
            <p:cNvSpPr txBox="1">
              <a:spLocks noChangeArrowheads="1"/>
            </p:cNvSpPr>
            <p:nvPr/>
          </p:nvSpPr>
          <p:spPr bwMode="auto">
            <a:xfrm>
              <a:off x="5192940" y="2836180"/>
              <a:ext cx="52770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  <p:sp>
          <p:nvSpPr>
            <p:cNvPr id="13346" name="Text Box 23"/>
            <p:cNvSpPr txBox="1">
              <a:spLocks noChangeArrowheads="1"/>
            </p:cNvSpPr>
            <p:nvPr/>
          </p:nvSpPr>
          <p:spPr bwMode="auto">
            <a:xfrm>
              <a:off x="5210403" y="2080530"/>
              <a:ext cx="69923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 b="1">
                  <a:solidFill>
                    <a:srgbClr val="006600"/>
                  </a:solidFill>
                  <a:latin typeface="Arial" charset="0"/>
                </a:rPr>
                <a:t>€24</a:t>
              </a:r>
            </a:p>
          </p:txBody>
        </p:sp>
      </p:grpSp>
      <p:sp>
        <p:nvSpPr>
          <p:cNvPr id="36979" name="Oval 115"/>
          <p:cNvSpPr>
            <a:spLocks noChangeArrowheads="1"/>
          </p:cNvSpPr>
          <p:nvPr/>
        </p:nvSpPr>
        <p:spPr bwMode="auto">
          <a:xfrm>
            <a:off x="3308350" y="6223000"/>
            <a:ext cx="3273425" cy="1684338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nl-NL" altLang="nl-NL" sz="1800">
              <a:latin typeface="Courier New" pitchFamily="49" charset="0"/>
            </a:endParaRPr>
          </a:p>
        </p:txBody>
      </p:sp>
      <p:sp>
        <p:nvSpPr>
          <p:cNvPr id="5" name="Rectangle 69"/>
          <p:cNvSpPr>
            <a:spLocks noChangeArrowheads="1"/>
          </p:cNvSpPr>
          <p:nvPr/>
        </p:nvSpPr>
        <p:spPr bwMode="auto">
          <a:xfrm>
            <a:off x="306388" y="5662613"/>
            <a:ext cx="61309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                                                                                         Which one did he get?</a:t>
            </a:r>
          </a:p>
        </p:txBody>
      </p:sp>
      <p:sp>
        <p:nvSpPr>
          <p:cNvPr id="33861" name="Text Box 23"/>
          <p:cNvSpPr txBox="1">
            <a:spLocks noChangeArrowheads="1"/>
          </p:cNvSpPr>
          <p:nvPr/>
        </p:nvSpPr>
        <p:spPr bwMode="auto">
          <a:xfrm>
            <a:off x="2001838" y="2055813"/>
            <a:ext cx="695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50</a:t>
            </a:r>
            <a:endParaRPr lang="en-US" altLang="nl-NL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10" grpId="0"/>
      <p:bldP spid="33793" grpId="0"/>
      <p:bldP spid="36888" grpId="0"/>
      <p:bldP spid="2" grpId="0"/>
      <p:bldP spid="36933" grpId="0"/>
      <p:bldP spid="36935" grpId="0"/>
      <p:bldP spid="33850" grpId="0"/>
      <p:bldP spid="33850" grpId="1"/>
      <p:bldP spid="36911" grpId="0" animBg="1"/>
      <p:bldP spid="5" grpId="0"/>
      <p:bldP spid="3386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290513" y="4378325"/>
            <a:ext cx="6022975" cy="225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Summary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nl-NL" sz="1600"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By reporting </a:t>
            </a:r>
            <a:r>
              <a:rPr lang="en-US" altLang="nl-NL" sz="2000" b="1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="1">
                <a:latin typeface="Arial" charset="0"/>
              </a:rPr>
              <a:t>=50</a:t>
            </a:r>
            <a:r>
              <a:rPr lang="en-US" altLang="nl-NL" sz="1600">
                <a:latin typeface="Arial" charset="0"/>
              </a:rPr>
              <a:t> as the switching value, subject 9 receives: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nl-NL" sz="1600"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nl-NL" sz="1600">
                <a:latin typeface="Arial" charset="0"/>
              </a:rPr>
              <a:t>   The </a:t>
            </a:r>
            <a:r>
              <a:rPr lang="en-US" altLang="nl-NL" sz="2000" b="1">
                <a:solidFill>
                  <a:schemeClr val="accent2"/>
                </a:solidFill>
                <a:latin typeface="Arial" charset="0"/>
              </a:rPr>
              <a:t>right</a:t>
            </a:r>
            <a:r>
              <a:rPr lang="en-US" altLang="nl-NL" sz="1600">
                <a:latin typeface="Arial" charset="0"/>
              </a:rPr>
              <a:t> prospect for any </a:t>
            </a:r>
            <a:r>
              <a:rPr lang="en-US" altLang="nl-NL" sz="2000" b="1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="1">
                <a:latin typeface="Arial" charset="0"/>
              </a:rPr>
              <a:t>&lt;50</a:t>
            </a:r>
            <a:br>
              <a:rPr lang="en-US" altLang="nl-NL" sz="2000" b="1">
                <a:latin typeface="Arial" charset="0"/>
              </a:rPr>
            </a:br>
            <a:r>
              <a:rPr lang="en-US" altLang="nl-NL" sz="1600">
                <a:latin typeface="Arial" charset="0"/>
              </a:rPr>
              <a:t/>
            </a:r>
            <a:br>
              <a:rPr lang="en-US" altLang="nl-NL" sz="1600">
                <a:latin typeface="Arial" charset="0"/>
              </a:rPr>
            </a:br>
            <a:endParaRPr lang="en-US" altLang="nl-NL" sz="1600">
              <a:latin typeface="Arial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en-US" altLang="nl-NL" sz="1600">
                <a:latin typeface="Arial" charset="0"/>
              </a:rPr>
              <a:t>   The </a:t>
            </a:r>
            <a:r>
              <a:rPr lang="en-US" altLang="nl-NL" sz="2000" b="1">
                <a:solidFill>
                  <a:schemeClr val="accent2"/>
                </a:solidFill>
                <a:latin typeface="Arial" charset="0"/>
              </a:rPr>
              <a:t>left</a:t>
            </a:r>
            <a:r>
              <a:rPr lang="en-US" altLang="nl-NL" sz="1600" b="1">
                <a:latin typeface="Arial" charset="0"/>
              </a:rPr>
              <a:t> </a:t>
            </a:r>
            <a:r>
              <a:rPr lang="en-US" altLang="nl-NL" sz="1600">
                <a:latin typeface="Arial" charset="0"/>
              </a:rPr>
              <a:t>prospect for any </a:t>
            </a:r>
            <a:r>
              <a:rPr lang="en-US" altLang="nl-NL" sz="2000" b="1">
                <a:solidFill>
                  <a:srgbClr val="FF3300"/>
                </a:solidFill>
                <a:latin typeface="Arial" charset="0"/>
              </a:rPr>
              <a:t>X</a:t>
            </a:r>
            <a:r>
              <a:rPr lang="en-US" altLang="nl-NL" sz="2000" b="1">
                <a:latin typeface="Arial" charset="0"/>
              </a:rPr>
              <a:t>&gt;50</a:t>
            </a:r>
            <a:endParaRPr lang="en-US" altLang="nl-NL" sz="1600">
              <a:latin typeface="Arial" charset="0"/>
            </a:endParaRP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558800" y="6234113"/>
            <a:ext cx="5586413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l-NL" sz="1600"/>
              <a:t>                                                     If there is </a:t>
            </a:r>
            <a:r>
              <a:rPr lang="en-US" altLang="nl-NL" b="1"/>
              <a:t>10 (or less)</a:t>
            </a:r>
            <a:r>
              <a:rPr lang="en-US" altLang="nl-NL" sz="1600"/>
              <a:t> in </a:t>
            </a:r>
            <a:br>
              <a:rPr lang="en-US" altLang="nl-NL" sz="1600"/>
            </a:br>
            <a:r>
              <a:rPr lang="en-US" altLang="nl-NL" sz="1600"/>
              <a:t>the upper branch of the right prospect.</a:t>
            </a:r>
          </a:p>
        </p:txBody>
      </p:sp>
      <p:sp>
        <p:nvSpPr>
          <p:cNvPr id="14340" name="Text Box 2"/>
          <p:cNvSpPr txBox="1">
            <a:spLocks noChangeArrowheads="1"/>
          </p:cNvSpPr>
          <p:nvPr/>
        </p:nvSpPr>
        <p:spPr bwMode="auto">
          <a:xfrm>
            <a:off x="-19050" y="-23813"/>
            <a:ext cx="6858000" cy="1066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General example of 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Implementation of Your Instructions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14341" name="Text Box 3"/>
          <p:cNvSpPr txBox="1">
            <a:spLocks noChangeArrowheads="1"/>
          </p:cNvSpPr>
          <p:nvPr/>
        </p:nvSpPr>
        <p:spPr bwMode="auto">
          <a:xfrm>
            <a:off x="5915025" y="-428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 0.6</a:t>
            </a:r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477838" y="7175500"/>
            <a:ext cx="579913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Thus your instructions concern many possible envelopes!</a:t>
            </a:r>
            <a:br>
              <a:rPr lang="en-US" altLang="nl-NL" sz="1600">
                <a:latin typeface="Arial" charset="0"/>
              </a:rPr>
            </a:br>
            <a:endParaRPr lang="en-US" altLang="nl-NL" sz="1600"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You are now asked to fill in 3 questionnaires. For each questionnaire your instructions can determine your real outcome.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5267325" y="1882775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€10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5260975" y="3624263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4502150" y="1828800"/>
            <a:ext cx="376238" cy="2300288"/>
            <a:chOff x="2926" y="1422"/>
            <a:chExt cx="237" cy="1449"/>
          </a:xfrm>
        </p:grpSpPr>
        <p:sp>
          <p:nvSpPr>
            <p:cNvPr id="14362" name="Text Box 2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14363" name="Text Box 30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3827463" y="2128838"/>
            <a:ext cx="1466850" cy="1709737"/>
            <a:chOff x="2501" y="1611"/>
            <a:chExt cx="924" cy="1077"/>
          </a:xfrm>
        </p:grpSpPr>
        <p:sp>
          <p:nvSpPr>
            <p:cNvPr id="14359" name="Freeform 3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4360" name="Freeform 3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4361" name="Oval 3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111125" y="1258888"/>
            <a:ext cx="2335213" cy="2874962"/>
            <a:chOff x="160" y="1063"/>
            <a:chExt cx="1471" cy="1811"/>
          </a:xfrm>
        </p:grpSpPr>
        <p:sp>
          <p:nvSpPr>
            <p:cNvPr id="14353" name="Text Box 36"/>
            <p:cNvSpPr txBox="1">
              <a:spLocks noChangeArrowheads="1"/>
            </p:cNvSpPr>
            <p:nvPr/>
          </p:nvSpPr>
          <p:spPr bwMode="auto">
            <a:xfrm>
              <a:off x="585" y="2643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14354" name="Text Box 37"/>
            <p:cNvSpPr txBox="1">
              <a:spLocks noChangeArrowheads="1"/>
            </p:cNvSpPr>
            <p:nvPr/>
          </p:nvSpPr>
          <p:spPr bwMode="auto">
            <a:xfrm>
              <a:off x="586" y="1419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14355" name="Freeform 38"/>
            <p:cNvSpPr>
              <a:spLocks/>
            </p:cNvSpPr>
            <p:nvPr/>
          </p:nvSpPr>
          <p:spPr bwMode="auto">
            <a:xfrm>
              <a:off x="244" y="1608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4356" name="Freeform 39"/>
            <p:cNvSpPr>
              <a:spLocks/>
            </p:cNvSpPr>
            <p:nvPr/>
          </p:nvSpPr>
          <p:spPr bwMode="auto">
            <a:xfrm flipV="1">
              <a:off x="244" y="2154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14357" name="Oval 40"/>
            <p:cNvSpPr>
              <a:spLocks noChangeArrowheads="1"/>
            </p:cNvSpPr>
            <p:nvPr/>
          </p:nvSpPr>
          <p:spPr bwMode="auto">
            <a:xfrm>
              <a:off x="160" y="2041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14358" name="Text Box 41"/>
            <p:cNvSpPr txBox="1">
              <a:spLocks noChangeArrowheads="1"/>
            </p:cNvSpPr>
            <p:nvPr/>
          </p:nvSpPr>
          <p:spPr bwMode="auto">
            <a:xfrm>
              <a:off x="592" y="1063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38954" name="Text Box 42"/>
          <p:cNvSpPr txBox="1">
            <a:spLocks noChangeArrowheads="1"/>
          </p:cNvSpPr>
          <p:nvPr/>
        </p:nvSpPr>
        <p:spPr bwMode="auto">
          <a:xfrm>
            <a:off x="4505325" y="1306513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38955" name="Line 43"/>
          <p:cNvSpPr>
            <a:spLocks noChangeShapeType="1"/>
          </p:cNvSpPr>
          <p:nvPr/>
        </p:nvSpPr>
        <p:spPr bwMode="auto">
          <a:xfrm>
            <a:off x="3311525" y="1171575"/>
            <a:ext cx="15875" cy="3033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38956" name="Text Box 44"/>
          <p:cNvSpPr txBox="1">
            <a:spLocks noChangeArrowheads="1"/>
          </p:cNvSpPr>
          <p:nvPr/>
        </p:nvSpPr>
        <p:spPr bwMode="auto">
          <a:xfrm>
            <a:off x="1554163" y="3619500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38957" name="Text Box 45"/>
          <p:cNvSpPr txBox="1">
            <a:spLocks noChangeArrowheads="1"/>
          </p:cNvSpPr>
          <p:nvPr/>
        </p:nvSpPr>
        <p:spPr bwMode="auto">
          <a:xfrm>
            <a:off x="1570038" y="188753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552450" y="5465763"/>
            <a:ext cx="5872163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nl-NL" sz="1600"/>
              <a:t>                                                        If there is </a:t>
            </a:r>
            <a:r>
              <a:rPr lang="en-US" altLang="nl-NL" b="1"/>
              <a:t>10 (or more)</a:t>
            </a:r>
            <a:r>
              <a:rPr lang="en-US" altLang="nl-NL" sz="1600"/>
              <a:t> in </a:t>
            </a:r>
            <a:br>
              <a:rPr lang="en-US" altLang="nl-NL" sz="1600"/>
            </a:br>
            <a:r>
              <a:rPr lang="en-US" altLang="nl-NL" sz="1600"/>
              <a:t>the upper branch of the right prospect.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70" grpId="0"/>
      <p:bldP spid="38937" grpId="0" build="p"/>
      <p:bldP spid="38938" grpId="0"/>
      <p:bldP spid="38939" grpId="0"/>
      <p:bldP spid="38954" grpId="0"/>
      <p:bldP spid="38955" grpId="0" animBg="1"/>
      <p:bldP spid="38956" grpId="0"/>
      <p:bldP spid="38957" grpId="0"/>
      <p:bldP spid="358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Procedure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68338" y="860425"/>
            <a:ext cx="5815012" cy="405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You will fill in </a:t>
            </a:r>
            <a:r>
              <a:rPr lang="en-US" altLang="nl-NL" sz="1800" b="1">
                <a:latin typeface="Arial" charset="0"/>
              </a:rPr>
              <a:t>three questionnaires</a:t>
            </a:r>
            <a:r>
              <a:rPr lang="en-US" altLang="nl-NL" sz="1800">
                <a:latin typeface="Arial" charset="0"/>
              </a:rPr>
              <a:t> with instructions (for us; explained later).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1 of every 10 of you, selected randomly, will receive a prize, ranging from </a:t>
            </a:r>
            <a:r>
              <a:rPr lang="en-US" altLang="nl-NL" sz="1800" b="1">
                <a:solidFill>
                  <a:srgbClr val="FF0000"/>
                </a:solidFill>
                <a:latin typeface="Arial" charset="0"/>
              </a:rPr>
              <a:t>€</a:t>
            </a:r>
            <a:r>
              <a:rPr lang="en-US" altLang="nl-NL" sz="6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nl-NL" sz="1800" b="1">
                <a:solidFill>
                  <a:srgbClr val="FF0000"/>
                </a:solidFill>
                <a:latin typeface="Arial" charset="0"/>
              </a:rPr>
              <a:t>0 </a:t>
            </a:r>
            <a:r>
              <a:rPr lang="en-US" altLang="nl-NL" sz="1800">
                <a:latin typeface="Arial" charset="0"/>
              </a:rPr>
              <a:t>to </a:t>
            </a:r>
            <a:r>
              <a:rPr lang="en-US" altLang="nl-NL" sz="1800" b="1">
                <a:solidFill>
                  <a:srgbClr val="FF0000"/>
                </a:solidFill>
                <a:latin typeface="Arial" charset="0"/>
              </a:rPr>
              <a:t>&gt;</a:t>
            </a:r>
            <a:r>
              <a:rPr lang="en-US" altLang="nl-NL" sz="1800">
                <a:latin typeface="Arial" charset="0"/>
              </a:rPr>
              <a:t> </a:t>
            </a:r>
            <a:r>
              <a:rPr lang="en-US" altLang="nl-NL" sz="1800" b="1">
                <a:solidFill>
                  <a:srgbClr val="FF0000"/>
                </a:solidFill>
                <a:latin typeface="Arial" charset="0"/>
              </a:rPr>
              <a:t>€</a:t>
            </a:r>
            <a:r>
              <a:rPr lang="en-US" altLang="nl-NL" sz="8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nl-NL" sz="1800" b="1">
                <a:solidFill>
                  <a:srgbClr val="FF0000"/>
                </a:solidFill>
                <a:latin typeface="Arial" charset="0"/>
              </a:rPr>
              <a:t>3000.</a:t>
            </a:r>
            <a:br>
              <a:rPr lang="en-US" altLang="nl-NL" sz="1800" b="1">
                <a:solidFill>
                  <a:srgbClr val="FF0000"/>
                </a:solidFill>
                <a:latin typeface="Arial" charset="0"/>
              </a:rPr>
            </a:br>
            <a:endParaRPr lang="en-US" altLang="nl-NL" sz="1800" b="1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How?  Explained later.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Average (expected) prize if you are selected for a prize, and if you choose completely at random: 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€53.27.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(But you will choose better than random!)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39F8406B-0A90-4F99-8374-1A7E146DA914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2</a:t>
            </a:fld>
            <a:endParaRPr lang="en-US" altLang="nl-NL" sz="16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9" grpId="0"/>
      <p:bldP spid="416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70"/>
          <p:cNvSpPr txBox="1">
            <a:spLocks noChangeArrowheads="1"/>
          </p:cNvSpPr>
          <p:nvPr/>
        </p:nvSpPr>
        <p:spPr bwMode="auto">
          <a:xfrm>
            <a:off x="407988" y="1069975"/>
            <a:ext cx="6335712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 We have </a:t>
            </a: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100 envelopes</a:t>
            </a:r>
            <a:r>
              <a:rPr lang="en-US" altLang="nl-NL" sz="1800">
                <a:latin typeface="Arial" charset="0"/>
              </a:rPr>
              <a:t>, numbered 1 to 100.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10 of you are now asked to verify this.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Char char="-"/>
            </a:pP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Now that this has been verified: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Each of you is asked to randomly select </a:t>
            </a:r>
            <a:br>
              <a:rPr lang="en-US" altLang="nl-NL" sz="1800">
                <a:latin typeface="Arial" charset="0"/>
              </a:rPr>
            </a:br>
            <a:r>
              <a:rPr lang="en-US" altLang="nl-NL" sz="2000" b="1">
                <a:solidFill>
                  <a:schemeClr val="accent2"/>
                </a:solidFill>
                <a:latin typeface="Arial" charset="0"/>
              </a:rPr>
              <a:t>one</a:t>
            </a: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 of the envelopes.</a:t>
            </a:r>
            <a:r>
              <a:rPr lang="en-US" altLang="nl-NL" sz="1800">
                <a:latin typeface="Arial" charset="0"/>
              </a:rPr>
              <a:t/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(Sneakily taking more envelopes brings no advantage but does risk exclusion.)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nl-NL" sz="1800" b="1">
              <a:solidFill>
                <a:srgbClr val="FF0000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nl-NL" sz="1800" b="1">
              <a:solidFill>
                <a:srgbClr val="FF0000"/>
              </a:solidFill>
              <a:latin typeface="Arial" charset="0"/>
            </a:endParaRPr>
          </a:p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 b="1">
                <a:solidFill>
                  <a:srgbClr val="FF0000"/>
                </a:solidFill>
                <a:latin typeface="Arial" charset="0"/>
              </a:rPr>
              <a:t>DO NOT OPEN YOUR ENVELOPE!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Otherwise: </a:t>
            </a:r>
            <a:r>
              <a:rPr lang="en-US" altLang="nl-NL" sz="1800" b="1">
                <a:solidFill>
                  <a:srgbClr val="FF3300"/>
                </a:solidFill>
                <a:latin typeface="Arial" charset="0"/>
              </a:rPr>
              <a:t>exclusion</a:t>
            </a:r>
            <a:r>
              <a:rPr lang="en-US" altLang="nl-NL" sz="1800">
                <a:latin typeface="Arial" charset="0"/>
              </a:rPr>
              <a:t> from prize.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BD513A73-E8C6-4CC3-824A-36BE432D65B0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3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19461" name="Text Box 29"/>
          <p:cNvSpPr txBox="1">
            <a:spLocks noChangeArrowheads="1"/>
          </p:cNvSpPr>
          <p:nvPr/>
        </p:nvSpPr>
        <p:spPr bwMode="auto">
          <a:xfrm>
            <a:off x="71437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Envelopes</a:t>
            </a:r>
            <a:endParaRPr lang="en-US" altLang="nl-NL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build="allAtOnce"/>
      <p:bldP spid="194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70"/>
          <p:cNvSpPr txBox="1">
            <a:spLocks noChangeArrowheads="1"/>
          </p:cNvSpPr>
          <p:nvPr/>
        </p:nvSpPr>
        <p:spPr bwMode="auto">
          <a:xfrm>
            <a:off x="433388" y="1241425"/>
            <a:ext cx="6307137" cy="487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Each envelope contains </a:t>
            </a: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two risky prospects.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Char char="-"/>
            </a:pPr>
            <a:endParaRPr lang="en-US" altLang="nl-NL" sz="1800" b="1">
              <a:solidFill>
                <a:schemeClr val="accent2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If prize at the end: you receive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one of the two prospects from your envelope.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nl-NL" sz="1800" b="1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Your goal (obviously):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receive the prospect from your envelope that you prefer most.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During the experiment you give us </a:t>
            </a: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instructions</a:t>
            </a:r>
            <a:r>
              <a:rPr lang="en-US" altLang="nl-NL" sz="1800">
                <a:latin typeface="Arial" charset="0"/>
              </a:rPr>
              <a:t> about which prospect we should select from your envelope.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If (unlikely case) your instructions do not specify the choice from your envelope: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then you can choose from the envelope on the spot.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3E0AE1C9-B6AF-4491-AA32-529BD76E3D57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4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57348" name="Text Box 29"/>
          <p:cNvSpPr txBox="1">
            <a:spLocks noChangeArrowheads="1"/>
          </p:cNvSpPr>
          <p:nvPr/>
        </p:nvSpPr>
        <p:spPr bwMode="auto">
          <a:xfrm>
            <a:off x="847725" y="30003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Contents of the Envelopes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Text Box 70"/>
          <p:cNvSpPr txBox="1">
            <a:spLocks noChangeArrowheads="1"/>
          </p:cNvSpPr>
          <p:nvPr/>
        </p:nvSpPr>
        <p:spPr bwMode="auto">
          <a:xfrm>
            <a:off x="522288" y="1069975"/>
            <a:ext cx="6075362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Give all instructions according to your</a:t>
            </a:r>
            <a:r>
              <a:rPr lang="en-US" altLang="nl-NL" sz="180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altLang="nl-NL" sz="1800" b="1">
                <a:solidFill>
                  <a:srgbClr val="006600"/>
                </a:solidFill>
                <a:latin typeface="Arial" charset="0"/>
              </a:rPr>
              <a:t>true feelings</a:t>
            </a:r>
            <a:r>
              <a:rPr lang="en-US" altLang="nl-NL" sz="1800">
                <a:solidFill>
                  <a:srgbClr val="006600"/>
                </a:solidFill>
                <a:latin typeface="Arial" charset="0"/>
              </a:rPr>
              <a:t>.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6A968C0D-00EB-4E68-B95D-A19080656971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5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54279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Recommendation</a:t>
            </a:r>
          </a:p>
        </p:txBody>
      </p:sp>
      <p:sp>
        <p:nvSpPr>
          <p:cNvPr id="54281" name="Text Box 70"/>
          <p:cNvSpPr txBox="1">
            <a:spLocks noChangeArrowheads="1"/>
          </p:cNvSpPr>
          <p:nvPr/>
        </p:nvSpPr>
        <p:spPr bwMode="auto">
          <a:xfrm>
            <a:off x="519113" y="1398588"/>
            <a:ext cx="6075362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If </a:t>
            </a:r>
            <a:r>
              <a:rPr lang="en-US" altLang="nl-NL" sz="1800">
                <a:solidFill>
                  <a:srgbClr val="FF3300"/>
                </a:solidFill>
                <a:latin typeface="Arial" charset="0"/>
              </a:rPr>
              <a:t>wrong instructions</a:t>
            </a:r>
            <a:r>
              <a:rPr lang="en-US" altLang="nl-NL" sz="1800">
                <a:latin typeface="Arial" charset="0"/>
              </a:rPr>
              <a:t>, and if they concern your envelope,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then you get the </a:t>
            </a:r>
            <a:r>
              <a:rPr lang="en-US" altLang="nl-NL" sz="1800">
                <a:solidFill>
                  <a:srgbClr val="FF3300"/>
                </a:solidFill>
                <a:latin typeface="Arial" charset="0"/>
              </a:rPr>
              <a:t>dispreferred prospect</a:t>
            </a:r>
            <a:r>
              <a:rPr lang="en-US" altLang="nl-NL" sz="1800">
                <a:latin typeface="Arial" charset="0"/>
              </a:rPr>
              <a:t>.</a:t>
            </a:r>
            <a:br>
              <a:rPr lang="en-US" altLang="nl-NL" sz="1800">
                <a:latin typeface="Arial" charset="0"/>
              </a:rPr>
            </a:b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If </a:t>
            </a:r>
            <a:r>
              <a:rPr lang="en-US" altLang="nl-NL" sz="1800" b="1">
                <a:solidFill>
                  <a:srgbClr val="006600"/>
                </a:solidFill>
                <a:latin typeface="Arial" charset="0"/>
              </a:rPr>
              <a:t>correct instructions</a:t>
            </a:r>
            <a:r>
              <a:rPr lang="en-US" altLang="nl-NL" sz="1800">
                <a:solidFill>
                  <a:schemeClr val="accent2"/>
                </a:solidFill>
                <a:latin typeface="Arial" charset="0"/>
              </a:rPr>
              <a:t>,</a:t>
            </a:r>
            <a:r>
              <a:rPr lang="en-US" altLang="nl-NL" sz="1800">
                <a:latin typeface="Arial" charset="0"/>
              </a:rPr>
              <a:t> then you get the </a:t>
            </a:r>
            <a:r>
              <a:rPr lang="en-US" altLang="nl-NL" sz="1800" b="1">
                <a:solidFill>
                  <a:srgbClr val="006600"/>
                </a:solidFill>
                <a:latin typeface="Arial" charset="0"/>
              </a:rPr>
              <a:t>preferred prospect</a:t>
            </a:r>
            <a:r>
              <a:rPr lang="en-US" altLang="nl-NL" sz="1800">
                <a:latin typeface="Arial" charset="0"/>
              </a:rPr>
              <a:t> both: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Char char="-"/>
            </a:pPr>
            <a:r>
              <a:rPr lang="en-US" altLang="nl-NL" sz="1800">
                <a:latin typeface="Arial" charset="0"/>
              </a:rPr>
              <a:t> if your instructions concern your envelope (obvious);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Char char="-"/>
            </a:pPr>
            <a:r>
              <a:rPr lang="en-US" altLang="nl-NL" sz="1800">
                <a:latin typeface="Arial" charset="0"/>
              </a:rPr>
              <a:t> if they don’t (also obvious; then you choose on the spot). </a:t>
            </a:r>
            <a:br>
              <a:rPr lang="en-US" altLang="nl-NL" sz="1800">
                <a:latin typeface="Arial" charset="0"/>
              </a:rPr>
            </a:br>
            <a:endParaRPr lang="en-US" altLang="nl-NL" sz="1800"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So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Char char="-"/>
            </a:pPr>
            <a:r>
              <a:rPr lang="en-US" altLang="nl-NL" sz="1800">
                <a:latin typeface="Arial" charset="0"/>
              </a:rPr>
              <a:t> </a:t>
            </a:r>
            <a:r>
              <a:rPr lang="en-US" altLang="nl-NL" sz="1800">
                <a:solidFill>
                  <a:srgbClr val="FF3300"/>
                </a:solidFill>
                <a:latin typeface="Arial" charset="0"/>
              </a:rPr>
              <a:t>wrong instructions</a:t>
            </a:r>
            <a:r>
              <a:rPr lang="en-US" altLang="nl-NL" sz="1800">
                <a:latin typeface="Arial" charset="0"/>
              </a:rPr>
              <a:t> may give you </a:t>
            </a:r>
            <a:r>
              <a:rPr lang="en-US" altLang="nl-NL" sz="1800">
                <a:solidFill>
                  <a:srgbClr val="FF3300"/>
                </a:solidFill>
                <a:latin typeface="Arial" charset="0"/>
              </a:rPr>
              <a:t>wrong result.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Tx/>
              <a:buChar char="-"/>
            </a:pPr>
            <a:r>
              <a:rPr lang="en-US" altLang="nl-NL" sz="1800">
                <a:latin typeface="Arial" charset="0"/>
              </a:rPr>
              <a:t> </a:t>
            </a:r>
            <a:r>
              <a:rPr lang="en-US" altLang="nl-NL" sz="1800">
                <a:solidFill>
                  <a:srgbClr val="006600"/>
                </a:solidFill>
                <a:latin typeface="Arial" charset="0"/>
              </a:rPr>
              <a:t>correct instructions</a:t>
            </a:r>
            <a:r>
              <a:rPr lang="en-US" altLang="nl-NL" sz="1800">
                <a:latin typeface="Arial" charset="0"/>
              </a:rPr>
              <a:t> surely give you </a:t>
            </a:r>
            <a:r>
              <a:rPr lang="en-US" altLang="nl-NL" sz="1800">
                <a:solidFill>
                  <a:srgbClr val="006600"/>
                </a:solidFill>
                <a:latin typeface="Arial" charset="0"/>
              </a:rPr>
              <a:t>best result.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  <p:bldP spid="54279" grpId="0"/>
      <p:bldP spid="5428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Text Box 70"/>
          <p:cNvSpPr txBox="1">
            <a:spLocks noChangeArrowheads="1"/>
          </p:cNvSpPr>
          <p:nvPr/>
        </p:nvSpPr>
        <p:spPr bwMode="auto">
          <a:xfrm>
            <a:off x="522288" y="1069975"/>
            <a:ext cx="586740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There are 12 types of envelopes; accordingly, 12 experimental questions.  Each type occurs several times among the 100 envelopes.</a:t>
            </a:r>
          </a:p>
          <a:p>
            <a:pPr eaLnBrk="1" hangingPunct="1">
              <a:spcBef>
                <a:spcPct val="0"/>
              </a:spcBef>
              <a:buFont typeface="Symbol" pitchFamily="18" charset="2"/>
              <a:buChar char="Þ"/>
            </a:pPr>
            <a:r>
              <a:rPr lang="en-US" altLang="nl-NL" sz="1800">
                <a:latin typeface="Arial" charset="0"/>
              </a:rPr>
              <a:t/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Probability that an experimental instruction you give will be implemented at the end &gt; 1/100.</a:t>
            </a:r>
            <a:br>
              <a:rPr lang="en-US" altLang="nl-NL" sz="1800">
                <a:latin typeface="Arial" charset="0"/>
              </a:rPr>
            </a:br>
            <a:endParaRPr lang="en-US" altLang="nl-NL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 typeface="Symbol" pitchFamily="18" charset="2"/>
              <a:buNone/>
            </a:pPr>
            <a:r>
              <a:rPr lang="en-US" altLang="nl-NL" sz="1800">
                <a:solidFill>
                  <a:srgbClr val="0000FF"/>
                </a:solidFill>
                <a:latin typeface="Arial" charset="0"/>
              </a:rPr>
              <a:t>Everything we say is true and completely verifiable.</a:t>
            </a:r>
            <a:r>
              <a:rPr lang="en-US" altLang="nl-NL" sz="1800">
                <a:latin typeface="Arial" charset="0"/>
              </a:rPr>
              <a:t/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At the end you will get a list describing the contents of all 100 envelopes, and calculations confirming that 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  <a:sym typeface="Symbol" pitchFamily="18" charset="2"/>
              </a:rPr>
              <a:t></a:t>
            </a:r>
            <a:r>
              <a:rPr lang="en-US" altLang="nl-NL" sz="1800">
                <a:latin typeface="Arial" charset="0"/>
              </a:rPr>
              <a:t> average = </a:t>
            </a:r>
            <a:r>
              <a:rPr lang="en-US" altLang="nl-NL" sz="1800" b="1">
                <a:latin typeface="Arial" charset="0"/>
              </a:rPr>
              <a:t>€</a:t>
            </a:r>
            <a:r>
              <a:rPr lang="en-US" altLang="nl-NL" sz="1800">
                <a:latin typeface="Arial" charset="0"/>
              </a:rPr>
              <a:t>53.27  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  <a:sym typeface="Symbol" pitchFamily="18" charset="2"/>
              </a:rPr>
              <a:t></a:t>
            </a:r>
            <a:r>
              <a:rPr lang="en-US" altLang="nl-NL" sz="1800">
                <a:latin typeface="Arial" charset="0"/>
              </a:rPr>
              <a:t> there are prizes &gt; </a:t>
            </a:r>
            <a:r>
              <a:rPr lang="en-US" altLang="nl-NL" sz="1800" b="1">
                <a:latin typeface="Arial" charset="0"/>
              </a:rPr>
              <a:t>€</a:t>
            </a:r>
            <a:r>
              <a:rPr lang="en-US" altLang="nl-NL" sz="1800">
                <a:latin typeface="Arial" charset="0"/>
              </a:rPr>
              <a:t>3000.</a:t>
            </a:r>
          </a:p>
          <a:p>
            <a:pPr eaLnBrk="1" hangingPunct="1">
              <a:spcBef>
                <a:spcPct val="0"/>
              </a:spcBef>
              <a:buFont typeface="Symbol" pitchFamily="18" charset="2"/>
              <a:buNone/>
            </a:pPr>
            <a:r>
              <a:rPr lang="en-US" altLang="nl-NL" sz="1800">
                <a:latin typeface="Arial" charset="0"/>
              </a:rPr>
              <a:t>We will then ask each of you to check your envelope.</a:t>
            </a:r>
            <a:br>
              <a:rPr lang="en-US" altLang="nl-NL" sz="1800">
                <a:latin typeface="Arial" charset="0"/>
              </a:rPr>
            </a:br>
            <a:endParaRPr lang="en-US" altLang="nl-NL" sz="1800">
              <a:latin typeface="Arial" charset="0"/>
            </a:endParaRPr>
          </a:p>
          <a:p>
            <a:pPr eaLnBrk="1" hangingPunct="1">
              <a:spcBef>
                <a:spcPct val="0"/>
              </a:spcBef>
              <a:buFont typeface="Symbol" pitchFamily="18" charset="2"/>
              <a:buNone/>
            </a:pPr>
            <a:r>
              <a:rPr lang="en-US" altLang="nl-NL" sz="1800">
                <a:latin typeface="Arial" charset="0"/>
              </a:rPr>
              <a:t>Now comes </a:t>
            </a:r>
            <a:r>
              <a:rPr lang="en-US" altLang="nl-NL" sz="1800" b="1">
                <a:solidFill>
                  <a:schemeClr val="accent2"/>
                </a:solidFill>
                <a:latin typeface="Arial" charset="0"/>
              </a:rPr>
              <a:t>practice questionnaire</a:t>
            </a:r>
            <a:r>
              <a:rPr lang="en-US" altLang="nl-NL" sz="1800">
                <a:latin typeface="Arial" charset="0"/>
              </a:rPr>
              <a:t> to explain procedures.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6529388" y="762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fld id="{ABD015CC-3E24-4B1B-A457-92E36D377963}" type="slidenum">
              <a:rPr lang="en-US" altLang="nl-NL" sz="1600">
                <a:latin typeface="Times New Roman" pitchFamily="18" charset="0"/>
              </a:rPr>
              <a:pPr>
                <a:spcBef>
                  <a:spcPct val="50000"/>
                </a:spcBef>
              </a:pPr>
              <a:t>6</a:t>
            </a:fld>
            <a:endParaRPr lang="en-US" altLang="nl-NL" sz="1600">
              <a:latin typeface="Times New Roman" pitchFamily="18" charset="0"/>
            </a:endParaRPr>
          </a:p>
        </p:txBody>
      </p:sp>
      <p:sp>
        <p:nvSpPr>
          <p:cNvPr id="50181" name="Text Box 29"/>
          <p:cNvSpPr txBox="1">
            <a:spLocks noChangeArrowheads="1"/>
          </p:cNvSpPr>
          <p:nvPr/>
        </p:nvSpPr>
        <p:spPr bwMode="auto">
          <a:xfrm>
            <a:off x="847725" y="128588"/>
            <a:ext cx="51625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nl-NL">
                <a:latin typeface="Arial" charset="0"/>
              </a:rPr>
              <a:t>Contents of the Envelopes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  <p:bldP spid="501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 0.0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1800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5330825" cy="6842125"/>
            <a:chOff x="198" y="241"/>
            <a:chExt cx="3358" cy="4310"/>
          </a:xfrm>
        </p:grpSpPr>
        <p:sp>
          <p:nvSpPr>
            <p:cNvPr id="3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273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Instructions for Choice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       from Envelope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8198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First value</a:t>
              </a:r>
            </a:p>
          </p:txBody>
        </p:sp>
        <p:sp>
          <p:nvSpPr>
            <p:cNvPr id="8199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Second value</a:t>
              </a:r>
            </a:p>
          </p:txBody>
        </p:sp>
        <p:sp>
          <p:nvSpPr>
            <p:cNvPr id="8200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Third value</a:t>
              </a:r>
            </a:p>
          </p:txBody>
        </p:sp>
        <p:sp>
          <p:nvSpPr>
            <p:cNvPr id="8201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Fourth value</a:t>
              </a:r>
            </a:p>
          </p:txBody>
        </p:sp>
        <p:sp>
          <p:nvSpPr>
            <p:cNvPr id="8202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8203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8204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8205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€10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9244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9245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9220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 0.1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376238" cy="2300288"/>
            <a:chOff x="2926" y="1422"/>
            <a:chExt cx="237" cy="1449"/>
          </a:xfrm>
        </p:grpSpPr>
        <p:sp>
          <p:nvSpPr>
            <p:cNvPr id="9242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9243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9239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9240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9241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9233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9234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9235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  <p:sp>
          <p:nvSpPr>
            <p:cNvPr id="9236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7470 h 144"/>
                <a:gd name="T2" fmla="*/ 298 w 576"/>
                <a:gd name="T3" fmla="*/ 0 h 144"/>
                <a:gd name="T4" fmla="*/ 1786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/>
            <a:p>
              <a:endParaRPr lang="nl-NL"/>
            </a:p>
          </p:txBody>
        </p:sp>
        <p:sp>
          <p:nvSpPr>
            <p:cNvPr id="9237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nl-NL" altLang="nl-NL" sz="1800">
                <a:latin typeface="Courier New" pitchFamily="49" charset="0"/>
              </a:endParaRPr>
            </a:p>
          </p:txBody>
        </p:sp>
        <p:sp>
          <p:nvSpPr>
            <p:cNvPr id="9238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52413" y="5054600"/>
            <a:ext cx="565467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Your envelope may contain two prospects of the above form.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306388" y="5565775"/>
            <a:ext cx="625157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nl-NL" sz="1600">
                <a:latin typeface="Arial" charset="0"/>
              </a:rPr>
              <a:t>For each nr.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instruct which prospect you want to be taken from your envelope if its content is as above.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 0.0.</a:t>
            </a:r>
            <a:endParaRPr lang="en-US" altLang="nl-NL" sz="1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17" grpId="0"/>
      <p:bldP spid="7200" grpId="0"/>
      <p:bldP spid="7206" grpId="0"/>
      <p:bldP spid="7206" grpId="1"/>
      <p:bldP spid="7218" grpId="0"/>
      <p:bldP spid="7226" grpId="0"/>
      <p:bldP spid="72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10268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10269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10244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958850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000">
                <a:latin typeface="Arial" charset="0"/>
              </a:rPr>
              <a:t>TO 0.2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10266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10267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10253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10261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0262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0263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0264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0265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grpSp>
          <p:nvGrpSpPr>
            <p:cNvPr id="10254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10256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0257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nl-NL" sz="1800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10258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0259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7470 h 144"/>
                  <a:gd name="T2" fmla="*/ 298 w 576"/>
                  <a:gd name="T3" fmla="*/ 0 h 144"/>
                  <a:gd name="T4" fmla="*/ 1786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nl-NL"/>
              </a:p>
            </p:txBody>
          </p:sp>
          <p:sp>
            <p:nvSpPr>
              <p:cNvPr id="10260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nl-NL" altLang="nl-NL" sz="1800">
                  <a:latin typeface="Courier New" pitchFamily="49" charset="0"/>
                </a:endParaRPr>
              </a:p>
            </p:txBody>
          </p:sp>
        </p:grpSp>
        <p:sp>
          <p:nvSpPr>
            <p:cNvPr id="10255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10250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10251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  <a:spcBef>
                  <a:spcPct val="0"/>
                </a:spcBef>
                <a:buFontTx/>
                <a:buNone/>
              </a:pP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sz="1800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 sz="1800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10252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 sz="1800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To indicate your instructions, determine your</a:t>
            </a:r>
            <a:br>
              <a:rPr lang="en-US" altLang="nl-NL" sz="1800">
                <a:latin typeface="Arial" charset="0"/>
              </a:rPr>
            </a:br>
            <a:r>
              <a:rPr lang="en-US" altLang="nl-NL" sz="1800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800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 sz="1800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 sz="1800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spcBef>
                <a:spcPct val="0"/>
              </a:spcBef>
              <a:buFont typeface="Arial" charset="0"/>
              <a:buChar char="-"/>
            </a:pPr>
            <a:r>
              <a:rPr lang="en-US" altLang="nl-NL" sz="1800">
                <a:latin typeface="Arial" charset="0"/>
              </a:rPr>
              <a:t>   Fill it in below and on page TO 0.0.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build="p"/>
      <p:bldP spid="4170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1091</TotalTime>
  <Words>645</Words>
  <Application>Microsoft Office PowerPoint</Application>
  <PresentationFormat>On-screen Show (4:3)</PresentationFormat>
  <Paragraphs>224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Symbol</vt:lpstr>
      <vt:lpstr>Courier New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197</cp:revision>
  <cp:lastPrinted>2001-11-23T14:50:16Z</cp:lastPrinted>
  <dcterms:created xsi:type="dcterms:W3CDTF">2010-05-30T19:15:24Z</dcterms:created>
  <dcterms:modified xsi:type="dcterms:W3CDTF">2018-02-25T09:16:04Z</dcterms:modified>
</cp:coreProperties>
</file>