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57" r:id="rId3"/>
    <p:sldId id="263" r:id="rId4"/>
    <p:sldId id="280" r:id="rId5"/>
    <p:sldId id="265" r:id="rId6"/>
    <p:sldId id="266" r:id="rId7"/>
    <p:sldId id="267" r:id="rId8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0410BA34-64AE-4CFC-B5CF-CC0D1566D9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22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A36509C-5D55-49C3-9140-BD2D0A6BB5F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056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2F361FA3-9AA6-4528-A8DD-CD19E0D9C822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F3B6516B-5515-420D-9D5F-83FC1CC764D3}" type="slidenum">
              <a:rPr lang="nl-NL" altLang="nl-NL" smtClean="0">
                <a:latin typeface="Times New Roman" pitchFamily="18" charset="0"/>
              </a:rPr>
              <a:pPr/>
              <a:t>2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F4F393C7-D76B-474B-A0E8-5D7997BF7DB6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A25A1E52-ED92-4A08-A1B6-D18815010E5C}" type="slidenum">
              <a:rPr lang="nl-NL" altLang="nl-NL" sz="1200">
                <a:latin typeface="Times New Roman" pitchFamily="18" charset="0"/>
              </a:rPr>
              <a:pPr algn="r"/>
              <a:t>4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BEBB4E83-D26D-40DE-ADD6-E08A1687A695}" type="slidenum">
              <a:rPr lang="nl-NL" altLang="nl-NL" smtClean="0">
                <a:latin typeface="Times New Roman" pitchFamily="18" charset="0"/>
              </a:rPr>
              <a:pPr/>
              <a:t>5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72A5E9A7-423B-4558-890B-0738907D1409}" type="slidenum">
              <a:rPr lang="nl-NL" altLang="nl-NL" smtClean="0">
                <a:latin typeface="Times New Roman" pitchFamily="18" charset="0"/>
              </a:rPr>
              <a:pPr/>
              <a:t>6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EC3D979B-6A51-4F6F-984B-2F651B7D0021}" type="slidenum">
              <a:rPr lang="nl-NL" altLang="nl-NL" smtClean="0">
                <a:latin typeface="Times New Roman" pitchFamily="18" charset="0"/>
              </a:rPr>
              <a:pPr/>
              <a:t>7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FCEF2-94AF-45FD-AC12-40492A6A5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76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D82FB-DB04-4904-B157-C85DE9CA7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46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A5404-A736-4FAA-984A-EDA8B922B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3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7D7F1-442D-4938-9EAC-E88154DCC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82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1CEEB-4D0A-41A3-A6D8-47924C2FA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1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1C534-62F2-4167-BDD2-0CEE695F4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02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DFD20-E9F5-4EB2-8769-79553473B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2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EEC32-5030-4E84-ACAD-007EB4486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2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7B955-D593-438C-9D38-2D9E2357A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98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ADE51-0F04-488F-8D86-A1FDF5B71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9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4E974-D7A9-4FFF-BF83-35C8B0A57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9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1DF50403-FB5F-4814-B803-F0E4735CF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9"/>
          <p:cNvSpPr txBox="1">
            <a:spLocks noChangeArrowheads="1"/>
          </p:cNvSpPr>
          <p:nvPr/>
        </p:nvSpPr>
        <p:spPr bwMode="auto">
          <a:xfrm>
            <a:off x="215900" y="257175"/>
            <a:ext cx="6315075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Welcome and thanks for your participation!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You will be asked to state your (hypothetical) preferences between different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risky prospects</a:t>
            </a:r>
            <a:r>
              <a:rPr lang="en-US" altLang="nl-NL">
                <a:latin typeface="Arial" charset="0"/>
              </a:rPr>
              <a:t>.  So, these are “what-would-you-do-if” questions.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An example of a (risky) prospect: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>
              <a:latin typeface="Arial" charset="0"/>
            </a:endParaRPr>
          </a:p>
        </p:txBody>
      </p:sp>
      <p:sp>
        <p:nvSpPr>
          <p:cNvPr id="15382" name="Text Box 41"/>
          <p:cNvSpPr txBox="1">
            <a:spLocks noChangeArrowheads="1"/>
          </p:cNvSpPr>
          <p:nvPr/>
        </p:nvSpPr>
        <p:spPr bwMode="auto">
          <a:xfrm>
            <a:off x="3289300" y="483711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€8</a:t>
            </a:r>
          </a:p>
        </p:txBody>
      </p:sp>
      <p:sp>
        <p:nvSpPr>
          <p:cNvPr id="15371" name="Text Box 40"/>
          <p:cNvSpPr txBox="1">
            <a:spLocks noChangeArrowheads="1"/>
          </p:cNvSpPr>
          <p:nvPr/>
        </p:nvSpPr>
        <p:spPr bwMode="auto">
          <a:xfrm>
            <a:off x="2473325" y="4972050"/>
            <a:ext cx="574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⅔</a:t>
            </a:r>
            <a:r>
              <a:rPr lang="en-US" altLang="nl-NL"/>
              <a:t> </a:t>
            </a:r>
          </a:p>
        </p:txBody>
      </p:sp>
      <p:sp>
        <p:nvSpPr>
          <p:cNvPr id="15372" name="Text Box 42"/>
          <p:cNvSpPr txBox="1">
            <a:spLocks noChangeArrowheads="1"/>
          </p:cNvSpPr>
          <p:nvPr/>
        </p:nvSpPr>
        <p:spPr bwMode="auto">
          <a:xfrm>
            <a:off x="2473325" y="295592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⅓</a:t>
            </a:r>
          </a:p>
        </p:txBody>
      </p:sp>
      <p:sp>
        <p:nvSpPr>
          <p:cNvPr id="15373" name="Freeform 43"/>
          <p:cNvSpPr>
            <a:spLocks/>
          </p:cNvSpPr>
          <p:nvPr/>
        </p:nvSpPr>
        <p:spPr bwMode="auto">
          <a:xfrm>
            <a:off x="1931988" y="3341688"/>
            <a:ext cx="1333500" cy="852487"/>
          </a:xfrm>
          <a:custGeom>
            <a:avLst/>
            <a:gdLst>
              <a:gd name="T0" fmla="*/ 0 w 576"/>
              <a:gd name="T1" fmla="*/ 2003 h 144"/>
              <a:gd name="T2" fmla="*/ 204 w 576"/>
              <a:gd name="T3" fmla="*/ 0 h 144"/>
              <a:gd name="T4" fmla="*/ 1225 w 576"/>
              <a:gd name="T5" fmla="*/ 0 h 144"/>
              <a:gd name="T6" fmla="*/ 0 60000 65536"/>
              <a:gd name="T7" fmla="*/ 0 60000 65536"/>
              <a:gd name="T8" fmla="*/ 0 60000 65536"/>
              <a:gd name="T9" fmla="*/ 0 w 576"/>
              <a:gd name="T10" fmla="*/ 0 h 144"/>
              <a:gd name="T11" fmla="*/ 576 w 576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144">
                <a:moveTo>
                  <a:pt x="0" y="144"/>
                </a:moveTo>
                <a:lnTo>
                  <a:pt x="96" y="0"/>
                </a:lnTo>
                <a:lnTo>
                  <a:pt x="576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nl-NL" altLang="nl-NL"/>
          </a:p>
        </p:txBody>
      </p:sp>
      <p:sp>
        <p:nvSpPr>
          <p:cNvPr id="15374" name="Freeform 44"/>
          <p:cNvSpPr>
            <a:spLocks/>
          </p:cNvSpPr>
          <p:nvPr/>
        </p:nvSpPr>
        <p:spPr bwMode="auto">
          <a:xfrm flipV="1">
            <a:off x="1931988" y="4198938"/>
            <a:ext cx="1333500" cy="852487"/>
          </a:xfrm>
          <a:custGeom>
            <a:avLst/>
            <a:gdLst>
              <a:gd name="T0" fmla="*/ 0 w 576"/>
              <a:gd name="T1" fmla="*/ 2003 h 144"/>
              <a:gd name="T2" fmla="*/ 204 w 576"/>
              <a:gd name="T3" fmla="*/ 0 h 144"/>
              <a:gd name="T4" fmla="*/ 1225 w 576"/>
              <a:gd name="T5" fmla="*/ 0 h 144"/>
              <a:gd name="T6" fmla="*/ 0 60000 65536"/>
              <a:gd name="T7" fmla="*/ 0 60000 65536"/>
              <a:gd name="T8" fmla="*/ 0 60000 65536"/>
              <a:gd name="T9" fmla="*/ 0 w 576"/>
              <a:gd name="T10" fmla="*/ 0 h 144"/>
              <a:gd name="T11" fmla="*/ 576 w 576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144">
                <a:moveTo>
                  <a:pt x="0" y="144"/>
                </a:moveTo>
                <a:lnTo>
                  <a:pt x="96" y="0"/>
                </a:lnTo>
                <a:lnTo>
                  <a:pt x="576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nl-NL" altLang="nl-NL"/>
          </a:p>
        </p:txBody>
      </p:sp>
      <p:sp>
        <p:nvSpPr>
          <p:cNvPr id="15375" name="Oval 45"/>
          <p:cNvSpPr>
            <a:spLocks noChangeArrowheads="1"/>
          </p:cNvSpPr>
          <p:nvPr/>
        </p:nvSpPr>
        <p:spPr bwMode="auto">
          <a:xfrm>
            <a:off x="1798638" y="4019550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nl-NL" altLang="nl-NL"/>
          </a:p>
        </p:txBody>
      </p:sp>
      <p:sp>
        <p:nvSpPr>
          <p:cNvPr id="15366" name="Text Box 41"/>
          <p:cNvSpPr txBox="1">
            <a:spLocks noChangeArrowheads="1"/>
          </p:cNvSpPr>
          <p:nvPr/>
        </p:nvSpPr>
        <p:spPr bwMode="auto">
          <a:xfrm>
            <a:off x="3270250" y="3089275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</a:t>
            </a:r>
          </a:p>
        </p:txBody>
      </p:sp>
      <p:sp>
        <p:nvSpPr>
          <p:cNvPr id="15367" name="Text Box 49"/>
          <p:cNvSpPr txBox="1">
            <a:spLocks noChangeArrowheads="1"/>
          </p:cNvSpPr>
          <p:nvPr/>
        </p:nvSpPr>
        <p:spPr bwMode="auto">
          <a:xfrm>
            <a:off x="227013" y="5684838"/>
            <a:ext cx="64960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This prospect gives: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€10 with probability ⅓;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€8 with probability ⅔.</a:t>
            </a:r>
          </a:p>
        </p:txBody>
      </p:sp>
      <p:sp>
        <p:nvSpPr>
          <p:cNvPr id="15385" name="Text Box 29"/>
          <p:cNvSpPr txBox="1">
            <a:spLocks noChangeArrowheads="1"/>
          </p:cNvSpPr>
          <p:nvPr/>
        </p:nvSpPr>
        <p:spPr bwMode="auto">
          <a:xfrm>
            <a:off x="847725" y="0"/>
            <a:ext cx="5162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Explanation of Experiment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15392" name="Text Box 49"/>
          <p:cNvSpPr txBox="1">
            <a:spLocks noChangeArrowheads="1"/>
          </p:cNvSpPr>
          <p:nvPr/>
        </p:nvSpPr>
        <p:spPr bwMode="auto">
          <a:xfrm>
            <a:off x="227013" y="7046913"/>
            <a:ext cx="649605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There are no right or wrong answers</a:t>
            </a:r>
            <a:r>
              <a:rPr lang="en-US" altLang="nl-NL">
                <a:latin typeface="Arial" charset="0"/>
              </a:rPr>
              <a:t>.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Please, always choose what you yourself (subjectively) prefer most.  That is also what we are interested in, and what we want to investigate.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uiExpand="1" build="p"/>
      <p:bldP spid="15382" grpId="0"/>
      <p:bldP spid="15371" grpId="0"/>
      <p:bldP spid="15372" grpId="0"/>
      <p:bldP spid="15373" grpId="0" animBg="1"/>
      <p:bldP spid="15374" grpId="0" animBg="1"/>
      <p:bldP spid="15375" grpId="0" animBg="1"/>
      <p:bldP spid="15366" grpId="0"/>
      <p:bldP spid="15367" grpId="0" uiExpand="1" build="allAtOnce"/>
      <p:bldP spid="15367" grpId="1" uiExpand="1" build="allAtOnce"/>
      <p:bldP spid="15385" grpId="0" build="p"/>
      <p:bldP spid="15392" grpId="1" uiExpan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Procedure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68338" y="1069975"/>
            <a:ext cx="5815012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You will be asked to fill in </a:t>
            </a:r>
            <a:r>
              <a:rPr lang="en-US" altLang="nl-NL" b="1">
                <a:latin typeface="Arial" charset="0"/>
              </a:rPr>
              <a:t>three questionnaires.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For participation you all receive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€10</a:t>
            </a:r>
            <a:r>
              <a:rPr lang="en-US" altLang="nl-NL" b="1">
                <a:latin typeface="Arial" charset="0"/>
              </a:rPr>
              <a:t>.</a:t>
            </a:r>
            <a:endParaRPr lang="en-US" altLang="nl-NL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C1EBF008-4381-4924-9F86-E5B89E5FF353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2</a:t>
            </a:fld>
            <a:endParaRPr lang="en-US" altLang="nl-NL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416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3708400" cy="6842125"/>
            <a:chOff x="198" y="241"/>
            <a:chExt cx="2336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170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Answer Sheet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376238" cy="2300288"/>
            <a:chOff x="2926" y="1422"/>
            <a:chExt cx="23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 from left to right.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 0.0.</a:t>
            </a:r>
            <a:endParaRPr lang="en-US" altLang="nl-NL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00" grpId="0"/>
      <p:bldP spid="7206" grpId="0"/>
      <p:bldP spid="7206" grpId="1"/>
      <p:bldP spid="7226" grpId="0"/>
      <p:bldP spid="72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 0.0.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uiExpand="1" build="p"/>
      <p:bldP spid="41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 0.0.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 0.4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 0.0.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811</TotalTime>
  <Words>370</Words>
  <Application>Microsoft Office PowerPoint</Application>
  <PresentationFormat>On-screen Show (4:3)</PresentationFormat>
  <Paragraphs>109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145</cp:revision>
  <cp:lastPrinted>2001-11-23T14:50:16Z</cp:lastPrinted>
  <dcterms:created xsi:type="dcterms:W3CDTF">2010-05-30T19:15:24Z</dcterms:created>
  <dcterms:modified xsi:type="dcterms:W3CDTF">2018-02-25T09:15:50Z</dcterms:modified>
</cp:coreProperties>
</file>