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0" r:id="rId2"/>
    <p:sldId id="257" r:id="rId3"/>
    <p:sldId id="261" r:id="rId4"/>
    <p:sldId id="279" r:id="rId5"/>
    <p:sldId id="278" r:id="rId6"/>
    <p:sldId id="276" r:id="rId7"/>
    <p:sldId id="263" r:id="rId8"/>
    <p:sldId id="280" r:id="rId9"/>
    <p:sldId id="265" r:id="rId10"/>
    <p:sldId id="266" r:id="rId11"/>
    <p:sldId id="267" r:id="rId12"/>
    <p:sldId id="268" r:id="rId13"/>
    <p:sldId id="269" r:id="rId14"/>
  </p:sldIdLst>
  <p:sldSz cx="6858000" cy="9144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3300"/>
    <a:srgbClr val="FF0000"/>
    <a:srgbClr val="99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9761" autoAdjust="0"/>
  </p:normalViewPr>
  <p:slideViewPr>
    <p:cSldViewPr snapToGrid="0">
      <p:cViewPr>
        <p:scale>
          <a:sx n="50" d="100"/>
          <a:sy n="50" d="100"/>
        </p:scale>
        <p:origin x="-2021" y="-389"/>
      </p:cViewPr>
      <p:guideLst>
        <p:guide orient="horz" pos="2888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07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fld id="{48880A99-8C68-459C-AE1F-6DC32C0E90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863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2950"/>
            <a:ext cx="278606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D59DA75-C621-457D-8C49-6FDCC2DD926A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18925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D70D1191-3DF7-40E3-825E-37A87D30E51E}" type="slidenum">
              <a:rPr lang="nl-NL" altLang="nl-NL" smtClean="0">
                <a:latin typeface="Times New Roman" pitchFamily="18" charset="0"/>
              </a:rPr>
              <a:pPr/>
              <a:t>1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4B742F0F-902A-400C-A83E-E9A824FE25FD}" type="slidenum">
              <a:rPr lang="nl-NL" altLang="nl-NL" smtClean="0">
                <a:latin typeface="Times New Roman" pitchFamily="18" charset="0"/>
              </a:rPr>
              <a:pPr/>
              <a:t>10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596E23E0-AF43-4606-B506-15E0DCA5C96A}" type="slidenum">
              <a:rPr lang="nl-NL" altLang="nl-NL" smtClean="0">
                <a:latin typeface="Times New Roman" pitchFamily="18" charset="0"/>
              </a:rPr>
              <a:pPr/>
              <a:t>11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EA4948D2-343B-4EEB-883D-EC0699B2A9BD}" type="slidenum">
              <a:rPr lang="nl-NL" altLang="nl-NL" smtClean="0">
                <a:latin typeface="Times New Roman" pitchFamily="18" charset="0"/>
              </a:rPr>
              <a:pPr/>
              <a:t>12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89CEF64F-4B72-492F-B312-D4DB5BBDB6D1}" type="slidenum">
              <a:rPr lang="nl-NL" altLang="nl-NL" smtClean="0">
                <a:latin typeface="Times New Roman" pitchFamily="18" charset="0"/>
              </a:rPr>
              <a:pPr/>
              <a:t>13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B36331F6-FFFC-4290-9E2B-8D55903BF548}" type="slidenum">
              <a:rPr lang="nl-NL" altLang="nl-NL" smtClean="0">
                <a:latin typeface="Times New Roman" pitchFamily="18" charset="0"/>
              </a:rPr>
              <a:pPr/>
              <a:t>2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DF3D6715-D288-499E-943A-4BDEFEB00EE0}" type="slidenum">
              <a:rPr lang="nl-NL" altLang="nl-NL" smtClean="0">
                <a:latin typeface="Times New Roman" pitchFamily="18" charset="0"/>
              </a:rPr>
              <a:pPr/>
              <a:t>3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3DCCBEC9-CECA-4A9D-8DDF-612FF1283900}" type="slidenum">
              <a:rPr lang="nl-NL" altLang="nl-NL" sz="1200">
                <a:latin typeface="Times New Roman" pitchFamily="18" charset="0"/>
              </a:rPr>
              <a:pPr algn="r"/>
              <a:t>4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1F2710D5-2254-455D-B57F-7145B528BF16}" type="slidenum">
              <a:rPr lang="nl-NL" altLang="nl-NL" sz="1200">
                <a:latin typeface="Times New Roman" pitchFamily="18" charset="0"/>
              </a:rPr>
              <a:pPr algn="r"/>
              <a:t>5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7305AABC-D84C-4BFD-86C4-1B364D3D0F3C}" type="slidenum">
              <a:rPr lang="nl-NL" altLang="nl-NL" sz="1200">
                <a:latin typeface="Times New Roman" pitchFamily="18" charset="0"/>
              </a:rPr>
              <a:pPr algn="r"/>
              <a:t>6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2BFE7CAC-558A-42FC-A9E9-8F3007908DA4}" type="slidenum">
              <a:rPr lang="nl-NL" altLang="nl-NL" smtClean="0">
                <a:latin typeface="Times New Roman" pitchFamily="18" charset="0"/>
              </a:rPr>
              <a:pPr/>
              <a:t>7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6262DE65-6914-445F-B732-3F0F379BA03E}" type="slidenum">
              <a:rPr lang="nl-NL" altLang="nl-NL" sz="1200">
                <a:latin typeface="Times New Roman" pitchFamily="18" charset="0"/>
              </a:rPr>
              <a:pPr algn="r"/>
              <a:t>8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C8CEAE9A-B11E-4022-8D08-261A885D60EA}" type="slidenum">
              <a:rPr lang="nl-NL" altLang="nl-NL" smtClean="0">
                <a:latin typeface="Times New Roman" pitchFamily="18" charset="0"/>
              </a:rPr>
              <a:pPr/>
              <a:t>9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32D7A-CBBD-43F2-A982-6844122F70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528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81AE6-C6AC-4AB3-B90E-3614F92AC5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476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7ABF0-6BF1-4D57-892F-823DBE6417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25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36D25-66F6-4876-9C64-3162B8C56A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138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01E74-4A38-4C1A-8E41-9B4331E67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06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15E84-6B6F-4472-AE52-A1B92EBD0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746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3C77D-D097-42EA-B6A3-7881AA09A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79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5AD34-D1F0-4514-9FB8-DED894C116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87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33A2D-EB47-477B-92F6-43E63B82D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37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662CF-8412-482E-870F-02B5EB4033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5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21009-5709-4C33-9217-3FA085E27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9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stijl te bewerken</a:t>
            </a:r>
            <a:endParaRPr lang="en-US" altLang="nl-NL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modelstijlen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  <a:endParaRPr lang="en-US" altLang="nl-NL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fld id="{90BC3EDB-D44A-4149-8468-E2BE54F4D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9"/>
          <p:cNvSpPr txBox="1">
            <a:spLocks noChangeArrowheads="1"/>
          </p:cNvSpPr>
          <p:nvPr/>
        </p:nvSpPr>
        <p:spPr bwMode="auto">
          <a:xfrm>
            <a:off x="215900" y="257175"/>
            <a:ext cx="6315075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Welcome!</a:t>
            </a:r>
            <a:br>
              <a:rPr lang="en-US" altLang="nl-NL">
                <a:latin typeface="Arial" charset="0"/>
              </a:rPr>
            </a:b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You will be asked to choose between two </a:t>
            </a: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risky prospects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An example of a (risky) prospect: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en-US" altLang="nl-NL">
              <a:latin typeface="Arial" charset="0"/>
            </a:endParaRPr>
          </a:p>
        </p:txBody>
      </p:sp>
      <p:grpSp>
        <p:nvGrpSpPr>
          <p:cNvPr id="15394" name="Group 34"/>
          <p:cNvGrpSpPr>
            <a:grpSpLocks/>
          </p:cNvGrpSpPr>
          <p:nvPr/>
        </p:nvGrpSpPr>
        <p:grpSpPr bwMode="auto">
          <a:xfrm>
            <a:off x="1798638" y="2632075"/>
            <a:ext cx="2165350" cy="2473325"/>
            <a:chOff x="1133" y="1658"/>
            <a:chExt cx="1364" cy="1558"/>
          </a:xfrm>
        </p:grpSpPr>
        <p:sp>
          <p:nvSpPr>
            <p:cNvPr id="15382" name="Text Box 41"/>
            <p:cNvSpPr txBox="1">
              <a:spLocks noChangeArrowheads="1"/>
            </p:cNvSpPr>
            <p:nvPr/>
          </p:nvSpPr>
          <p:spPr bwMode="auto">
            <a:xfrm>
              <a:off x="2072" y="2843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  <p:sp>
          <p:nvSpPr>
            <p:cNvPr id="15371" name="Text Box 40"/>
            <p:cNvSpPr txBox="1">
              <a:spLocks noChangeArrowheads="1"/>
            </p:cNvSpPr>
            <p:nvPr/>
          </p:nvSpPr>
          <p:spPr bwMode="auto">
            <a:xfrm>
              <a:off x="1558" y="2928"/>
              <a:ext cx="3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⅔</a:t>
              </a:r>
              <a:r>
                <a:rPr lang="en-US" altLang="nl-NL"/>
                <a:t> </a:t>
              </a:r>
            </a:p>
          </p:txBody>
        </p:sp>
        <p:sp>
          <p:nvSpPr>
            <p:cNvPr id="15372" name="Text Box 42"/>
            <p:cNvSpPr txBox="1">
              <a:spLocks noChangeArrowheads="1"/>
            </p:cNvSpPr>
            <p:nvPr/>
          </p:nvSpPr>
          <p:spPr bwMode="auto">
            <a:xfrm>
              <a:off x="1558" y="1658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⅓</a:t>
              </a:r>
            </a:p>
          </p:txBody>
        </p:sp>
        <p:sp>
          <p:nvSpPr>
            <p:cNvPr id="15373" name="Freeform 43"/>
            <p:cNvSpPr>
              <a:spLocks/>
            </p:cNvSpPr>
            <p:nvPr/>
          </p:nvSpPr>
          <p:spPr bwMode="auto">
            <a:xfrm>
              <a:off x="1217" y="190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15374" name="Freeform 44"/>
            <p:cNvSpPr>
              <a:spLocks/>
            </p:cNvSpPr>
            <p:nvPr/>
          </p:nvSpPr>
          <p:spPr bwMode="auto">
            <a:xfrm flipV="1">
              <a:off x="1217" y="244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15375" name="Oval 45"/>
            <p:cNvSpPr>
              <a:spLocks noChangeArrowheads="1"/>
            </p:cNvSpPr>
            <p:nvPr/>
          </p:nvSpPr>
          <p:spPr bwMode="auto">
            <a:xfrm>
              <a:off x="1133" y="232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15366" name="Text Box 41"/>
            <p:cNvSpPr txBox="1">
              <a:spLocks noChangeArrowheads="1"/>
            </p:cNvSpPr>
            <p:nvPr/>
          </p:nvSpPr>
          <p:spPr bwMode="auto">
            <a:xfrm>
              <a:off x="2060" y="1742"/>
              <a:ext cx="4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€10</a:t>
              </a:r>
            </a:p>
          </p:txBody>
        </p:sp>
      </p:grpSp>
      <p:sp>
        <p:nvSpPr>
          <p:cNvPr id="15367" name="Text Box 49"/>
          <p:cNvSpPr txBox="1">
            <a:spLocks noChangeArrowheads="1"/>
          </p:cNvSpPr>
          <p:nvPr/>
        </p:nvSpPr>
        <p:spPr bwMode="auto">
          <a:xfrm>
            <a:off x="227013" y="5360988"/>
            <a:ext cx="649605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This prospect gives:</a:t>
            </a: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€10 with probability ⅓;</a:t>
            </a: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€8 with probability ⅔.</a:t>
            </a:r>
          </a:p>
        </p:txBody>
      </p:sp>
      <p:sp>
        <p:nvSpPr>
          <p:cNvPr id="15385" name="Text Box 29"/>
          <p:cNvSpPr txBox="1">
            <a:spLocks noChangeArrowheads="1"/>
          </p:cNvSpPr>
          <p:nvPr/>
        </p:nvSpPr>
        <p:spPr bwMode="auto">
          <a:xfrm>
            <a:off x="847725" y="0"/>
            <a:ext cx="5162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sz="3200">
                <a:latin typeface="Arial" charset="0"/>
              </a:rPr>
              <a:t>Explanation of Experiment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15392" name="Text Box 49"/>
          <p:cNvSpPr txBox="1">
            <a:spLocks noChangeArrowheads="1"/>
          </p:cNvSpPr>
          <p:nvPr/>
        </p:nvSpPr>
        <p:spPr bwMode="auto">
          <a:xfrm>
            <a:off x="227013" y="6723063"/>
            <a:ext cx="649605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There are no right or wrong answers</a:t>
            </a:r>
            <a:r>
              <a:rPr lang="en-US" altLang="nl-NL">
                <a:latin typeface="Arial" charset="0"/>
              </a:rPr>
              <a:t>.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Please, choose what you yourself (subjectively) prefer most.  That is what we are interested in, and what we want to investigate.</a:t>
            </a: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uiExpand="1" build="p"/>
      <p:bldP spid="15367" grpId="0" uiExpand="1" build="allAtOnce"/>
      <p:bldP spid="15367" grpId="1" uiExpand="1" build="allAtOnce"/>
      <p:bldP spid="15385" grpId="0" build="p"/>
      <p:bldP spid="15392" grpId="1" uiExpand="1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47725" y="128588"/>
            <a:ext cx="4760913" cy="862012"/>
            <a:chOff x="1152" y="33"/>
            <a:chExt cx="2999" cy="543"/>
          </a:xfrm>
        </p:grpSpPr>
        <p:sp>
          <p:nvSpPr>
            <p:cNvPr id="29723" name="Text Box 6"/>
            <p:cNvSpPr txBox="1">
              <a:spLocks noChangeArrowheads="1"/>
            </p:cNvSpPr>
            <p:nvPr/>
          </p:nvSpPr>
          <p:spPr bwMode="auto">
            <a:xfrm>
              <a:off x="1152" y="33"/>
              <a:ext cx="29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third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9724" name="Text Box 7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9699" name="Text Box 8"/>
          <p:cNvSpPr txBox="1">
            <a:spLocks noChangeArrowheads="1"/>
          </p:cNvSpPr>
          <p:nvPr/>
        </p:nvSpPr>
        <p:spPr bwMode="auto">
          <a:xfrm>
            <a:off x="5891213" y="-12700"/>
            <a:ext cx="958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 0.3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29721" name="Text Box 10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29722" name="Text Box 1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9708" name="Group 1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9716" name="Text Box 14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7" name="Text Box 15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8" name="Freeform 16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9" name="Freeform 17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20" name="Oval 18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9709" name="Group 19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9711" name="Text Box 2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2" name="Text Box 21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3" name="Freeform 22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4" name="Freeform 23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5" name="Oval 24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9710" name="Line 25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9705" name="Text Box 27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9706" name="Text Box 28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2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9707" name="AutoShape 2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Indicate your instructions by determining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 0.0. </a:t>
            </a:r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52" grpId="0" build="p"/>
      <p:bldP spid="3075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47725" y="128588"/>
            <a:ext cx="5008563" cy="862012"/>
            <a:chOff x="1152" y="33"/>
            <a:chExt cx="3155" cy="543"/>
          </a:xfrm>
        </p:grpSpPr>
        <p:sp>
          <p:nvSpPr>
            <p:cNvPr id="31771" name="Text Box 4"/>
            <p:cNvSpPr txBox="1">
              <a:spLocks noChangeArrowheads="1"/>
            </p:cNvSpPr>
            <p:nvPr/>
          </p:nvSpPr>
          <p:spPr bwMode="auto">
            <a:xfrm>
              <a:off x="1152" y="33"/>
              <a:ext cx="315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fourth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31772" name="Text Box 5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5919788" y="-17463"/>
            <a:ext cx="95885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 0.4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31769" name="Text Box 8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31770" name="Text Box 9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31756" name="Group 11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31764" name="Text Box 12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5" name="Text Box 13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6" name="Freeform 14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7" name="Freeform 15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8" name="Oval 16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31757" name="Group 17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31759" name="Text Box 18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0" name="Text Box 19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1" name="Freeform 20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2" name="Freeform 21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3" name="Oval 22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31758" name="Line 23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31753" name="Text Box 25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31754" name="Text Box 26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3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31755" name="AutoShape 27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Indicate your instructions by determining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 0.0. 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97" grpId="0" build="p"/>
      <p:bldP spid="3279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863" name="Group 71"/>
          <p:cNvGrpSpPr>
            <a:grpSpLocks/>
          </p:cNvGrpSpPr>
          <p:nvPr/>
        </p:nvGrpSpPr>
        <p:grpSpPr bwMode="auto">
          <a:xfrm>
            <a:off x="176213" y="1717675"/>
            <a:ext cx="6269037" cy="1609725"/>
            <a:chOff x="111" y="1082"/>
            <a:chExt cx="3949" cy="1014"/>
          </a:xfrm>
        </p:grpSpPr>
        <p:sp>
          <p:nvSpPr>
            <p:cNvPr id="33840" name="Rectangle 72"/>
            <p:cNvSpPr>
              <a:spLocks noChangeArrowheads="1"/>
            </p:cNvSpPr>
            <p:nvPr/>
          </p:nvSpPr>
          <p:spPr bwMode="auto">
            <a:xfrm>
              <a:off x="111" y="1096"/>
              <a:ext cx="3949" cy="97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41" name="Text Box 14"/>
            <p:cNvSpPr txBox="1">
              <a:spLocks noChangeArrowheads="1"/>
            </p:cNvSpPr>
            <p:nvPr/>
          </p:nvSpPr>
          <p:spPr bwMode="auto">
            <a:xfrm>
              <a:off x="715" y="1904"/>
              <a:ext cx="20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42" name="Text Box 15"/>
            <p:cNvSpPr txBox="1">
              <a:spLocks noChangeArrowheads="1"/>
            </p:cNvSpPr>
            <p:nvPr/>
          </p:nvSpPr>
          <p:spPr bwMode="auto">
            <a:xfrm>
              <a:off x="716" y="1282"/>
              <a:ext cx="20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43" name="Freeform 16"/>
            <p:cNvSpPr>
              <a:spLocks/>
            </p:cNvSpPr>
            <p:nvPr/>
          </p:nvSpPr>
          <p:spPr bwMode="auto">
            <a:xfrm>
              <a:off x="339" y="1452"/>
              <a:ext cx="924" cy="234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44" name="Freeform 17"/>
            <p:cNvSpPr>
              <a:spLocks/>
            </p:cNvSpPr>
            <p:nvPr/>
          </p:nvSpPr>
          <p:spPr bwMode="auto">
            <a:xfrm flipV="1">
              <a:off x="339" y="1690"/>
              <a:ext cx="924" cy="234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45" name="Oval 18"/>
            <p:cNvSpPr>
              <a:spLocks noChangeArrowheads="1"/>
            </p:cNvSpPr>
            <p:nvPr/>
          </p:nvSpPr>
          <p:spPr bwMode="auto">
            <a:xfrm>
              <a:off x="303" y="1631"/>
              <a:ext cx="113" cy="11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46" name="Text Box 19"/>
            <p:cNvSpPr txBox="1">
              <a:spLocks noChangeArrowheads="1"/>
            </p:cNvSpPr>
            <p:nvPr/>
          </p:nvSpPr>
          <p:spPr bwMode="auto">
            <a:xfrm>
              <a:off x="409" y="1084"/>
              <a:ext cx="9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</a:p>
          </p:txBody>
        </p:sp>
        <p:sp>
          <p:nvSpPr>
            <p:cNvPr id="33847" name="Text Box 20"/>
            <p:cNvSpPr txBox="1">
              <a:spLocks noChangeArrowheads="1"/>
            </p:cNvSpPr>
            <p:nvPr/>
          </p:nvSpPr>
          <p:spPr bwMode="auto">
            <a:xfrm>
              <a:off x="2583" y="1082"/>
              <a:ext cx="10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u="sng">
                  <a:solidFill>
                    <a:schemeClr val="accent2"/>
                  </a:solidFill>
                  <a:latin typeface="Arial" charset="0"/>
                </a:rPr>
                <a:t>Right prospect</a:t>
              </a:r>
            </a:p>
          </p:txBody>
        </p:sp>
        <p:sp>
          <p:nvSpPr>
            <p:cNvPr id="33848" name="Line 21"/>
            <p:cNvSpPr>
              <a:spLocks noChangeShapeType="1"/>
            </p:cNvSpPr>
            <p:nvPr/>
          </p:nvSpPr>
          <p:spPr bwMode="auto">
            <a:xfrm>
              <a:off x="2071" y="1170"/>
              <a:ext cx="0" cy="7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33849" name="Text Box 22"/>
            <p:cNvSpPr txBox="1">
              <a:spLocks noChangeArrowheads="1"/>
            </p:cNvSpPr>
            <p:nvPr/>
          </p:nvSpPr>
          <p:spPr bwMode="auto">
            <a:xfrm>
              <a:off x="1246" y="1791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33851" name="Text Box 14"/>
            <p:cNvSpPr txBox="1">
              <a:spLocks noChangeArrowheads="1"/>
            </p:cNvSpPr>
            <p:nvPr/>
          </p:nvSpPr>
          <p:spPr bwMode="auto">
            <a:xfrm>
              <a:off x="2740" y="1900"/>
              <a:ext cx="210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52" name="Text Box 15"/>
            <p:cNvSpPr txBox="1">
              <a:spLocks noChangeArrowheads="1"/>
            </p:cNvSpPr>
            <p:nvPr/>
          </p:nvSpPr>
          <p:spPr bwMode="auto">
            <a:xfrm>
              <a:off x="2741" y="1278"/>
              <a:ext cx="20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53" name="Freeform 16"/>
            <p:cNvSpPr>
              <a:spLocks/>
            </p:cNvSpPr>
            <p:nvPr/>
          </p:nvSpPr>
          <p:spPr bwMode="auto">
            <a:xfrm>
              <a:off x="2364" y="1448"/>
              <a:ext cx="924" cy="234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54" name="Freeform 17"/>
            <p:cNvSpPr>
              <a:spLocks/>
            </p:cNvSpPr>
            <p:nvPr/>
          </p:nvSpPr>
          <p:spPr bwMode="auto">
            <a:xfrm flipV="1">
              <a:off x="2364" y="1686"/>
              <a:ext cx="924" cy="234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55" name="Oval 18"/>
            <p:cNvSpPr>
              <a:spLocks noChangeArrowheads="1"/>
            </p:cNvSpPr>
            <p:nvPr/>
          </p:nvSpPr>
          <p:spPr bwMode="auto">
            <a:xfrm>
              <a:off x="2328" y="1626"/>
              <a:ext cx="113" cy="11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56" name="Text Box 22"/>
            <p:cNvSpPr txBox="1">
              <a:spLocks noChangeArrowheads="1"/>
            </p:cNvSpPr>
            <p:nvPr/>
          </p:nvSpPr>
          <p:spPr bwMode="auto">
            <a:xfrm>
              <a:off x="3271" y="178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  <p:sp>
          <p:nvSpPr>
            <p:cNvPr id="33857" name="Text Box 23"/>
            <p:cNvSpPr txBox="1">
              <a:spLocks noChangeArrowheads="1"/>
            </p:cNvSpPr>
            <p:nvPr/>
          </p:nvSpPr>
          <p:spPr bwMode="auto">
            <a:xfrm>
              <a:off x="3282" y="1311"/>
              <a:ext cx="4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€10</a:t>
              </a:r>
            </a:p>
          </p:txBody>
        </p:sp>
      </p:grpSp>
      <p:sp>
        <p:nvSpPr>
          <p:cNvPr id="36910" name="Rectangle 46"/>
          <p:cNvSpPr>
            <a:spLocks noChangeArrowheads="1"/>
          </p:cNvSpPr>
          <p:nvPr/>
        </p:nvSpPr>
        <p:spPr bwMode="auto">
          <a:xfrm>
            <a:off x="173038" y="3359150"/>
            <a:ext cx="63785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1600">
                <a:latin typeface="Arial" charset="0"/>
              </a:rPr>
              <a:t>                                                                                         Which one would he get?</a:t>
            </a:r>
          </a:p>
        </p:txBody>
      </p:sp>
      <p:sp>
        <p:nvSpPr>
          <p:cNvPr id="33793" name="Text Box 2"/>
          <p:cNvSpPr txBox="1">
            <a:spLocks noChangeArrowheads="1"/>
          </p:cNvSpPr>
          <p:nvPr/>
        </p:nvSpPr>
        <p:spPr bwMode="auto">
          <a:xfrm>
            <a:off x="460375" y="14288"/>
            <a:ext cx="5664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3200">
                <a:latin typeface="Arial" charset="0"/>
              </a:rPr>
              <a:t>Example of Implementation of </a:t>
            </a:r>
            <a:br>
              <a:rPr lang="en-US" altLang="nl-NL" sz="3200">
                <a:latin typeface="Arial" charset="0"/>
              </a:rPr>
            </a:br>
            <a:r>
              <a:rPr lang="en-US" altLang="nl-NL" sz="3200">
                <a:latin typeface="Arial" charset="0"/>
              </a:rPr>
              <a:t>        Your Instructions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0" y="1225550"/>
            <a:ext cx="685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1600">
                <a:latin typeface="Arial" charset="0"/>
              </a:rPr>
              <a:t>   Subject 9 (in pilot experiment) had instructed switching value </a:t>
            </a:r>
            <a:r>
              <a:rPr lang="en-US" altLang="nl-NL" sz="2000" b="1">
                <a:latin typeface="Arial" charset="0"/>
              </a:rPr>
              <a:t>€</a:t>
            </a:r>
            <a:r>
              <a:rPr lang="en-US" altLang="nl-NL" sz="2000" b="1">
                <a:solidFill>
                  <a:srgbClr val="FF0000"/>
                </a:solidFill>
                <a:latin typeface="Arial" charset="0"/>
              </a:rPr>
              <a:t>50</a:t>
            </a:r>
            <a:r>
              <a:rPr lang="en-US" altLang="nl-NL" sz="1600">
                <a:latin typeface="Arial" charset="0"/>
              </a:rPr>
              <a:t> in</a:t>
            </a:r>
          </a:p>
        </p:txBody>
      </p:sp>
      <p:sp>
        <p:nvSpPr>
          <p:cNvPr id="2" name="Rectangle 46"/>
          <p:cNvSpPr>
            <a:spLocks noChangeArrowheads="1"/>
          </p:cNvSpPr>
          <p:nvPr/>
        </p:nvSpPr>
        <p:spPr bwMode="auto">
          <a:xfrm>
            <a:off x="171450" y="3357563"/>
            <a:ext cx="637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1600">
                <a:latin typeface="Arial" charset="0"/>
              </a:rPr>
              <a:t>Imagine his envelope contained the 2 prospects below. </a:t>
            </a:r>
          </a:p>
        </p:txBody>
      </p:sp>
      <p:sp>
        <p:nvSpPr>
          <p:cNvPr id="36933" name="Rectangle 69"/>
          <p:cNvSpPr>
            <a:spLocks noChangeArrowheads="1"/>
          </p:cNvSpPr>
          <p:nvPr/>
        </p:nvSpPr>
        <p:spPr bwMode="auto">
          <a:xfrm>
            <a:off x="304800" y="5661025"/>
            <a:ext cx="6130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1600">
                <a:latin typeface="Arial" charset="0"/>
              </a:rPr>
              <a:t>His envelope actually contained the 2 prospects below. </a:t>
            </a:r>
          </a:p>
        </p:txBody>
      </p:sp>
      <p:sp>
        <p:nvSpPr>
          <p:cNvPr id="36935" name="Rectangle 71"/>
          <p:cNvSpPr>
            <a:spLocks noChangeArrowheads="1"/>
          </p:cNvSpPr>
          <p:nvPr/>
        </p:nvSpPr>
        <p:spPr bwMode="auto">
          <a:xfrm>
            <a:off x="273050" y="8094663"/>
            <a:ext cx="65849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1600">
                <a:latin typeface="Arial" charset="0"/>
              </a:rPr>
              <a:t>Subject 9 was extra happy to receive the right prospect with the improved €24 (and then was lucky to subsequently win €24).</a:t>
            </a:r>
          </a:p>
        </p:txBody>
      </p:sp>
      <p:sp>
        <p:nvSpPr>
          <p:cNvPr id="33794" name="Text Box 3"/>
          <p:cNvSpPr txBox="1">
            <a:spLocks noChangeArrowheads="1"/>
          </p:cNvSpPr>
          <p:nvPr/>
        </p:nvSpPr>
        <p:spPr bwMode="auto">
          <a:xfrm>
            <a:off x="5929313" y="-42863"/>
            <a:ext cx="95885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 0.5</a:t>
            </a:r>
          </a:p>
        </p:txBody>
      </p:sp>
      <p:sp>
        <p:nvSpPr>
          <p:cNvPr id="33850" name="Text Box 23"/>
          <p:cNvSpPr txBox="1">
            <a:spLocks noChangeArrowheads="1"/>
          </p:cNvSpPr>
          <p:nvPr/>
        </p:nvSpPr>
        <p:spPr bwMode="auto">
          <a:xfrm>
            <a:off x="1995488" y="2087563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3" name="Groep 82"/>
          <p:cNvGrpSpPr>
            <a:grpSpLocks/>
          </p:cNvGrpSpPr>
          <p:nvPr/>
        </p:nvGrpSpPr>
        <p:grpSpPr bwMode="auto">
          <a:xfrm>
            <a:off x="168275" y="3989388"/>
            <a:ext cx="6269038" cy="1612900"/>
            <a:chOff x="176213" y="1717675"/>
            <a:chExt cx="6269037" cy="1612927"/>
          </a:xfrm>
        </p:grpSpPr>
        <p:sp>
          <p:nvSpPr>
            <p:cNvPr id="33822" name="Rectangle 72"/>
            <p:cNvSpPr>
              <a:spLocks noChangeArrowheads="1"/>
            </p:cNvSpPr>
            <p:nvPr/>
          </p:nvSpPr>
          <p:spPr bwMode="auto">
            <a:xfrm>
              <a:off x="176213" y="1739900"/>
              <a:ext cx="6269037" cy="1552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23" name="Text Box 14"/>
            <p:cNvSpPr txBox="1">
              <a:spLocks noChangeArrowheads="1"/>
            </p:cNvSpPr>
            <p:nvPr/>
          </p:nvSpPr>
          <p:spPr bwMode="auto">
            <a:xfrm>
              <a:off x="1135063" y="3022825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24" name="Text Box 15"/>
            <p:cNvSpPr txBox="1">
              <a:spLocks noChangeArrowheads="1"/>
            </p:cNvSpPr>
            <p:nvPr/>
          </p:nvSpPr>
          <p:spPr bwMode="auto">
            <a:xfrm>
              <a:off x="1136650" y="2035859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25" name="Freeform 16"/>
            <p:cNvSpPr>
              <a:spLocks/>
            </p:cNvSpPr>
            <p:nvPr/>
          </p:nvSpPr>
          <p:spPr bwMode="auto">
            <a:xfrm>
              <a:off x="538163" y="2305275"/>
              <a:ext cx="1466850" cy="371475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26" name="Freeform 17"/>
            <p:cNvSpPr>
              <a:spLocks/>
            </p:cNvSpPr>
            <p:nvPr/>
          </p:nvSpPr>
          <p:spPr bwMode="auto">
            <a:xfrm flipV="1">
              <a:off x="538163" y="2683100"/>
              <a:ext cx="1466850" cy="371475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27" name="Oval 18"/>
            <p:cNvSpPr>
              <a:spLocks noChangeArrowheads="1"/>
            </p:cNvSpPr>
            <p:nvPr/>
          </p:nvSpPr>
          <p:spPr bwMode="auto">
            <a:xfrm>
              <a:off x="480558" y="2589210"/>
              <a:ext cx="180000" cy="180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28" name="Text Box 19"/>
            <p:cNvSpPr txBox="1">
              <a:spLocks noChangeArrowheads="1"/>
            </p:cNvSpPr>
            <p:nvPr/>
          </p:nvSpPr>
          <p:spPr bwMode="auto">
            <a:xfrm>
              <a:off x="649288" y="1720850"/>
              <a:ext cx="1504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</a:p>
          </p:txBody>
        </p:sp>
        <p:sp>
          <p:nvSpPr>
            <p:cNvPr id="33829" name="Text Box 20"/>
            <p:cNvSpPr txBox="1">
              <a:spLocks noChangeArrowheads="1"/>
            </p:cNvSpPr>
            <p:nvPr/>
          </p:nvSpPr>
          <p:spPr bwMode="auto">
            <a:xfrm>
              <a:off x="4100513" y="1717675"/>
              <a:ext cx="16573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u="sng">
                  <a:solidFill>
                    <a:schemeClr val="accent2"/>
                  </a:solidFill>
                  <a:latin typeface="Arial" charset="0"/>
                </a:rPr>
                <a:t>Right prospect</a:t>
              </a:r>
            </a:p>
          </p:txBody>
        </p:sp>
        <p:sp>
          <p:nvSpPr>
            <p:cNvPr id="33830" name="Line 21"/>
            <p:cNvSpPr>
              <a:spLocks noChangeShapeType="1"/>
            </p:cNvSpPr>
            <p:nvPr/>
          </p:nvSpPr>
          <p:spPr bwMode="auto">
            <a:xfrm>
              <a:off x="3287713" y="1857375"/>
              <a:ext cx="0" cy="1136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33831" name="Text Box 22"/>
            <p:cNvSpPr txBox="1">
              <a:spLocks noChangeArrowheads="1"/>
            </p:cNvSpPr>
            <p:nvPr/>
          </p:nvSpPr>
          <p:spPr bwMode="auto">
            <a:xfrm>
              <a:off x="1978025" y="2843437"/>
              <a:ext cx="5238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33832" name="Text Box 23"/>
            <p:cNvSpPr txBox="1">
              <a:spLocks noChangeArrowheads="1"/>
            </p:cNvSpPr>
            <p:nvPr/>
          </p:nvSpPr>
          <p:spPr bwMode="auto">
            <a:xfrm>
              <a:off x="1995488" y="2087787"/>
              <a:ext cx="69923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 b="1">
                  <a:latin typeface="Arial" charset="0"/>
                </a:rPr>
                <a:t>€</a:t>
              </a:r>
              <a:r>
                <a:rPr lang="en-US" altLang="nl-NL" sz="2400" b="1">
                  <a:solidFill>
                    <a:srgbClr val="FF0000"/>
                  </a:solidFill>
                  <a:latin typeface="Arial" charset="0"/>
                </a:rPr>
                <a:t>32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33833" name="Text Box 14"/>
            <p:cNvSpPr txBox="1">
              <a:spLocks noChangeArrowheads="1"/>
            </p:cNvSpPr>
            <p:nvPr/>
          </p:nvSpPr>
          <p:spPr bwMode="auto">
            <a:xfrm>
              <a:off x="4349978" y="3015568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34" name="Text Box 15"/>
            <p:cNvSpPr txBox="1">
              <a:spLocks noChangeArrowheads="1"/>
            </p:cNvSpPr>
            <p:nvPr/>
          </p:nvSpPr>
          <p:spPr bwMode="auto">
            <a:xfrm>
              <a:off x="4351565" y="2028602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35" name="Freeform 16"/>
            <p:cNvSpPr>
              <a:spLocks/>
            </p:cNvSpPr>
            <p:nvPr/>
          </p:nvSpPr>
          <p:spPr bwMode="auto">
            <a:xfrm>
              <a:off x="3753078" y="2298018"/>
              <a:ext cx="1466850" cy="371475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36" name="Freeform 17"/>
            <p:cNvSpPr>
              <a:spLocks/>
            </p:cNvSpPr>
            <p:nvPr/>
          </p:nvSpPr>
          <p:spPr bwMode="auto">
            <a:xfrm flipV="1">
              <a:off x="3753078" y="2675843"/>
              <a:ext cx="1466850" cy="371475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37" name="Oval 18"/>
            <p:cNvSpPr>
              <a:spLocks noChangeArrowheads="1"/>
            </p:cNvSpPr>
            <p:nvPr/>
          </p:nvSpPr>
          <p:spPr bwMode="auto">
            <a:xfrm>
              <a:off x="3695473" y="2581953"/>
              <a:ext cx="180000" cy="180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38" name="Text Box 22"/>
            <p:cNvSpPr txBox="1">
              <a:spLocks noChangeArrowheads="1"/>
            </p:cNvSpPr>
            <p:nvPr/>
          </p:nvSpPr>
          <p:spPr bwMode="auto">
            <a:xfrm>
              <a:off x="5192940" y="2836180"/>
              <a:ext cx="52770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  <p:sp>
          <p:nvSpPr>
            <p:cNvPr id="33839" name="Text Box 23"/>
            <p:cNvSpPr txBox="1">
              <a:spLocks noChangeArrowheads="1"/>
            </p:cNvSpPr>
            <p:nvPr/>
          </p:nvSpPr>
          <p:spPr bwMode="auto">
            <a:xfrm>
              <a:off x="5210403" y="2080530"/>
              <a:ext cx="69923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€10</a:t>
              </a:r>
            </a:p>
          </p:txBody>
        </p:sp>
      </p:grpSp>
      <p:sp>
        <p:nvSpPr>
          <p:cNvPr id="36911" name="Oval 47"/>
          <p:cNvSpPr>
            <a:spLocks noChangeArrowheads="1"/>
          </p:cNvSpPr>
          <p:nvPr/>
        </p:nvSpPr>
        <p:spPr bwMode="auto">
          <a:xfrm>
            <a:off x="3298825" y="3917950"/>
            <a:ext cx="3273425" cy="168433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nl-NL" altLang="nl-NL"/>
          </a:p>
        </p:txBody>
      </p:sp>
      <p:grpSp>
        <p:nvGrpSpPr>
          <p:cNvPr id="4" name="Groep 101"/>
          <p:cNvGrpSpPr>
            <a:grpSpLocks/>
          </p:cNvGrpSpPr>
          <p:nvPr/>
        </p:nvGrpSpPr>
        <p:grpSpPr bwMode="auto">
          <a:xfrm>
            <a:off x="168275" y="6281738"/>
            <a:ext cx="6269038" cy="1612900"/>
            <a:chOff x="176213" y="1717675"/>
            <a:chExt cx="6269037" cy="1612927"/>
          </a:xfrm>
        </p:grpSpPr>
        <p:sp>
          <p:nvSpPr>
            <p:cNvPr id="33804" name="Rectangle 72"/>
            <p:cNvSpPr>
              <a:spLocks noChangeArrowheads="1"/>
            </p:cNvSpPr>
            <p:nvPr/>
          </p:nvSpPr>
          <p:spPr bwMode="auto">
            <a:xfrm>
              <a:off x="176213" y="1739900"/>
              <a:ext cx="6269037" cy="1552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05" name="Text Box 14"/>
            <p:cNvSpPr txBox="1">
              <a:spLocks noChangeArrowheads="1"/>
            </p:cNvSpPr>
            <p:nvPr/>
          </p:nvSpPr>
          <p:spPr bwMode="auto">
            <a:xfrm>
              <a:off x="1135063" y="3022825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06" name="Text Box 15"/>
            <p:cNvSpPr txBox="1">
              <a:spLocks noChangeArrowheads="1"/>
            </p:cNvSpPr>
            <p:nvPr/>
          </p:nvSpPr>
          <p:spPr bwMode="auto">
            <a:xfrm>
              <a:off x="1136650" y="2035859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07" name="Freeform 16"/>
            <p:cNvSpPr>
              <a:spLocks/>
            </p:cNvSpPr>
            <p:nvPr/>
          </p:nvSpPr>
          <p:spPr bwMode="auto">
            <a:xfrm>
              <a:off x="538163" y="2305275"/>
              <a:ext cx="1466850" cy="371475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08" name="Freeform 17"/>
            <p:cNvSpPr>
              <a:spLocks/>
            </p:cNvSpPr>
            <p:nvPr/>
          </p:nvSpPr>
          <p:spPr bwMode="auto">
            <a:xfrm flipV="1">
              <a:off x="538163" y="2683100"/>
              <a:ext cx="1466850" cy="371475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09" name="Oval 18"/>
            <p:cNvSpPr>
              <a:spLocks noChangeArrowheads="1"/>
            </p:cNvSpPr>
            <p:nvPr/>
          </p:nvSpPr>
          <p:spPr bwMode="auto">
            <a:xfrm>
              <a:off x="480558" y="2589210"/>
              <a:ext cx="180000" cy="180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10" name="Text Box 19"/>
            <p:cNvSpPr txBox="1">
              <a:spLocks noChangeArrowheads="1"/>
            </p:cNvSpPr>
            <p:nvPr/>
          </p:nvSpPr>
          <p:spPr bwMode="auto">
            <a:xfrm>
              <a:off x="649288" y="1720850"/>
              <a:ext cx="1504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</a:p>
          </p:txBody>
        </p:sp>
        <p:sp>
          <p:nvSpPr>
            <p:cNvPr id="33811" name="Text Box 20"/>
            <p:cNvSpPr txBox="1">
              <a:spLocks noChangeArrowheads="1"/>
            </p:cNvSpPr>
            <p:nvPr/>
          </p:nvSpPr>
          <p:spPr bwMode="auto">
            <a:xfrm>
              <a:off x="4100513" y="1717675"/>
              <a:ext cx="16573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u="sng">
                  <a:solidFill>
                    <a:schemeClr val="accent2"/>
                  </a:solidFill>
                  <a:latin typeface="Arial" charset="0"/>
                </a:rPr>
                <a:t>Right prospect</a:t>
              </a:r>
            </a:p>
          </p:txBody>
        </p:sp>
        <p:sp>
          <p:nvSpPr>
            <p:cNvPr id="33812" name="Line 21"/>
            <p:cNvSpPr>
              <a:spLocks noChangeShapeType="1"/>
            </p:cNvSpPr>
            <p:nvPr/>
          </p:nvSpPr>
          <p:spPr bwMode="auto">
            <a:xfrm>
              <a:off x="3287713" y="1857375"/>
              <a:ext cx="0" cy="1136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33813" name="Text Box 22"/>
            <p:cNvSpPr txBox="1">
              <a:spLocks noChangeArrowheads="1"/>
            </p:cNvSpPr>
            <p:nvPr/>
          </p:nvSpPr>
          <p:spPr bwMode="auto">
            <a:xfrm>
              <a:off x="1978025" y="2843437"/>
              <a:ext cx="5238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33814" name="Text Box 23"/>
            <p:cNvSpPr txBox="1">
              <a:spLocks noChangeArrowheads="1"/>
            </p:cNvSpPr>
            <p:nvPr/>
          </p:nvSpPr>
          <p:spPr bwMode="auto">
            <a:xfrm>
              <a:off x="1995488" y="2087787"/>
              <a:ext cx="69923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 b="1">
                  <a:latin typeface="Arial" charset="0"/>
                </a:rPr>
                <a:t>€</a:t>
              </a:r>
              <a:r>
                <a:rPr lang="en-US" altLang="nl-NL" sz="2400" b="1">
                  <a:solidFill>
                    <a:srgbClr val="FF0000"/>
                  </a:solidFill>
                  <a:latin typeface="Arial" charset="0"/>
                </a:rPr>
                <a:t>32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33815" name="Text Box 14"/>
            <p:cNvSpPr txBox="1">
              <a:spLocks noChangeArrowheads="1"/>
            </p:cNvSpPr>
            <p:nvPr/>
          </p:nvSpPr>
          <p:spPr bwMode="auto">
            <a:xfrm>
              <a:off x="4349978" y="3015568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16" name="Text Box 15"/>
            <p:cNvSpPr txBox="1">
              <a:spLocks noChangeArrowheads="1"/>
            </p:cNvSpPr>
            <p:nvPr/>
          </p:nvSpPr>
          <p:spPr bwMode="auto">
            <a:xfrm>
              <a:off x="4351565" y="2028602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17" name="Freeform 16"/>
            <p:cNvSpPr>
              <a:spLocks/>
            </p:cNvSpPr>
            <p:nvPr/>
          </p:nvSpPr>
          <p:spPr bwMode="auto">
            <a:xfrm>
              <a:off x="3753078" y="2298018"/>
              <a:ext cx="1466850" cy="371475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18" name="Freeform 17"/>
            <p:cNvSpPr>
              <a:spLocks/>
            </p:cNvSpPr>
            <p:nvPr/>
          </p:nvSpPr>
          <p:spPr bwMode="auto">
            <a:xfrm flipV="1">
              <a:off x="3753078" y="2675843"/>
              <a:ext cx="1466850" cy="371475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19" name="Oval 18"/>
            <p:cNvSpPr>
              <a:spLocks noChangeArrowheads="1"/>
            </p:cNvSpPr>
            <p:nvPr/>
          </p:nvSpPr>
          <p:spPr bwMode="auto">
            <a:xfrm>
              <a:off x="3695473" y="2581953"/>
              <a:ext cx="180000" cy="180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20" name="Text Box 22"/>
            <p:cNvSpPr txBox="1">
              <a:spLocks noChangeArrowheads="1"/>
            </p:cNvSpPr>
            <p:nvPr/>
          </p:nvSpPr>
          <p:spPr bwMode="auto">
            <a:xfrm>
              <a:off x="5192940" y="2836180"/>
              <a:ext cx="52770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  <p:sp>
          <p:nvSpPr>
            <p:cNvPr id="33821" name="Text Box 23"/>
            <p:cNvSpPr txBox="1">
              <a:spLocks noChangeArrowheads="1"/>
            </p:cNvSpPr>
            <p:nvPr/>
          </p:nvSpPr>
          <p:spPr bwMode="auto">
            <a:xfrm>
              <a:off x="5210403" y="2080530"/>
              <a:ext cx="69923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 b="1">
                  <a:solidFill>
                    <a:srgbClr val="006600"/>
                  </a:solidFill>
                  <a:latin typeface="Arial" charset="0"/>
                </a:rPr>
                <a:t>€24</a:t>
              </a:r>
            </a:p>
          </p:txBody>
        </p:sp>
      </p:grpSp>
      <p:sp>
        <p:nvSpPr>
          <p:cNvPr id="36979" name="Oval 115"/>
          <p:cNvSpPr>
            <a:spLocks noChangeArrowheads="1"/>
          </p:cNvSpPr>
          <p:nvPr/>
        </p:nvSpPr>
        <p:spPr bwMode="auto">
          <a:xfrm>
            <a:off x="3308350" y="6223000"/>
            <a:ext cx="3273425" cy="168433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nl-NL" altLang="nl-NL"/>
          </a:p>
        </p:txBody>
      </p:sp>
      <p:sp>
        <p:nvSpPr>
          <p:cNvPr id="5" name="Rectangle 69"/>
          <p:cNvSpPr>
            <a:spLocks noChangeArrowheads="1"/>
          </p:cNvSpPr>
          <p:nvPr/>
        </p:nvSpPr>
        <p:spPr bwMode="auto">
          <a:xfrm>
            <a:off x="306388" y="5662613"/>
            <a:ext cx="61309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1600">
                <a:latin typeface="Arial" charset="0"/>
              </a:rPr>
              <a:t>                                                                                         Which one did he get?</a:t>
            </a:r>
          </a:p>
        </p:txBody>
      </p:sp>
      <p:sp>
        <p:nvSpPr>
          <p:cNvPr id="33861" name="Text Box 23"/>
          <p:cNvSpPr txBox="1">
            <a:spLocks noChangeArrowheads="1"/>
          </p:cNvSpPr>
          <p:nvPr/>
        </p:nvSpPr>
        <p:spPr bwMode="auto">
          <a:xfrm>
            <a:off x="2001838" y="2055813"/>
            <a:ext cx="695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50</a:t>
            </a:r>
            <a:endParaRPr lang="en-US" altLang="nl-NL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10" grpId="0"/>
      <p:bldP spid="33793" grpId="0"/>
      <p:bldP spid="36888" grpId="0"/>
      <p:bldP spid="2" grpId="0"/>
      <p:bldP spid="36933" grpId="0"/>
      <p:bldP spid="36935" grpId="0"/>
      <p:bldP spid="33850" grpId="0"/>
      <p:bldP spid="33850" grpId="1"/>
      <p:bldP spid="36911" grpId="0" animBg="1"/>
      <p:bldP spid="5" grpId="0"/>
      <p:bldP spid="338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36" name="Rectangle 24"/>
          <p:cNvSpPr>
            <a:spLocks noChangeArrowheads="1"/>
          </p:cNvSpPr>
          <p:nvPr/>
        </p:nvSpPr>
        <p:spPr bwMode="auto">
          <a:xfrm>
            <a:off x="290513" y="4378325"/>
            <a:ext cx="6022975" cy="225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Summary</a:t>
            </a:r>
          </a:p>
          <a:p>
            <a:endParaRPr lang="en-US" altLang="nl-NL" sz="1600">
              <a:latin typeface="Arial" charset="0"/>
            </a:endParaRPr>
          </a:p>
          <a:p>
            <a:r>
              <a:rPr lang="en-US" altLang="nl-NL" sz="1600">
                <a:latin typeface="Arial" charset="0"/>
              </a:rPr>
              <a:t>By reporting </a:t>
            </a:r>
            <a:r>
              <a:rPr lang="en-US" altLang="nl-NL" sz="2000" b="1">
                <a:solidFill>
                  <a:srgbClr val="FF3300"/>
                </a:solidFill>
                <a:latin typeface="Arial" charset="0"/>
              </a:rPr>
              <a:t>X</a:t>
            </a:r>
            <a:r>
              <a:rPr lang="en-US" altLang="nl-NL" sz="2000" b="1">
                <a:latin typeface="Arial" charset="0"/>
              </a:rPr>
              <a:t>=50</a:t>
            </a:r>
            <a:r>
              <a:rPr lang="en-US" altLang="nl-NL" sz="1600">
                <a:latin typeface="Arial" charset="0"/>
              </a:rPr>
              <a:t> as the switching value, subject 9 receives:</a:t>
            </a:r>
          </a:p>
          <a:p>
            <a:endParaRPr lang="en-US" altLang="nl-NL" sz="1600">
              <a:latin typeface="Arial" charset="0"/>
            </a:endParaRPr>
          </a:p>
          <a:p>
            <a:pPr>
              <a:buFontTx/>
              <a:buChar char="-"/>
            </a:pPr>
            <a:r>
              <a:rPr lang="en-US" altLang="nl-NL" sz="1600">
                <a:latin typeface="Arial" charset="0"/>
              </a:rPr>
              <a:t>   The </a:t>
            </a:r>
            <a:r>
              <a:rPr lang="en-US" altLang="nl-NL" sz="2000" b="1">
                <a:solidFill>
                  <a:schemeClr val="accent2"/>
                </a:solidFill>
                <a:latin typeface="Arial" charset="0"/>
              </a:rPr>
              <a:t>right</a:t>
            </a:r>
            <a:r>
              <a:rPr lang="en-US" altLang="nl-NL" sz="1600">
                <a:latin typeface="Arial" charset="0"/>
              </a:rPr>
              <a:t> prospect for any </a:t>
            </a:r>
            <a:r>
              <a:rPr lang="en-US" altLang="nl-NL" sz="2000" b="1">
                <a:solidFill>
                  <a:srgbClr val="FF3300"/>
                </a:solidFill>
                <a:latin typeface="Arial" charset="0"/>
              </a:rPr>
              <a:t>X</a:t>
            </a:r>
            <a:r>
              <a:rPr lang="en-US" altLang="nl-NL" sz="2000" b="1">
                <a:latin typeface="Arial" charset="0"/>
              </a:rPr>
              <a:t>&lt;50</a:t>
            </a:r>
            <a:br>
              <a:rPr lang="en-US" altLang="nl-NL" sz="2000" b="1">
                <a:latin typeface="Arial" charset="0"/>
              </a:rPr>
            </a:br>
            <a:r>
              <a:rPr lang="en-US" altLang="nl-NL" sz="1600">
                <a:latin typeface="Arial" charset="0"/>
              </a:rPr>
              <a:t/>
            </a:r>
            <a:br>
              <a:rPr lang="en-US" altLang="nl-NL" sz="1600">
                <a:latin typeface="Arial" charset="0"/>
              </a:rPr>
            </a:br>
            <a:endParaRPr lang="en-US" altLang="nl-NL" sz="1600">
              <a:latin typeface="Arial" charset="0"/>
            </a:endParaRPr>
          </a:p>
          <a:p>
            <a:pPr>
              <a:buFontTx/>
              <a:buChar char="-"/>
            </a:pPr>
            <a:r>
              <a:rPr lang="en-US" altLang="nl-NL" sz="1600">
                <a:latin typeface="Arial" charset="0"/>
              </a:rPr>
              <a:t>   The </a:t>
            </a:r>
            <a:r>
              <a:rPr lang="en-US" altLang="nl-NL" sz="2000" b="1">
                <a:solidFill>
                  <a:schemeClr val="accent2"/>
                </a:solidFill>
                <a:latin typeface="Arial" charset="0"/>
              </a:rPr>
              <a:t>left</a:t>
            </a:r>
            <a:r>
              <a:rPr lang="en-US" altLang="nl-NL" sz="1600" b="1">
                <a:latin typeface="Arial" charset="0"/>
              </a:rPr>
              <a:t> </a:t>
            </a:r>
            <a:r>
              <a:rPr lang="en-US" altLang="nl-NL" sz="1600">
                <a:latin typeface="Arial" charset="0"/>
              </a:rPr>
              <a:t>prospect for any </a:t>
            </a:r>
            <a:r>
              <a:rPr lang="en-US" altLang="nl-NL" sz="2000" b="1">
                <a:solidFill>
                  <a:srgbClr val="FF3300"/>
                </a:solidFill>
                <a:latin typeface="Arial" charset="0"/>
              </a:rPr>
              <a:t>X</a:t>
            </a:r>
            <a:r>
              <a:rPr lang="en-US" altLang="nl-NL" sz="2000" b="1">
                <a:latin typeface="Arial" charset="0"/>
              </a:rPr>
              <a:t>&gt;50</a:t>
            </a:r>
            <a:endParaRPr lang="en-US" altLang="nl-NL" sz="1600">
              <a:latin typeface="Arial" charset="0"/>
            </a:endParaRPr>
          </a:p>
        </p:txBody>
      </p:sp>
      <p:sp>
        <p:nvSpPr>
          <p:cNvPr id="35870" name="Text Box 30"/>
          <p:cNvSpPr txBox="1">
            <a:spLocks noChangeArrowheads="1"/>
          </p:cNvSpPr>
          <p:nvPr/>
        </p:nvSpPr>
        <p:spPr bwMode="auto">
          <a:xfrm>
            <a:off x="558800" y="6234113"/>
            <a:ext cx="5586413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nl-NL" sz="1600"/>
              <a:t>                                                     If there is </a:t>
            </a:r>
            <a:r>
              <a:rPr lang="en-US" altLang="nl-NL" b="1"/>
              <a:t>10 (or less)</a:t>
            </a:r>
            <a:r>
              <a:rPr lang="en-US" altLang="nl-NL" sz="1600"/>
              <a:t> in </a:t>
            </a:r>
            <a:br>
              <a:rPr lang="en-US" altLang="nl-NL" sz="1600"/>
            </a:br>
            <a:r>
              <a:rPr lang="en-US" altLang="nl-NL" sz="1600"/>
              <a:t>the upper branch of the right prospect.</a:t>
            </a:r>
          </a:p>
        </p:txBody>
      </p:sp>
      <p:sp>
        <p:nvSpPr>
          <p:cNvPr id="35841" name="Text Box 2"/>
          <p:cNvSpPr txBox="1">
            <a:spLocks noChangeArrowheads="1"/>
          </p:cNvSpPr>
          <p:nvPr/>
        </p:nvSpPr>
        <p:spPr bwMode="auto">
          <a:xfrm>
            <a:off x="-19050" y="-23813"/>
            <a:ext cx="6858000" cy="1066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sz="3200">
                <a:latin typeface="Arial" charset="0"/>
              </a:rPr>
              <a:t>General example of </a:t>
            </a:r>
            <a:br>
              <a:rPr lang="en-US" altLang="nl-NL" sz="3200">
                <a:latin typeface="Arial" charset="0"/>
              </a:rPr>
            </a:br>
            <a:r>
              <a:rPr lang="en-US" altLang="nl-NL" sz="3200">
                <a:latin typeface="Arial" charset="0"/>
              </a:rPr>
              <a:t>Implementation of Your Instructions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35842" name="Text Box 3"/>
          <p:cNvSpPr txBox="1">
            <a:spLocks noChangeArrowheads="1"/>
          </p:cNvSpPr>
          <p:nvPr/>
        </p:nvSpPr>
        <p:spPr bwMode="auto">
          <a:xfrm>
            <a:off x="5915025" y="-42863"/>
            <a:ext cx="95885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 0.6</a:t>
            </a:r>
          </a:p>
        </p:txBody>
      </p:sp>
      <p:sp>
        <p:nvSpPr>
          <p:cNvPr id="38937" name="Rectangle 25"/>
          <p:cNvSpPr>
            <a:spLocks noChangeArrowheads="1"/>
          </p:cNvSpPr>
          <p:nvPr/>
        </p:nvSpPr>
        <p:spPr bwMode="auto">
          <a:xfrm>
            <a:off x="477838" y="7175500"/>
            <a:ext cx="579913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1600">
                <a:latin typeface="Arial" charset="0"/>
              </a:rPr>
              <a:t>Thus your instructions concern many possible envelopes!</a:t>
            </a:r>
            <a:br>
              <a:rPr lang="en-US" altLang="nl-NL" sz="1600">
                <a:latin typeface="Arial" charset="0"/>
              </a:rPr>
            </a:br>
            <a:endParaRPr lang="en-US" altLang="nl-NL" sz="1600">
              <a:latin typeface="Arial" charset="0"/>
            </a:endParaRPr>
          </a:p>
          <a:p>
            <a:r>
              <a:rPr lang="en-US" altLang="nl-NL" sz="1600">
                <a:latin typeface="Arial" charset="0"/>
              </a:rPr>
              <a:t>You are now asked to fill in 3 questionnaires. For each questionnaire your instructions can determine your real outcome.</a:t>
            </a:r>
          </a:p>
        </p:txBody>
      </p:sp>
      <p:sp>
        <p:nvSpPr>
          <p:cNvPr id="38938" name="Text Box 26"/>
          <p:cNvSpPr txBox="1">
            <a:spLocks noChangeArrowheads="1"/>
          </p:cNvSpPr>
          <p:nvPr/>
        </p:nvSpPr>
        <p:spPr bwMode="auto">
          <a:xfrm>
            <a:off x="5267325" y="1882775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€10</a:t>
            </a:r>
          </a:p>
        </p:txBody>
      </p:sp>
      <p:sp>
        <p:nvSpPr>
          <p:cNvPr id="38939" name="Text Box 27"/>
          <p:cNvSpPr txBox="1">
            <a:spLocks noChangeArrowheads="1"/>
          </p:cNvSpPr>
          <p:nvPr/>
        </p:nvSpPr>
        <p:spPr bwMode="auto">
          <a:xfrm>
            <a:off x="5260975" y="3624263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€8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4502150" y="1828800"/>
            <a:ext cx="376238" cy="2300288"/>
            <a:chOff x="2926" y="1422"/>
            <a:chExt cx="237" cy="1449"/>
          </a:xfrm>
        </p:grpSpPr>
        <p:sp>
          <p:nvSpPr>
            <p:cNvPr id="35863" name="Text Box 29"/>
            <p:cNvSpPr txBox="1">
              <a:spLocks noChangeArrowheads="1"/>
            </p:cNvSpPr>
            <p:nvPr/>
          </p:nvSpPr>
          <p:spPr bwMode="auto">
            <a:xfrm>
              <a:off x="2926" y="2640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35864" name="Text Box 30"/>
            <p:cNvSpPr txBox="1">
              <a:spLocks noChangeArrowheads="1"/>
            </p:cNvSpPr>
            <p:nvPr/>
          </p:nvSpPr>
          <p:spPr bwMode="auto">
            <a:xfrm>
              <a:off x="2927" y="1422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3827463" y="2128838"/>
            <a:ext cx="1466850" cy="1709737"/>
            <a:chOff x="2501" y="1611"/>
            <a:chExt cx="924" cy="1077"/>
          </a:xfrm>
        </p:grpSpPr>
        <p:sp>
          <p:nvSpPr>
            <p:cNvPr id="35860" name="Freeform 32"/>
            <p:cNvSpPr>
              <a:spLocks/>
            </p:cNvSpPr>
            <p:nvPr/>
          </p:nvSpPr>
          <p:spPr bwMode="auto">
            <a:xfrm>
              <a:off x="2585" y="161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5861" name="Freeform 33"/>
            <p:cNvSpPr>
              <a:spLocks/>
            </p:cNvSpPr>
            <p:nvPr/>
          </p:nvSpPr>
          <p:spPr bwMode="auto">
            <a:xfrm flipV="1">
              <a:off x="2585" y="215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5862" name="Oval 34"/>
            <p:cNvSpPr>
              <a:spLocks noChangeArrowheads="1"/>
            </p:cNvSpPr>
            <p:nvPr/>
          </p:nvSpPr>
          <p:spPr bwMode="auto">
            <a:xfrm>
              <a:off x="2501" y="203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111125" y="1258888"/>
            <a:ext cx="2335213" cy="2874962"/>
            <a:chOff x="160" y="1063"/>
            <a:chExt cx="1471" cy="1811"/>
          </a:xfrm>
        </p:grpSpPr>
        <p:sp>
          <p:nvSpPr>
            <p:cNvPr id="35854" name="Text Box 36"/>
            <p:cNvSpPr txBox="1">
              <a:spLocks noChangeArrowheads="1"/>
            </p:cNvSpPr>
            <p:nvPr/>
          </p:nvSpPr>
          <p:spPr bwMode="auto">
            <a:xfrm>
              <a:off x="585" y="2643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35855" name="Text Box 37"/>
            <p:cNvSpPr txBox="1">
              <a:spLocks noChangeArrowheads="1"/>
            </p:cNvSpPr>
            <p:nvPr/>
          </p:nvSpPr>
          <p:spPr bwMode="auto">
            <a:xfrm>
              <a:off x="586" y="1419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35856" name="Freeform 38"/>
            <p:cNvSpPr>
              <a:spLocks/>
            </p:cNvSpPr>
            <p:nvPr/>
          </p:nvSpPr>
          <p:spPr bwMode="auto">
            <a:xfrm>
              <a:off x="244" y="1608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5857" name="Freeform 39"/>
            <p:cNvSpPr>
              <a:spLocks/>
            </p:cNvSpPr>
            <p:nvPr/>
          </p:nvSpPr>
          <p:spPr bwMode="auto">
            <a:xfrm flipV="1">
              <a:off x="244" y="2154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5858" name="Oval 40"/>
            <p:cNvSpPr>
              <a:spLocks noChangeArrowheads="1"/>
            </p:cNvSpPr>
            <p:nvPr/>
          </p:nvSpPr>
          <p:spPr bwMode="auto">
            <a:xfrm>
              <a:off x="160" y="2041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5859" name="Text Box 41"/>
            <p:cNvSpPr txBox="1">
              <a:spLocks noChangeArrowheads="1"/>
            </p:cNvSpPr>
            <p:nvPr/>
          </p:nvSpPr>
          <p:spPr bwMode="auto">
            <a:xfrm>
              <a:off x="592" y="1063"/>
              <a:ext cx="10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0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  <a:endParaRPr lang="en-US" altLang="nl-NL" sz="2400" u="sng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38954" name="Text Box 42"/>
          <p:cNvSpPr txBox="1">
            <a:spLocks noChangeArrowheads="1"/>
          </p:cNvSpPr>
          <p:nvPr/>
        </p:nvSpPr>
        <p:spPr bwMode="auto">
          <a:xfrm>
            <a:off x="4505325" y="1306513"/>
            <a:ext cx="182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 u="sng">
                <a:solidFill>
                  <a:schemeClr val="accent2"/>
                </a:solidFill>
                <a:latin typeface="Arial" charset="0"/>
              </a:rPr>
              <a:t>Right prospect</a:t>
            </a:r>
            <a:endParaRPr lang="en-US" altLang="nl-NL" sz="2400" u="sng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38955" name="Line 43"/>
          <p:cNvSpPr>
            <a:spLocks noChangeShapeType="1"/>
          </p:cNvSpPr>
          <p:nvPr/>
        </p:nvSpPr>
        <p:spPr bwMode="auto">
          <a:xfrm>
            <a:off x="3311525" y="1171575"/>
            <a:ext cx="15875" cy="3033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8956" name="Text Box 44"/>
          <p:cNvSpPr txBox="1">
            <a:spLocks noChangeArrowheads="1"/>
          </p:cNvSpPr>
          <p:nvPr/>
        </p:nvSpPr>
        <p:spPr bwMode="auto">
          <a:xfrm>
            <a:off x="1554163" y="361950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</a:t>
            </a:r>
          </a:p>
        </p:txBody>
      </p:sp>
      <p:sp>
        <p:nvSpPr>
          <p:cNvPr id="38957" name="Text Box 45"/>
          <p:cNvSpPr txBox="1">
            <a:spLocks noChangeArrowheads="1"/>
          </p:cNvSpPr>
          <p:nvPr/>
        </p:nvSpPr>
        <p:spPr bwMode="auto">
          <a:xfrm>
            <a:off x="1570038" y="188753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552450" y="5465763"/>
            <a:ext cx="5872163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nl-NL" sz="1600"/>
              <a:t>                                                        If there is </a:t>
            </a:r>
            <a:r>
              <a:rPr lang="en-US" altLang="nl-NL" b="1"/>
              <a:t>10 (or more)</a:t>
            </a:r>
            <a:r>
              <a:rPr lang="en-US" altLang="nl-NL" sz="1600"/>
              <a:t> in </a:t>
            </a:r>
            <a:br>
              <a:rPr lang="en-US" altLang="nl-NL" sz="1600"/>
            </a:br>
            <a:r>
              <a:rPr lang="en-US" altLang="nl-NL" sz="1600"/>
              <a:t>the upper branch of the right prospect.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70" grpId="0"/>
      <p:bldP spid="38937" grpId="0" build="p"/>
      <p:bldP spid="38938" grpId="0"/>
      <p:bldP spid="38939" grpId="0"/>
      <p:bldP spid="38954" grpId="0"/>
      <p:bldP spid="38955" grpId="0" animBg="1"/>
      <p:bldP spid="38956" grpId="0"/>
      <p:bldP spid="38957" grpId="0"/>
      <p:bldP spid="3586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9"/>
          <p:cNvSpPr txBox="1">
            <a:spLocks noChangeArrowheads="1"/>
          </p:cNvSpPr>
          <p:nvPr/>
        </p:nvSpPr>
        <p:spPr bwMode="auto">
          <a:xfrm>
            <a:off x="84772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sz="3200">
                <a:latin typeface="Arial" charset="0"/>
              </a:rPr>
              <a:t>Procedure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68338" y="860425"/>
            <a:ext cx="5815012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You will fill in </a:t>
            </a:r>
            <a:r>
              <a:rPr lang="en-US" altLang="nl-NL" b="1">
                <a:latin typeface="Arial" charset="0"/>
              </a:rPr>
              <a:t>three questionnaires</a:t>
            </a:r>
            <a:r>
              <a:rPr lang="en-US" altLang="nl-NL">
                <a:latin typeface="Arial" charset="0"/>
              </a:rPr>
              <a:t> with instructions (for us; explained later).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1 of every 10 of you, selected randomly, will receive a prize, ranging from </a:t>
            </a:r>
            <a:r>
              <a:rPr lang="en-US" altLang="nl-NL" b="1">
                <a:solidFill>
                  <a:srgbClr val="FF0000"/>
                </a:solidFill>
                <a:latin typeface="Arial" charset="0"/>
              </a:rPr>
              <a:t>€</a:t>
            </a:r>
            <a:r>
              <a:rPr lang="en-US" altLang="nl-NL" sz="600" b="1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nl-NL" b="1">
                <a:solidFill>
                  <a:srgbClr val="FF0000"/>
                </a:solidFill>
                <a:latin typeface="Arial" charset="0"/>
              </a:rPr>
              <a:t>0 </a:t>
            </a:r>
            <a:r>
              <a:rPr lang="en-US" altLang="nl-NL">
                <a:latin typeface="Arial" charset="0"/>
              </a:rPr>
              <a:t>to </a:t>
            </a:r>
            <a:r>
              <a:rPr lang="en-US" altLang="nl-NL" b="1">
                <a:solidFill>
                  <a:srgbClr val="FF0000"/>
                </a:solidFill>
                <a:latin typeface="Arial" charset="0"/>
              </a:rPr>
              <a:t>&gt;</a:t>
            </a:r>
            <a:r>
              <a:rPr lang="en-US" altLang="nl-NL">
                <a:latin typeface="Arial" charset="0"/>
              </a:rPr>
              <a:t> </a:t>
            </a:r>
            <a:r>
              <a:rPr lang="en-US" altLang="nl-NL" b="1">
                <a:solidFill>
                  <a:srgbClr val="FF0000"/>
                </a:solidFill>
                <a:latin typeface="Arial" charset="0"/>
              </a:rPr>
              <a:t>€</a:t>
            </a:r>
            <a:r>
              <a:rPr lang="en-US" altLang="nl-NL" sz="800" b="1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nl-NL" b="1">
                <a:solidFill>
                  <a:srgbClr val="FF0000"/>
                </a:solidFill>
                <a:latin typeface="Arial" charset="0"/>
              </a:rPr>
              <a:t>3000.</a:t>
            </a:r>
            <a:br>
              <a:rPr lang="en-US" altLang="nl-NL" b="1">
                <a:solidFill>
                  <a:srgbClr val="FF0000"/>
                </a:solidFill>
                <a:latin typeface="Arial" charset="0"/>
              </a:rPr>
            </a:br>
            <a:endParaRPr lang="en-US" altLang="nl-NL" b="1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How?  Explained later.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Average (expected) prize if you are selected for a prize, and if you choose completely at random: </a:t>
            </a:r>
            <a:br>
              <a:rPr lang="en-US" altLang="nl-NL">
                <a:latin typeface="Arial" charset="0"/>
              </a:rPr>
            </a:b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€53.27.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(But you will choose better than random!)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fld id="{42E36C69-F2DF-4936-94D5-7E9EB2318452}" type="slidenum">
              <a:rPr lang="en-US" altLang="nl-NL" sz="1600">
                <a:latin typeface="Times New Roman" pitchFamily="18" charset="0"/>
              </a:rPr>
              <a:pPr eaLnBrk="0" hangingPunct="0">
                <a:spcBef>
                  <a:spcPct val="50000"/>
                </a:spcBef>
              </a:pPr>
              <a:t>2</a:t>
            </a:fld>
            <a:endParaRPr lang="en-US" altLang="nl-NL" sz="1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  <p:bldP spid="416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70"/>
          <p:cNvSpPr txBox="1">
            <a:spLocks noChangeArrowheads="1"/>
          </p:cNvSpPr>
          <p:nvPr/>
        </p:nvSpPr>
        <p:spPr bwMode="auto">
          <a:xfrm>
            <a:off x="407988" y="1069975"/>
            <a:ext cx="6335712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 We have </a:t>
            </a: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100 envelopes</a:t>
            </a:r>
            <a:r>
              <a:rPr lang="en-US" altLang="nl-NL">
                <a:latin typeface="Arial" charset="0"/>
              </a:rPr>
              <a:t>, numbered 1 to 100.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10 of you are now asked to verify this.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Now that this has been verified: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Each of you is asked to randomly select </a:t>
            </a:r>
            <a:br>
              <a:rPr lang="en-US" altLang="nl-NL">
                <a:latin typeface="Arial" charset="0"/>
              </a:rPr>
            </a:br>
            <a:r>
              <a:rPr lang="en-US" altLang="nl-NL" sz="2000" b="1">
                <a:solidFill>
                  <a:schemeClr val="accent2"/>
                </a:solidFill>
                <a:latin typeface="Arial" charset="0"/>
              </a:rPr>
              <a:t>one</a:t>
            </a: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 of the envelopes.</a:t>
            </a:r>
            <a:r>
              <a:rPr lang="en-US" altLang="nl-NL">
                <a:latin typeface="Arial" charset="0"/>
              </a:rPr>
              <a:t/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(Sneakily taking more envelopes brings no advantage but does risk exclusion.)</a:t>
            </a:r>
          </a:p>
          <a:p>
            <a:pPr algn="ctr">
              <a:lnSpc>
                <a:spcPct val="120000"/>
              </a:lnSpc>
              <a:buFont typeface="Arial" charset="0"/>
              <a:buNone/>
            </a:pPr>
            <a:endParaRPr lang="en-US" altLang="nl-NL" b="1">
              <a:solidFill>
                <a:srgbClr val="FF0000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  <a:buFont typeface="Arial" charset="0"/>
              <a:buNone/>
            </a:pPr>
            <a:endParaRPr lang="en-US" altLang="nl-NL" b="1">
              <a:solidFill>
                <a:srgbClr val="FF0000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  <a:buFont typeface="Arial" charset="0"/>
              <a:buNone/>
            </a:pPr>
            <a:r>
              <a:rPr lang="en-US" altLang="nl-NL" b="1">
                <a:solidFill>
                  <a:srgbClr val="FF0000"/>
                </a:solidFill>
                <a:latin typeface="Arial" charset="0"/>
              </a:rPr>
              <a:t>DO NOT OPEN YOUR ENVELOPE!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Otherwise: </a:t>
            </a:r>
            <a:r>
              <a:rPr lang="en-US" altLang="nl-NL" b="1">
                <a:solidFill>
                  <a:srgbClr val="FF3300"/>
                </a:solidFill>
                <a:latin typeface="Arial" charset="0"/>
              </a:rPr>
              <a:t>exclusion</a:t>
            </a:r>
            <a:r>
              <a:rPr lang="en-US" altLang="nl-NL">
                <a:latin typeface="Arial" charset="0"/>
              </a:rPr>
              <a:t> from prize.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fld id="{61CF8D46-DE6D-4AA9-B968-C92375AA8ACC}" type="slidenum">
              <a:rPr lang="en-US" altLang="nl-NL" sz="1600">
                <a:latin typeface="Times New Roman" pitchFamily="18" charset="0"/>
              </a:rPr>
              <a:pPr eaLnBrk="0" hangingPunct="0">
                <a:spcBef>
                  <a:spcPct val="50000"/>
                </a:spcBef>
              </a:pPr>
              <a:t>3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19461" name="Text Box 29"/>
          <p:cNvSpPr txBox="1">
            <a:spLocks noChangeArrowheads="1"/>
          </p:cNvSpPr>
          <p:nvPr/>
        </p:nvSpPr>
        <p:spPr bwMode="auto">
          <a:xfrm>
            <a:off x="71437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sz="3200">
                <a:latin typeface="Arial" charset="0"/>
              </a:rPr>
              <a:t>Envelopes</a:t>
            </a:r>
            <a:endParaRPr lang="en-US" altLang="nl-NL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uiExpand="1" build="allAtOnce"/>
      <p:bldP spid="194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70"/>
          <p:cNvSpPr txBox="1">
            <a:spLocks noChangeArrowheads="1"/>
          </p:cNvSpPr>
          <p:nvPr/>
        </p:nvSpPr>
        <p:spPr bwMode="auto">
          <a:xfrm>
            <a:off x="433388" y="1241425"/>
            <a:ext cx="6307137" cy="487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Each envelope contains </a:t>
            </a: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two risky prospects.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en-US" altLang="nl-NL" b="1">
              <a:solidFill>
                <a:schemeClr val="accent2"/>
              </a:solidFill>
              <a:latin typeface="Arial" charset="0"/>
            </a:endParaRPr>
          </a:p>
          <a:p>
            <a:pPr eaLnBrk="1" hangingPunct="1"/>
            <a:r>
              <a:rPr lang="en-US" altLang="nl-NL">
                <a:latin typeface="Arial" charset="0"/>
              </a:rPr>
              <a:t>If prize at the end: you receive</a:t>
            </a:r>
            <a:br>
              <a:rPr lang="en-US" altLang="nl-NL">
                <a:latin typeface="Arial" charset="0"/>
              </a:rPr>
            </a:b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one of the two prospects from your envelope.</a:t>
            </a:r>
          </a:p>
          <a:p>
            <a:pPr eaLnBrk="1" hangingPunct="1"/>
            <a:endParaRPr lang="en-US" altLang="nl-NL" b="1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Your goal (obviously):</a:t>
            </a: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receive the prospect from your envelope that you prefer most.</a:t>
            </a:r>
          </a:p>
          <a:p>
            <a:pPr>
              <a:lnSpc>
                <a:spcPct val="120000"/>
              </a:lnSpc>
            </a:pP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During the experiment you give us </a:t>
            </a: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instructions</a:t>
            </a:r>
            <a:r>
              <a:rPr lang="en-US" altLang="nl-NL">
                <a:latin typeface="Arial" charset="0"/>
              </a:rPr>
              <a:t> about which prospect we should select from your envelope.</a:t>
            </a:r>
          </a:p>
          <a:p>
            <a:pPr>
              <a:lnSpc>
                <a:spcPct val="120000"/>
              </a:lnSpc>
            </a:pP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If (unlikely case) your instructions do not specify the choice from your envelope:</a:t>
            </a: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then you can choose from the envelope on the spot.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fld id="{6CAE4E44-1A7E-4603-9808-2DBD4315EC70}" type="slidenum">
              <a:rPr lang="en-US" altLang="nl-NL" sz="1600">
                <a:latin typeface="Times New Roman" pitchFamily="18" charset="0"/>
              </a:rPr>
              <a:pPr eaLnBrk="0" hangingPunct="0">
                <a:spcBef>
                  <a:spcPct val="50000"/>
                </a:spcBef>
              </a:pPr>
              <a:t>4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57348" name="Text Box 29"/>
          <p:cNvSpPr txBox="1">
            <a:spLocks noChangeArrowheads="1"/>
          </p:cNvSpPr>
          <p:nvPr/>
        </p:nvSpPr>
        <p:spPr bwMode="auto">
          <a:xfrm>
            <a:off x="847725" y="30003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sz="3200">
                <a:latin typeface="Arial" charset="0"/>
              </a:rPr>
              <a:t>Contents of the Envelopes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uiExpan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Text Box 70"/>
          <p:cNvSpPr txBox="1">
            <a:spLocks noChangeArrowheads="1"/>
          </p:cNvSpPr>
          <p:nvPr/>
        </p:nvSpPr>
        <p:spPr bwMode="auto">
          <a:xfrm>
            <a:off x="522288" y="1069975"/>
            <a:ext cx="6075362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Give all instructions according to your</a:t>
            </a:r>
            <a:r>
              <a:rPr lang="en-US" altLang="nl-NL">
                <a:solidFill>
                  <a:schemeClr val="accent1"/>
                </a:solidFill>
                <a:latin typeface="Arial" charset="0"/>
              </a:rPr>
              <a:t> </a:t>
            </a:r>
            <a:r>
              <a:rPr lang="en-US" altLang="nl-NL" b="1">
                <a:solidFill>
                  <a:srgbClr val="006600"/>
                </a:solidFill>
                <a:latin typeface="Arial" charset="0"/>
              </a:rPr>
              <a:t>true feelings</a:t>
            </a:r>
            <a:r>
              <a:rPr lang="en-US" altLang="nl-NL">
                <a:solidFill>
                  <a:srgbClr val="006600"/>
                </a:solidFill>
                <a:latin typeface="Arial" charset="0"/>
              </a:rPr>
              <a:t>.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fld id="{AFBBF327-EC91-4F87-AC8B-E5C84F9021C6}" type="slidenum">
              <a:rPr lang="en-US" altLang="nl-NL" sz="1600">
                <a:latin typeface="Times New Roman" pitchFamily="18" charset="0"/>
              </a:rPr>
              <a:pPr eaLnBrk="0" hangingPunct="0">
                <a:spcBef>
                  <a:spcPct val="50000"/>
                </a:spcBef>
              </a:pPr>
              <a:t>5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54279" name="Text Box 29"/>
          <p:cNvSpPr txBox="1">
            <a:spLocks noChangeArrowheads="1"/>
          </p:cNvSpPr>
          <p:nvPr/>
        </p:nvSpPr>
        <p:spPr bwMode="auto">
          <a:xfrm>
            <a:off x="84772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sz="3200">
                <a:latin typeface="Arial" charset="0"/>
              </a:rPr>
              <a:t>Recommendation</a:t>
            </a:r>
          </a:p>
        </p:txBody>
      </p:sp>
      <p:sp>
        <p:nvSpPr>
          <p:cNvPr id="54281" name="Text Box 70"/>
          <p:cNvSpPr txBox="1">
            <a:spLocks noChangeArrowheads="1"/>
          </p:cNvSpPr>
          <p:nvPr/>
        </p:nvSpPr>
        <p:spPr bwMode="auto">
          <a:xfrm>
            <a:off x="519113" y="1398588"/>
            <a:ext cx="6075362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If </a:t>
            </a:r>
            <a:r>
              <a:rPr lang="en-US" altLang="nl-NL">
                <a:solidFill>
                  <a:srgbClr val="FF3300"/>
                </a:solidFill>
                <a:latin typeface="Arial" charset="0"/>
              </a:rPr>
              <a:t>wrong instructions</a:t>
            </a:r>
            <a:r>
              <a:rPr lang="en-US" altLang="nl-NL">
                <a:latin typeface="Arial" charset="0"/>
              </a:rPr>
              <a:t>, and if they concern your envelope,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then you get the </a:t>
            </a:r>
            <a:r>
              <a:rPr lang="en-US" altLang="nl-NL">
                <a:solidFill>
                  <a:srgbClr val="FF3300"/>
                </a:solidFill>
                <a:latin typeface="Arial" charset="0"/>
              </a:rPr>
              <a:t>dispreferred prospect</a:t>
            </a:r>
            <a:r>
              <a:rPr lang="en-US" altLang="nl-NL">
                <a:latin typeface="Arial" charset="0"/>
              </a:rPr>
              <a:t>.</a:t>
            </a:r>
            <a:br>
              <a:rPr lang="en-US" altLang="nl-NL">
                <a:latin typeface="Arial" charset="0"/>
              </a:rPr>
            </a:b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If </a:t>
            </a:r>
            <a:r>
              <a:rPr lang="en-US" altLang="nl-NL" b="1">
                <a:solidFill>
                  <a:srgbClr val="006600"/>
                </a:solidFill>
                <a:latin typeface="Arial" charset="0"/>
              </a:rPr>
              <a:t>correct instructions</a:t>
            </a:r>
            <a:r>
              <a:rPr lang="en-US" altLang="nl-NL">
                <a:solidFill>
                  <a:schemeClr val="accent2"/>
                </a:solidFill>
                <a:latin typeface="Arial" charset="0"/>
              </a:rPr>
              <a:t>,</a:t>
            </a:r>
            <a:r>
              <a:rPr lang="en-US" altLang="nl-NL">
                <a:latin typeface="Arial" charset="0"/>
              </a:rPr>
              <a:t> then you get the </a:t>
            </a:r>
            <a:r>
              <a:rPr lang="en-US" altLang="nl-NL" b="1">
                <a:solidFill>
                  <a:srgbClr val="006600"/>
                </a:solidFill>
                <a:latin typeface="Arial" charset="0"/>
              </a:rPr>
              <a:t>preferred prospect</a:t>
            </a:r>
            <a:r>
              <a:rPr lang="en-US" altLang="nl-NL">
                <a:latin typeface="Arial" charset="0"/>
              </a:rPr>
              <a:t> both: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nl-NL">
                <a:latin typeface="Arial" charset="0"/>
              </a:rPr>
              <a:t> if your instructions concern your envelope (obvious);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nl-NL">
                <a:latin typeface="Arial" charset="0"/>
              </a:rPr>
              <a:t> if they don’t (also obvious; then you choose on the spot). </a:t>
            </a:r>
            <a:br>
              <a:rPr lang="en-US" altLang="nl-NL">
                <a:latin typeface="Arial" charset="0"/>
              </a:rPr>
            </a:b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So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nl-NL">
                <a:latin typeface="Arial" charset="0"/>
              </a:rPr>
              <a:t> </a:t>
            </a:r>
            <a:r>
              <a:rPr lang="en-US" altLang="nl-NL">
                <a:solidFill>
                  <a:srgbClr val="FF3300"/>
                </a:solidFill>
                <a:latin typeface="Arial" charset="0"/>
              </a:rPr>
              <a:t>wrong instructions</a:t>
            </a:r>
            <a:r>
              <a:rPr lang="en-US" altLang="nl-NL">
                <a:latin typeface="Arial" charset="0"/>
              </a:rPr>
              <a:t> may give you </a:t>
            </a:r>
            <a:r>
              <a:rPr lang="en-US" altLang="nl-NL">
                <a:solidFill>
                  <a:srgbClr val="FF3300"/>
                </a:solidFill>
                <a:latin typeface="Arial" charset="0"/>
              </a:rPr>
              <a:t>wrong result.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nl-NL">
                <a:latin typeface="Arial" charset="0"/>
              </a:rPr>
              <a:t> </a:t>
            </a:r>
            <a:r>
              <a:rPr lang="en-US" altLang="nl-NL">
                <a:solidFill>
                  <a:srgbClr val="006600"/>
                </a:solidFill>
                <a:latin typeface="Arial" charset="0"/>
              </a:rPr>
              <a:t>correct instructions</a:t>
            </a:r>
            <a:r>
              <a:rPr lang="en-US" altLang="nl-NL">
                <a:latin typeface="Arial" charset="0"/>
              </a:rPr>
              <a:t> surely give you </a:t>
            </a:r>
            <a:r>
              <a:rPr lang="en-US" altLang="nl-NL">
                <a:solidFill>
                  <a:srgbClr val="006600"/>
                </a:solidFill>
                <a:latin typeface="Arial" charset="0"/>
              </a:rPr>
              <a:t>best result.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  <p:bldP spid="54279" grpId="0"/>
      <p:bldP spid="5428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Text Box 70"/>
          <p:cNvSpPr txBox="1">
            <a:spLocks noChangeArrowheads="1"/>
          </p:cNvSpPr>
          <p:nvPr/>
        </p:nvSpPr>
        <p:spPr bwMode="auto">
          <a:xfrm>
            <a:off x="522288" y="1069975"/>
            <a:ext cx="5867400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altLang="nl-NL">
                <a:latin typeface="Arial" charset="0"/>
              </a:rPr>
              <a:t>There are 12 types of envelopes; accordingly, 12 experimental questions.  Each type occurs several times among the 100 envelopes.</a:t>
            </a:r>
          </a:p>
          <a:p>
            <a:pPr eaLnBrk="1" hangingPunct="1">
              <a:buFont typeface="Symbol" pitchFamily="18" charset="2"/>
              <a:buChar char="Þ"/>
            </a:pPr>
            <a:r>
              <a:rPr lang="en-US" altLang="nl-NL">
                <a:latin typeface="Arial" charset="0"/>
              </a:rPr>
              <a:t/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Probability that an experimental instruction you give will be implemented at the end &gt; 1/100.</a:t>
            </a:r>
            <a:br>
              <a:rPr lang="en-US" altLang="nl-NL">
                <a:latin typeface="Arial" charset="0"/>
              </a:rPr>
            </a:br>
            <a:endParaRPr lang="en-US" altLang="nl-NL">
              <a:latin typeface="Arial" charset="0"/>
            </a:endParaRPr>
          </a:p>
          <a:p>
            <a:pPr eaLnBrk="1" hangingPunct="1">
              <a:buFont typeface="Symbol" pitchFamily="18" charset="2"/>
              <a:buNone/>
            </a:pPr>
            <a:r>
              <a:rPr lang="en-US" altLang="nl-NL">
                <a:solidFill>
                  <a:srgbClr val="0000FF"/>
                </a:solidFill>
                <a:latin typeface="Arial" charset="0"/>
              </a:rPr>
              <a:t>Everything we say is true and completely verifiable.</a:t>
            </a:r>
            <a:r>
              <a:rPr lang="en-US" altLang="nl-NL">
                <a:latin typeface="Arial" charset="0"/>
              </a:rPr>
              <a:t/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At the end you will get a list describing the contents of all 100 envelopes, and calculations confirming that 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  <a:sym typeface="Symbol" pitchFamily="18" charset="2"/>
              </a:rPr>
              <a:t></a:t>
            </a:r>
            <a:r>
              <a:rPr lang="en-US" altLang="nl-NL">
                <a:latin typeface="Arial" charset="0"/>
              </a:rPr>
              <a:t> average = </a:t>
            </a:r>
            <a:r>
              <a:rPr lang="en-US" altLang="nl-NL" b="1">
                <a:latin typeface="Arial" charset="0"/>
              </a:rPr>
              <a:t>€</a:t>
            </a:r>
            <a:r>
              <a:rPr lang="en-US" altLang="nl-NL">
                <a:latin typeface="Arial" charset="0"/>
              </a:rPr>
              <a:t>53.27  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  <a:sym typeface="Symbol" pitchFamily="18" charset="2"/>
              </a:rPr>
              <a:t></a:t>
            </a:r>
            <a:r>
              <a:rPr lang="en-US" altLang="nl-NL">
                <a:latin typeface="Arial" charset="0"/>
              </a:rPr>
              <a:t> there are prizes &gt; </a:t>
            </a:r>
            <a:r>
              <a:rPr lang="en-US" altLang="nl-NL" b="1">
                <a:latin typeface="Arial" charset="0"/>
              </a:rPr>
              <a:t>€</a:t>
            </a:r>
            <a:r>
              <a:rPr lang="en-US" altLang="nl-NL">
                <a:latin typeface="Arial" charset="0"/>
              </a:rPr>
              <a:t>3000.</a:t>
            </a:r>
          </a:p>
          <a:p>
            <a:pPr eaLnBrk="1" hangingPunct="1">
              <a:buFont typeface="Symbol" pitchFamily="18" charset="2"/>
              <a:buNone/>
            </a:pPr>
            <a:r>
              <a:rPr lang="en-US" altLang="nl-NL">
                <a:latin typeface="Arial" charset="0"/>
              </a:rPr>
              <a:t>We will then ask each of you to check your envelope.</a:t>
            </a:r>
            <a:br>
              <a:rPr lang="en-US" altLang="nl-NL">
                <a:latin typeface="Arial" charset="0"/>
              </a:rPr>
            </a:br>
            <a:endParaRPr lang="en-US" altLang="nl-NL">
              <a:latin typeface="Arial" charset="0"/>
            </a:endParaRPr>
          </a:p>
          <a:p>
            <a:pPr eaLnBrk="1" hangingPunct="1">
              <a:buFont typeface="Symbol" pitchFamily="18" charset="2"/>
              <a:buNone/>
            </a:pPr>
            <a:r>
              <a:rPr lang="en-US" altLang="nl-NL">
                <a:latin typeface="Arial" charset="0"/>
              </a:rPr>
              <a:t>Now comes </a:t>
            </a: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practice questionnaire</a:t>
            </a:r>
            <a:r>
              <a:rPr lang="en-US" altLang="nl-NL">
                <a:latin typeface="Arial" charset="0"/>
              </a:rPr>
              <a:t> to explain procedures.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fld id="{036E2099-9BC0-4000-8388-F0F3AA33A553}" type="slidenum">
              <a:rPr lang="en-US" altLang="nl-NL" sz="1600">
                <a:latin typeface="Times New Roman" pitchFamily="18" charset="0"/>
              </a:rPr>
              <a:pPr eaLnBrk="0" hangingPunct="0">
                <a:spcBef>
                  <a:spcPct val="50000"/>
                </a:spcBef>
              </a:pPr>
              <a:t>6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50181" name="Text Box 29"/>
          <p:cNvSpPr txBox="1">
            <a:spLocks noChangeArrowheads="1"/>
          </p:cNvSpPr>
          <p:nvPr/>
        </p:nvSpPr>
        <p:spPr bwMode="auto">
          <a:xfrm>
            <a:off x="84772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sz="3200">
                <a:latin typeface="Arial" charset="0"/>
              </a:rPr>
              <a:t>Contents of the Envelopes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uiExpand="1" build="p"/>
      <p:bldP spid="501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027"/>
          <p:cNvSpPr txBox="1">
            <a:spLocks noChangeArrowheads="1"/>
          </p:cNvSpPr>
          <p:nvPr/>
        </p:nvSpPr>
        <p:spPr bwMode="auto">
          <a:xfrm>
            <a:off x="5889625" y="-14288"/>
            <a:ext cx="95885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 0.0</a:t>
            </a:r>
          </a:p>
        </p:txBody>
      </p:sp>
      <p:sp>
        <p:nvSpPr>
          <p:cNvPr id="8197" name="Text Box 1029"/>
          <p:cNvSpPr txBox="1">
            <a:spLocks noChangeArrowheads="1"/>
          </p:cNvSpPr>
          <p:nvPr/>
        </p:nvSpPr>
        <p:spPr bwMode="auto">
          <a:xfrm>
            <a:off x="28575" y="-46038"/>
            <a:ext cx="221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>
                <a:latin typeface="Arial" charset="0"/>
              </a:rPr>
              <a:t>Participant name ... </a:t>
            </a:r>
          </a:p>
        </p:txBody>
      </p:sp>
      <p:grpSp>
        <p:nvGrpSpPr>
          <p:cNvPr id="2" name="Group 1039"/>
          <p:cNvGrpSpPr>
            <a:grpSpLocks/>
          </p:cNvGrpSpPr>
          <p:nvPr/>
        </p:nvGrpSpPr>
        <p:grpSpPr bwMode="auto">
          <a:xfrm>
            <a:off x="314325" y="382588"/>
            <a:ext cx="5330825" cy="6842125"/>
            <a:chOff x="198" y="241"/>
            <a:chExt cx="3358" cy="4310"/>
          </a:xfrm>
        </p:grpSpPr>
        <p:sp>
          <p:nvSpPr>
            <p:cNvPr id="23556" name="Text Box 1026"/>
            <p:cNvSpPr txBox="1">
              <a:spLocks noChangeArrowheads="1"/>
            </p:cNvSpPr>
            <p:nvPr/>
          </p:nvSpPr>
          <p:spPr bwMode="auto">
            <a:xfrm>
              <a:off x="826" y="241"/>
              <a:ext cx="2730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Instructions for Choice </a:t>
              </a:r>
            </a:p>
            <a:p>
              <a:r>
                <a:rPr lang="en-US" altLang="nl-NL" sz="3200">
                  <a:latin typeface="Arial" charset="0"/>
                </a:rPr>
                <a:t>       from Envelope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3557" name="Text Box 1030"/>
            <p:cNvSpPr txBox="1">
              <a:spLocks noChangeArrowheads="1"/>
            </p:cNvSpPr>
            <p:nvPr/>
          </p:nvSpPr>
          <p:spPr bwMode="auto">
            <a:xfrm>
              <a:off x="198" y="1141"/>
              <a:ext cx="7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First value</a:t>
              </a:r>
            </a:p>
          </p:txBody>
        </p:sp>
        <p:sp>
          <p:nvSpPr>
            <p:cNvPr id="23558" name="Text Box 1031"/>
            <p:cNvSpPr txBox="1">
              <a:spLocks noChangeArrowheads="1"/>
            </p:cNvSpPr>
            <p:nvPr/>
          </p:nvSpPr>
          <p:spPr bwMode="auto">
            <a:xfrm>
              <a:off x="210" y="2185"/>
              <a:ext cx="9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Second value</a:t>
              </a:r>
            </a:p>
          </p:txBody>
        </p:sp>
        <p:sp>
          <p:nvSpPr>
            <p:cNvPr id="23559" name="Text Box 1032"/>
            <p:cNvSpPr txBox="1">
              <a:spLocks noChangeArrowheads="1"/>
            </p:cNvSpPr>
            <p:nvPr/>
          </p:nvSpPr>
          <p:spPr bwMode="auto">
            <a:xfrm>
              <a:off x="210" y="3229"/>
              <a:ext cx="8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Third value</a:t>
              </a:r>
            </a:p>
          </p:txBody>
        </p:sp>
        <p:sp>
          <p:nvSpPr>
            <p:cNvPr id="23560" name="Text Box 1033"/>
            <p:cNvSpPr txBox="1">
              <a:spLocks noChangeArrowheads="1"/>
            </p:cNvSpPr>
            <p:nvPr/>
          </p:nvSpPr>
          <p:spPr bwMode="auto">
            <a:xfrm>
              <a:off x="198" y="4309"/>
              <a:ext cx="9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Fourth value</a:t>
              </a:r>
            </a:p>
          </p:txBody>
        </p:sp>
        <p:sp>
          <p:nvSpPr>
            <p:cNvPr id="23561" name="Text Box 1034"/>
            <p:cNvSpPr txBox="1">
              <a:spLocks noChangeArrowheads="1"/>
            </p:cNvSpPr>
            <p:nvPr/>
          </p:nvSpPr>
          <p:spPr bwMode="auto">
            <a:xfrm>
              <a:off x="1254" y="1095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r>
                <a:rPr lang="en-US" altLang="nl-NL" sz="2400">
                  <a:latin typeface="Arial" charset="0"/>
                </a:rPr>
                <a:t>  =  </a:t>
              </a:r>
              <a:r>
                <a:rPr lang="en-AU" altLang="nl-NL" sz="2400">
                  <a:latin typeface="Arial" charset="0"/>
                  <a:cs typeface="Times New Roman" pitchFamily="18" charset="0"/>
                </a:rPr>
                <a:t>€</a:t>
              </a:r>
              <a:r>
                <a:rPr lang="en-US" altLang="nl-NL" sz="2400">
                  <a:latin typeface="Arial" charset="0"/>
                </a:rPr>
                <a:t>. ...</a:t>
              </a:r>
            </a:p>
          </p:txBody>
        </p:sp>
        <p:sp>
          <p:nvSpPr>
            <p:cNvPr id="23562" name="Text Box 1035"/>
            <p:cNvSpPr txBox="1">
              <a:spLocks noChangeArrowheads="1"/>
            </p:cNvSpPr>
            <p:nvPr/>
          </p:nvSpPr>
          <p:spPr bwMode="auto">
            <a:xfrm>
              <a:off x="1254" y="2139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  <p:sp>
          <p:nvSpPr>
            <p:cNvPr id="23563" name="Text Box 1036"/>
            <p:cNvSpPr txBox="1">
              <a:spLocks noChangeArrowheads="1"/>
            </p:cNvSpPr>
            <p:nvPr/>
          </p:nvSpPr>
          <p:spPr bwMode="auto">
            <a:xfrm>
              <a:off x="1254" y="318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</a:t>
              </a:r>
              <a:r>
                <a:rPr lang="en-US" altLang="nl-NL" sz="2400">
                  <a:latin typeface="Arial" charset="0"/>
                </a:rPr>
                <a:t> =  €. ...</a:t>
              </a:r>
            </a:p>
          </p:txBody>
        </p:sp>
        <p:sp>
          <p:nvSpPr>
            <p:cNvPr id="23564" name="Text Box 1037"/>
            <p:cNvSpPr txBox="1">
              <a:spLocks noChangeArrowheads="1"/>
            </p:cNvSpPr>
            <p:nvPr/>
          </p:nvSpPr>
          <p:spPr bwMode="auto">
            <a:xfrm>
              <a:off x="1254" y="426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410200" y="213995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€10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063625" y="204788"/>
            <a:ext cx="4625975" cy="862012"/>
            <a:chOff x="1152" y="33"/>
            <a:chExt cx="2914" cy="543"/>
          </a:xfrm>
        </p:grpSpPr>
        <p:sp>
          <p:nvSpPr>
            <p:cNvPr id="59396" name="Text Box 28"/>
            <p:cNvSpPr txBox="1">
              <a:spLocks noChangeArrowheads="1"/>
            </p:cNvSpPr>
            <p:nvPr/>
          </p:nvSpPr>
          <p:spPr bwMode="auto">
            <a:xfrm>
              <a:off x="1152" y="33"/>
              <a:ext cx="291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first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59397" name="Text Box 29"/>
            <p:cNvSpPr txBox="1">
              <a:spLocks noChangeArrowheads="1"/>
            </p:cNvSpPr>
            <p:nvPr/>
          </p:nvSpPr>
          <p:spPr bwMode="auto">
            <a:xfrm>
              <a:off x="2213" y="288"/>
              <a:ext cx="6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59398" name="Text Box 37"/>
          <p:cNvSpPr txBox="1">
            <a:spLocks noChangeArrowheads="1"/>
          </p:cNvSpPr>
          <p:nvPr/>
        </p:nvSpPr>
        <p:spPr bwMode="auto">
          <a:xfrm>
            <a:off x="5886450" y="-42863"/>
            <a:ext cx="95885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 0.1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5403850" y="3881438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€8</a:t>
            </a: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4645025" y="2085975"/>
            <a:ext cx="376238" cy="2300288"/>
            <a:chOff x="2926" y="1422"/>
            <a:chExt cx="237" cy="1449"/>
          </a:xfrm>
        </p:grpSpPr>
        <p:sp>
          <p:nvSpPr>
            <p:cNvPr id="59401" name="Text Box 39"/>
            <p:cNvSpPr txBox="1">
              <a:spLocks noChangeArrowheads="1"/>
            </p:cNvSpPr>
            <p:nvPr/>
          </p:nvSpPr>
          <p:spPr bwMode="auto">
            <a:xfrm>
              <a:off x="2926" y="2640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02" name="Text Box 41"/>
            <p:cNvSpPr txBox="1">
              <a:spLocks noChangeArrowheads="1"/>
            </p:cNvSpPr>
            <p:nvPr/>
          </p:nvSpPr>
          <p:spPr bwMode="auto">
            <a:xfrm>
              <a:off x="2927" y="1422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3970338" y="2386013"/>
            <a:ext cx="1466850" cy="1709737"/>
            <a:chOff x="2501" y="1611"/>
            <a:chExt cx="924" cy="1077"/>
          </a:xfrm>
        </p:grpSpPr>
        <p:sp>
          <p:nvSpPr>
            <p:cNvPr id="59404" name="Freeform 42"/>
            <p:cNvSpPr>
              <a:spLocks/>
            </p:cNvSpPr>
            <p:nvPr/>
          </p:nvSpPr>
          <p:spPr bwMode="auto">
            <a:xfrm>
              <a:off x="2585" y="161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5" name="Freeform 43"/>
            <p:cNvSpPr>
              <a:spLocks/>
            </p:cNvSpPr>
            <p:nvPr/>
          </p:nvSpPr>
          <p:spPr bwMode="auto">
            <a:xfrm flipV="1">
              <a:off x="2585" y="215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6" name="Oval 44"/>
            <p:cNvSpPr>
              <a:spLocks noChangeArrowheads="1"/>
            </p:cNvSpPr>
            <p:nvPr/>
          </p:nvSpPr>
          <p:spPr bwMode="auto">
            <a:xfrm>
              <a:off x="2501" y="203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</p:grpSp>
      <p:grpSp>
        <p:nvGrpSpPr>
          <p:cNvPr id="59426" name="Group 34"/>
          <p:cNvGrpSpPr>
            <a:grpSpLocks/>
          </p:cNvGrpSpPr>
          <p:nvPr/>
        </p:nvGrpSpPr>
        <p:grpSpPr bwMode="auto">
          <a:xfrm>
            <a:off x="254000" y="1516063"/>
            <a:ext cx="2125663" cy="2874962"/>
            <a:chOff x="160" y="955"/>
            <a:chExt cx="1339" cy="1811"/>
          </a:xfrm>
        </p:grpSpPr>
        <p:sp>
          <p:nvSpPr>
            <p:cNvPr id="59408" name="Text Box 30"/>
            <p:cNvSpPr txBox="1">
              <a:spLocks noChangeArrowheads="1"/>
            </p:cNvSpPr>
            <p:nvPr/>
          </p:nvSpPr>
          <p:spPr bwMode="auto">
            <a:xfrm>
              <a:off x="585" y="2535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09" name="Text Box 33"/>
            <p:cNvSpPr txBox="1">
              <a:spLocks noChangeArrowheads="1"/>
            </p:cNvSpPr>
            <p:nvPr/>
          </p:nvSpPr>
          <p:spPr bwMode="auto">
            <a:xfrm>
              <a:off x="586" y="1311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10" name="Freeform 34"/>
            <p:cNvSpPr>
              <a:spLocks/>
            </p:cNvSpPr>
            <p:nvPr/>
          </p:nvSpPr>
          <p:spPr bwMode="auto">
            <a:xfrm>
              <a:off x="244" y="1500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1" name="Freeform 35"/>
            <p:cNvSpPr>
              <a:spLocks/>
            </p:cNvSpPr>
            <p:nvPr/>
          </p:nvSpPr>
          <p:spPr bwMode="auto">
            <a:xfrm flipV="1">
              <a:off x="244" y="2046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2" name="Oval 36"/>
            <p:cNvSpPr>
              <a:spLocks noChangeArrowheads="1"/>
            </p:cNvSpPr>
            <p:nvPr/>
          </p:nvSpPr>
          <p:spPr bwMode="auto">
            <a:xfrm>
              <a:off x="160" y="1933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3" name="Text Box 46"/>
            <p:cNvSpPr txBox="1">
              <a:spLocks noChangeArrowheads="1"/>
            </p:cNvSpPr>
            <p:nvPr/>
          </p:nvSpPr>
          <p:spPr bwMode="auto">
            <a:xfrm>
              <a:off x="460" y="955"/>
              <a:ext cx="10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0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  <a:endParaRPr lang="en-US" altLang="nl-NL" sz="2400" u="sng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4152900" y="1563688"/>
            <a:ext cx="182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 u="sng">
                <a:solidFill>
                  <a:schemeClr val="accent2"/>
                </a:solidFill>
                <a:latin typeface="Arial" charset="0"/>
              </a:rPr>
              <a:t>Right prospect</a:t>
            </a:r>
            <a:endParaRPr lang="en-US" altLang="nl-NL" sz="2400" u="sng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3454400" y="142875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252413" y="5054600"/>
            <a:ext cx="5654675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Your envelope may contain two prospects of the above form.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697038" y="387667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712913" y="2144713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306388" y="5565775"/>
            <a:ext cx="6251575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(Not only for these two, but) for each nr.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, instruct which prospect you want to be taken from your envelope if its content is as above.</a:t>
            </a: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2605088" y="7827963"/>
            <a:ext cx="142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625475" y="6335713"/>
            <a:ext cx="5900738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small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right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large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left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some value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, which we call </a:t>
            </a:r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1600">
                <a:latin typeface="Arial" charset="0"/>
              </a:rPr>
              <a:t>, your preference   </a:t>
            </a:r>
            <a:br>
              <a:rPr lang="en-US" altLang="nl-NL" sz="1600">
                <a:latin typeface="Arial" charset="0"/>
              </a:rPr>
            </a:br>
            <a:r>
              <a:rPr lang="en-US" altLang="nl-NL" sz="1600">
                <a:latin typeface="Arial" charset="0"/>
              </a:rPr>
              <a:t>    switches.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Fill this switching value in below, and then on page TO 0.0.</a:t>
            </a:r>
            <a:endParaRPr lang="en-US" altLang="nl-NL">
              <a:latin typeface="Arial" charset="0"/>
            </a:endParaRPr>
          </a:p>
        </p:txBody>
      </p:sp>
      <p:sp>
        <p:nvSpPr>
          <p:cNvPr id="32" name="Text Box 38"/>
          <p:cNvSpPr txBox="1">
            <a:spLocks noChangeArrowheads="1"/>
          </p:cNvSpPr>
          <p:nvPr/>
        </p:nvSpPr>
        <p:spPr bwMode="auto">
          <a:xfrm>
            <a:off x="1704975" y="215265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300</a:t>
            </a:r>
            <a:endParaRPr lang="en-US" altLang="nl-NL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3" name="Text Box 38"/>
          <p:cNvSpPr txBox="1">
            <a:spLocks noChangeArrowheads="1"/>
          </p:cNvSpPr>
          <p:nvPr/>
        </p:nvSpPr>
        <p:spPr bwMode="auto">
          <a:xfrm>
            <a:off x="1704975" y="215265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11</a:t>
            </a:r>
            <a:endParaRPr lang="en-US" altLang="nl-NL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Text Box 49"/>
          <p:cNvSpPr txBox="1">
            <a:spLocks noChangeArrowheads="1"/>
          </p:cNvSpPr>
          <p:nvPr/>
        </p:nvSpPr>
        <p:spPr bwMode="auto">
          <a:xfrm>
            <a:off x="338138" y="5599113"/>
            <a:ext cx="3262312" cy="38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What would you choose if X = 11?</a:t>
            </a:r>
          </a:p>
        </p:txBody>
      </p:sp>
      <p:sp>
        <p:nvSpPr>
          <p:cNvPr id="6" name="Text Box 49"/>
          <p:cNvSpPr txBox="1">
            <a:spLocks noChangeArrowheads="1"/>
          </p:cNvSpPr>
          <p:nvPr/>
        </p:nvSpPr>
        <p:spPr bwMode="auto">
          <a:xfrm>
            <a:off x="320675" y="5568950"/>
            <a:ext cx="3375025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What would you choose if X = 300?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/>
      <p:bldP spid="7208" grpId="0"/>
      <p:bldP spid="7215" grpId="0"/>
      <p:bldP spid="7216" grpId="0" animBg="1"/>
      <p:bldP spid="7217" grpId="0"/>
      <p:bldP spid="7200" grpId="0"/>
      <p:bldP spid="7206" grpId="0"/>
      <p:bldP spid="7206" grpId="1"/>
      <p:bldP spid="7218" grpId="0"/>
      <p:bldP spid="7226" grpId="0"/>
      <p:bldP spid="7227" grpId="0" build="p"/>
      <p:bldP spid="32" grpId="0"/>
      <p:bldP spid="32" grpId="1"/>
      <p:bldP spid="33" grpId="0"/>
      <p:bldP spid="33" grpId="1"/>
      <p:bldP spid="5" grpId="0"/>
      <p:bldP spid="5" grpId="1"/>
      <p:bldP spid="6" grpId="0"/>
      <p:bldP spid="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106363" y="4876800"/>
            <a:ext cx="6751637" cy="333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nl-NL" sz="1600" b="1">
                <a:solidFill>
                  <a:schemeClr val="accent2"/>
                </a:solidFill>
                <a:latin typeface="Arial" charset="0"/>
              </a:rPr>
              <a:t>Recall</a:t>
            </a:r>
            <a:r>
              <a:rPr lang="en-US" altLang="nl-NL" sz="1600" b="1">
                <a:latin typeface="Arial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Instructing according to your true preference surely delivers your most preferred prospect from your envelope.  </a:t>
            </a:r>
          </a:p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Wrong instructions can give you the less-preferred prospect from your envelope.  </a:t>
            </a:r>
          </a:p>
          <a:p>
            <a:pPr algn="ctr">
              <a:lnSpc>
                <a:spcPct val="120000"/>
              </a:lnSpc>
            </a:pPr>
            <a:r>
              <a:rPr lang="en-US" altLang="nl-NL" sz="1600" b="1">
                <a:solidFill>
                  <a:schemeClr val="accent2"/>
                </a:solidFill>
                <a:latin typeface="Arial" charset="0"/>
              </a:rPr>
              <a:t>Note that:</a:t>
            </a:r>
            <a:r>
              <a:rPr lang="en-US" altLang="nl-NL" sz="1600">
                <a:latin typeface="Arial" charset="0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altLang="nl-NL" sz="1600">
                <a:latin typeface="Arial" charset="0"/>
              </a:rPr>
              <a:t>The content of your envelope has already been determined.  You cannot influence its content by reporting</a:t>
            </a:r>
            <a:r>
              <a:rPr lang="en-US" altLang="nl-NL" sz="2000">
                <a:latin typeface="Arial" charset="0"/>
              </a:rPr>
              <a:t> </a:t>
            </a:r>
            <a:r>
              <a:rPr lang="en-US" altLang="nl-NL" sz="1600">
                <a:solidFill>
                  <a:srgbClr val="FF33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3300"/>
                </a:solidFill>
                <a:latin typeface="Arial" charset="0"/>
              </a:rPr>
              <a:t>j</a:t>
            </a:r>
            <a:r>
              <a:rPr lang="en-US" altLang="nl-NL" sz="2000">
                <a:latin typeface="Arial" charset="0"/>
              </a:rPr>
              <a:t>’</a:t>
            </a:r>
            <a:r>
              <a:rPr lang="en-US" altLang="nl-NL" sz="1600">
                <a:latin typeface="Arial" charset="0"/>
              </a:rPr>
              <a:t>s that are too high or too low.</a:t>
            </a:r>
          </a:p>
          <a:p>
            <a:pPr algn="ctr">
              <a:lnSpc>
                <a:spcPct val="120000"/>
              </a:lnSpc>
            </a:pPr>
            <a:r>
              <a:rPr lang="en-US" altLang="nl-NL" sz="1600" b="1">
                <a:solidFill>
                  <a:schemeClr val="accent2"/>
                </a:solidFill>
                <a:latin typeface="Arial" charset="0"/>
              </a:rPr>
              <a:t>Summary:</a:t>
            </a:r>
            <a:r>
              <a:rPr lang="en-US" altLang="nl-NL" sz="1600">
                <a:latin typeface="Arial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Misinstructing has no advantage for you; it can only harm yourself.</a:t>
            </a:r>
          </a:p>
          <a:p>
            <a:pPr algn="ctr">
              <a:lnSpc>
                <a:spcPct val="120000"/>
              </a:lnSpc>
            </a:pPr>
            <a:r>
              <a:rPr lang="en-US" altLang="nl-NL" sz="1600" b="1">
                <a:solidFill>
                  <a:schemeClr val="accent2"/>
                </a:solidFill>
                <a:latin typeface="Arial" charset="0"/>
              </a:rPr>
              <a:t>Now back to the experiment.</a:t>
            </a:r>
            <a:endParaRPr lang="en-US" altLang="nl-NL" sz="1600">
              <a:latin typeface="Arial" charset="0"/>
            </a:endParaRP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747713" y="128588"/>
            <a:ext cx="5280025" cy="862012"/>
            <a:chOff x="1152" y="33"/>
            <a:chExt cx="3326" cy="543"/>
          </a:xfrm>
        </p:grpSpPr>
        <p:sp>
          <p:nvSpPr>
            <p:cNvPr id="27676" name="Text Box 29"/>
            <p:cNvSpPr txBox="1">
              <a:spLocks noChangeArrowheads="1"/>
            </p:cNvSpPr>
            <p:nvPr/>
          </p:nvSpPr>
          <p:spPr bwMode="auto">
            <a:xfrm>
              <a:off x="1152" y="33"/>
              <a:ext cx="33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second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7677" name="Text Box 30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7652" name="Text Box 38"/>
          <p:cNvSpPr txBox="1">
            <a:spLocks noChangeArrowheads="1"/>
          </p:cNvSpPr>
          <p:nvPr/>
        </p:nvSpPr>
        <p:spPr bwMode="auto">
          <a:xfrm>
            <a:off x="5919788" y="-17463"/>
            <a:ext cx="95885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 0.2</a:t>
            </a:r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27674" name="Text Box 33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27675" name="Text Box 4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7661" name="Group 6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7669" name="Text Box 31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70" name="Text Box 34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71" name="Freeform 35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2" name="Freeform 36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3" name="Oval 37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7662" name="Group 62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7664" name="Text Box 4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65" name="Text Box 42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66" name="Freeform 43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7" name="Freeform 44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8" name="Oval 45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7663" name="Line 49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7658" name="Text Box 32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7659" name="Text Box 50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1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7660" name="AutoShape 5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To indicate your instructions, determine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 0.0. </a:t>
            </a:r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3" grpId="0" build="p"/>
      <p:bldP spid="4123" grpId="1" build="allAtOnce"/>
      <p:bldP spid="4135" grpId="0"/>
      <p:bldP spid="4166" grpId="0" uiExpand="1" build="p"/>
      <p:bldP spid="4170" grpId="0"/>
    </p:bldLst>
  </p:timing>
</p:sld>
</file>

<file path=ppt/theme/theme1.xml><?xml version="1.0" encoding="utf-8"?>
<a:theme xmlns:a="http://schemas.openxmlformats.org/drawingml/2006/main" name="REAL_slides30May2010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REAL_slides30May2010</Template>
  <TotalTime>1087</TotalTime>
  <Words>756</Words>
  <Application>Microsoft Office PowerPoint</Application>
  <PresentationFormat>On-screen Show (4:3)</PresentationFormat>
  <Paragraphs>236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Symbol</vt:lpstr>
      <vt:lpstr>Courier New</vt:lpstr>
      <vt:lpstr>Times New Roman</vt:lpstr>
      <vt:lpstr>REAL_slides30May2010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Dennie</dc:creator>
  <cp:lastModifiedBy>Wakker</cp:lastModifiedBy>
  <cp:revision>196</cp:revision>
  <cp:lastPrinted>2001-11-23T14:50:16Z</cp:lastPrinted>
  <dcterms:created xsi:type="dcterms:W3CDTF">2010-05-30T19:15:24Z</dcterms:created>
  <dcterms:modified xsi:type="dcterms:W3CDTF">2018-02-25T09:15:34Z</dcterms:modified>
</cp:coreProperties>
</file>