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57" r:id="rId3"/>
    <p:sldId id="263" r:id="rId4"/>
    <p:sldId id="280" r:id="rId5"/>
    <p:sldId id="265" r:id="rId6"/>
    <p:sldId id="266" r:id="rId7"/>
    <p:sldId id="267" r:id="rId8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C4ABE921-129B-4767-AFB1-125530F33E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0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50BACA4-5E8C-4314-817B-5E657AF4C2D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74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6C6A3BA-0AFF-4450-AAFC-490E8DAA13B9}" type="slidenum">
              <a:rPr lang="nl-NL" altLang="nl-NL" smtClean="0"/>
              <a:pPr>
                <a:spcBef>
                  <a:spcPct val="0"/>
                </a:spcBef>
              </a:pPr>
              <a:t>1</a:t>
            </a:fld>
            <a:endParaRPr lang="nl-NL" altLang="nl-NL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AA7599E-26B3-4517-80A1-C8DAEDA97FCE}" type="slidenum">
              <a:rPr lang="nl-NL" altLang="nl-NL" smtClean="0"/>
              <a:pPr>
                <a:spcBef>
                  <a:spcPct val="0"/>
                </a:spcBef>
              </a:pPr>
              <a:t>2</a:t>
            </a:fld>
            <a:endParaRPr lang="nl-NL" altLang="nl-NL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9A22F58-5A62-4127-B57E-EC128DF34352}" type="slidenum">
              <a:rPr lang="nl-NL" altLang="nl-NL" smtClean="0"/>
              <a:pPr>
                <a:spcBef>
                  <a:spcPct val="0"/>
                </a:spcBef>
              </a:pPr>
              <a:t>3</a:t>
            </a:fld>
            <a:endParaRPr lang="nl-NL" altLang="nl-NL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9F379E5-CFE6-49F1-8B84-6B290D1D1329}" type="slidenum">
              <a:rPr lang="nl-NL" altLang="nl-NL"/>
              <a:pPr algn="r">
                <a:spcBef>
                  <a:spcPct val="0"/>
                </a:spcBef>
              </a:pPr>
              <a:t>4</a:t>
            </a:fld>
            <a:endParaRPr lang="nl-NL" altLang="nl-NL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C471334-BF03-4E16-9B22-6824CF38814A}" type="slidenum">
              <a:rPr lang="nl-NL" altLang="nl-NL" smtClean="0"/>
              <a:pPr>
                <a:spcBef>
                  <a:spcPct val="0"/>
                </a:spcBef>
              </a:pPr>
              <a:t>5</a:t>
            </a:fld>
            <a:endParaRPr lang="nl-NL" altLang="nl-NL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EC96CAD-11E9-4A7F-B36A-20DA98AF84E1}" type="slidenum">
              <a:rPr lang="nl-NL" altLang="nl-NL" smtClean="0"/>
              <a:pPr>
                <a:spcBef>
                  <a:spcPct val="0"/>
                </a:spcBef>
              </a:pPr>
              <a:t>6</a:t>
            </a:fld>
            <a:endParaRPr lang="nl-NL" altLang="nl-NL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6F06518-A141-44CE-8503-F0B413CE80DF}" type="slidenum">
              <a:rPr lang="nl-NL" altLang="nl-NL" smtClean="0"/>
              <a:pPr>
                <a:spcBef>
                  <a:spcPct val="0"/>
                </a:spcBef>
              </a:pPr>
              <a:t>7</a:t>
            </a:fld>
            <a:endParaRPr lang="nl-NL" altLang="nl-N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C912-D6E2-4CF3-BC45-B2FE041C6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1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22B9-292F-4DF3-A189-6B1044BD8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3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9CD5-0BB4-4579-B25D-2AC3B7015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2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476FE-1FF8-45BA-84E3-9A1E9486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9BD5-E8D1-4F95-9587-65D48DE2A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3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0FFE-1061-4F93-82F7-10FA6CB9B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A9766-CB31-4848-B6DC-437F62EA6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2CF6F-39B5-46D7-B66A-2B325D4F6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CAB4-B276-4A87-8807-22598AE04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A642E-EE12-4BF1-A0E6-B73703225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5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1D7F2-2421-400E-AB36-E92E60CFE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D9DD19D6-5980-46E7-B79F-30B3C82F0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9"/>
          <p:cNvSpPr txBox="1">
            <a:spLocks noChangeArrowheads="1"/>
          </p:cNvSpPr>
          <p:nvPr/>
        </p:nvSpPr>
        <p:spPr bwMode="auto">
          <a:xfrm>
            <a:off x="215900" y="257175"/>
            <a:ext cx="6315075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Welcome and thanks for your participation!</a:t>
            </a:r>
            <a:br>
              <a:rPr lang="en-US" altLang="nl-NL" sz="1800">
                <a:latin typeface="Arial" charset="0"/>
              </a:rPr>
            </a:b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You will be asked to state your preferences between different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risky prospects</a:t>
            </a:r>
            <a:r>
              <a:rPr lang="en-US" altLang="nl-NL" sz="1800">
                <a:latin typeface="Arial" charset="0"/>
              </a:rPr>
              <a:t>.  So, these are “what-would-you-do-if” questions.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An example of a (risky) prospect: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Char char="-"/>
            </a:pPr>
            <a:endParaRPr lang="en-US" altLang="nl-NL" sz="1800">
              <a:latin typeface="Arial" charset="0"/>
            </a:endParaRPr>
          </a:p>
        </p:txBody>
      </p:sp>
      <p:sp>
        <p:nvSpPr>
          <p:cNvPr id="15382" name="Text Box 41"/>
          <p:cNvSpPr txBox="1">
            <a:spLocks noChangeArrowheads="1"/>
          </p:cNvSpPr>
          <p:nvPr/>
        </p:nvSpPr>
        <p:spPr bwMode="auto">
          <a:xfrm>
            <a:off x="3289300" y="4837113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€8</a:t>
            </a:r>
          </a:p>
        </p:txBody>
      </p:sp>
      <p:sp>
        <p:nvSpPr>
          <p:cNvPr id="15371" name="Text Box 40"/>
          <p:cNvSpPr txBox="1">
            <a:spLocks noChangeArrowheads="1"/>
          </p:cNvSpPr>
          <p:nvPr/>
        </p:nvSpPr>
        <p:spPr bwMode="auto">
          <a:xfrm>
            <a:off x="2473325" y="497205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⅔</a:t>
            </a:r>
            <a:r>
              <a:rPr lang="en-US" altLang="nl-NL" sz="1800">
                <a:latin typeface="Courier New" pitchFamily="49" charset="0"/>
              </a:rPr>
              <a:t> </a:t>
            </a:r>
          </a:p>
        </p:txBody>
      </p:sp>
      <p:sp>
        <p:nvSpPr>
          <p:cNvPr id="15372" name="Text Box 42"/>
          <p:cNvSpPr txBox="1">
            <a:spLocks noChangeArrowheads="1"/>
          </p:cNvSpPr>
          <p:nvPr/>
        </p:nvSpPr>
        <p:spPr bwMode="auto">
          <a:xfrm>
            <a:off x="2473325" y="295592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⅓</a:t>
            </a:r>
          </a:p>
        </p:txBody>
      </p:sp>
      <p:sp>
        <p:nvSpPr>
          <p:cNvPr id="15373" name="Freeform 43"/>
          <p:cNvSpPr>
            <a:spLocks/>
          </p:cNvSpPr>
          <p:nvPr/>
        </p:nvSpPr>
        <p:spPr bwMode="auto">
          <a:xfrm>
            <a:off x="1931988" y="3341688"/>
            <a:ext cx="1333500" cy="852487"/>
          </a:xfrm>
          <a:custGeom>
            <a:avLst/>
            <a:gdLst>
              <a:gd name="T0" fmla="*/ 0 w 576"/>
              <a:gd name="T1" fmla="*/ 2147483647 h 144"/>
              <a:gd name="T2" fmla="*/ 1093379711 w 576"/>
              <a:gd name="T3" fmla="*/ 0 h 144"/>
              <a:gd name="T4" fmla="*/ 2147483647 w 576"/>
              <a:gd name="T5" fmla="*/ 0 h 144"/>
              <a:gd name="T6" fmla="*/ 0 60000 65536"/>
              <a:gd name="T7" fmla="*/ 0 60000 65536"/>
              <a:gd name="T8" fmla="*/ 0 60000 65536"/>
              <a:gd name="T9" fmla="*/ 0 w 576"/>
              <a:gd name="T10" fmla="*/ 0 h 144"/>
              <a:gd name="T11" fmla="*/ 576 w 57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44">
                <a:moveTo>
                  <a:pt x="0" y="144"/>
                </a:moveTo>
                <a:lnTo>
                  <a:pt x="96" y="0"/>
                </a:lnTo>
                <a:lnTo>
                  <a:pt x="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5374" name="Freeform 44"/>
          <p:cNvSpPr>
            <a:spLocks/>
          </p:cNvSpPr>
          <p:nvPr/>
        </p:nvSpPr>
        <p:spPr bwMode="auto">
          <a:xfrm flipV="1">
            <a:off x="1931988" y="4198938"/>
            <a:ext cx="1333500" cy="852487"/>
          </a:xfrm>
          <a:custGeom>
            <a:avLst/>
            <a:gdLst>
              <a:gd name="T0" fmla="*/ 0 w 576"/>
              <a:gd name="T1" fmla="*/ 2147483647 h 144"/>
              <a:gd name="T2" fmla="*/ 1093379711 w 576"/>
              <a:gd name="T3" fmla="*/ 0 h 144"/>
              <a:gd name="T4" fmla="*/ 2147483647 w 576"/>
              <a:gd name="T5" fmla="*/ 0 h 144"/>
              <a:gd name="T6" fmla="*/ 0 60000 65536"/>
              <a:gd name="T7" fmla="*/ 0 60000 65536"/>
              <a:gd name="T8" fmla="*/ 0 60000 65536"/>
              <a:gd name="T9" fmla="*/ 0 w 576"/>
              <a:gd name="T10" fmla="*/ 0 h 144"/>
              <a:gd name="T11" fmla="*/ 576 w 57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44">
                <a:moveTo>
                  <a:pt x="0" y="144"/>
                </a:moveTo>
                <a:lnTo>
                  <a:pt x="96" y="0"/>
                </a:lnTo>
                <a:lnTo>
                  <a:pt x="57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nl-NL"/>
          </a:p>
        </p:txBody>
      </p:sp>
      <p:sp>
        <p:nvSpPr>
          <p:cNvPr id="15375" name="Oval 45"/>
          <p:cNvSpPr>
            <a:spLocks noChangeArrowheads="1"/>
          </p:cNvSpPr>
          <p:nvPr/>
        </p:nvSpPr>
        <p:spPr bwMode="auto">
          <a:xfrm>
            <a:off x="1798638" y="4019550"/>
            <a:ext cx="360362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NL" altLang="nl-NL" sz="1800">
              <a:latin typeface="Courier New" pitchFamily="49" charset="0"/>
            </a:endParaRPr>
          </a:p>
        </p:txBody>
      </p:sp>
      <p:sp>
        <p:nvSpPr>
          <p:cNvPr id="15366" name="Text Box 41"/>
          <p:cNvSpPr txBox="1">
            <a:spLocks noChangeArrowheads="1"/>
          </p:cNvSpPr>
          <p:nvPr/>
        </p:nvSpPr>
        <p:spPr bwMode="auto">
          <a:xfrm>
            <a:off x="3270250" y="3089275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€10</a:t>
            </a:r>
          </a:p>
        </p:txBody>
      </p:sp>
      <p:sp>
        <p:nvSpPr>
          <p:cNvPr id="15367" name="Text Box 49"/>
          <p:cNvSpPr txBox="1">
            <a:spLocks noChangeArrowheads="1"/>
          </p:cNvSpPr>
          <p:nvPr/>
        </p:nvSpPr>
        <p:spPr bwMode="auto">
          <a:xfrm>
            <a:off x="227013" y="5684838"/>
            <a:ext cx="64960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This prospect gives: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€10 with probability ⅓;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€8 with probability ⅔.</a:t>
            </a:r>
          </a:p>
        </p:txBody>
      </p:sp>
      <p:sp>
        <p:nvSpPr>
          <p:cNvPr id="15385" name="Text Box 29"/>
          <p:cNvSpPr txBox="1">
            <a:spLocks noChangeArrowheads="1"/>
          </p:cNvSpPr>
          <p:nvPr/>
        </p:nvSpPr>
        <p:spPr bwMode="auto">
          <a:xfrm>
            <a:off x="847725" y="0"/>
            <a:ext cx="5162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Explanation of Experiment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15392" name="Text Box 49"/>
          <p:cNvSpPr txBox="1">
            <a:spLocks noChangeArrowheads="1"/>
          </p:cNvSpPr>
          <p:nvPr/>
        </p:nvSpPr>
        <p:spPr bwMode="auto">
          <a:xfrm>
            <a:off x="227013" y="7046913"/>
            <a:ext cx="64960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There are no right or wrong answers</a:t>
            </a:r>
            <a:r>
              <a:rPr lang="en-US" altLang="nl-NL" sz="1800">
                <a:latin typeface="Arial" charset="0"/>
              </a:rPr>
              <a:t>.</a:t>
            </a:r>
            <a:br>
              <a:rPr lang="en-US" altLang="nl-NL" sz="1800">
                <a:latin typeface="Arial" charset="0"/>
              </a:rPr>
            </a:br>
            <a:r>
              <a:rPr lang="en-US" altLang="nl-NL" sz="1800">
                <a:latin typeface="Arial" charset="0"/>
              </a:rPr>
              <a:t>Please, always choose what you yourself (subjectively) prefer most.  That is also what we are interested in, and what we want to investigate.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82" grpId="0"/>
      <p:bldP spid="15371" grpId="0"/>
      <p:bldP spid="15372" grpId="0"/>
      <p:bldP spid="15373" grpId="0" animBg="1"/>
      <p:bldP spid="15374" grpId="0" animBg="1"/>
      <p:bldP spid="15375" grpId="0" animBg="1"/>
      <p:bldP spid="15366" grpId="0"/>
      <p:bldP spid="15367" grpId="0" build="allAtOnce"/>
      <p:bldP spid="15367" grpId="1" build="allAtOnce"/>
      <p:bldP spid="15385" grpId="0" build="p"/>
      <p:bldP spid="1539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9"/>
          <p:cNvSpPr txBox="1">
            <a:spLocks noChangeArrowheads="1"/>
          </p:cNvSpPr>
          <p:nvPr/>
        </p:nvSpPr>
        <p:spPr bwMode="auto">
          <a:xfrm>
            <a:off x="847725" y="128588"/>
            <a:ext cx="5162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nl-NL">
                <a:latin typeface="Arial" charset="0"/>
              </a:rPr>
              <a:t>Procedure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68338" y="1069975"/>
            <a:ext cx="5815012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You will be asked to fill in </a:t>
            </a:r>
            <a:r>
              <a:rPr lang="en-US" altLang="nl-NL" sz="1800" b="1">
                <a:latin typeface="Arial" charset="0"/>
              </a:rPr>
              <a:t>three questionnaires.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endParaRPr lang="en-US" altLang="nl-NL" sz="180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For participation you all receive </a:t>
            </a:r>
            <a:r>
              <a:rPr lang="en-US" altLang="nl-NL" sz="1800" b="1">
                <a:solidFill>
                  <a:schemeClr val="accent2"/>
                </a:solidFill>
                <a:latin typeface="Arial" charset="0"/>
              </a:rPr>
              <a:t>€10</a:t>
            </a:r>
            <a:r>
              <a:rPr lang="en-US" altLang="nl-NL" sz="1800" b="1">
                <a:latin typeface="Arial" charset="0"/>
              </a:rPr>
              <a:t>.</a:t>
            </a:r>
            <a:endParaRPr lang="en-US" altLang="nl-NL" sz="18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29388" y="76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215E3EE-743B-4DFA-8E39-8612C256157F}" type="slidenum">
              <a:rPr lang="en-US" altLang="nl-NL" sz="16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nl-NL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416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7"/>
          <p:cNvSpPr txBox="1">
            <a:spLocks noChangeArrowheads="1"/>
          </p:cNvSpPr>
          <p:nvPr/>
        </p:nvSpPr>
        <p:spPr bwMode="auto">
          <a:xfrm>
            <a:off x="6156325" y="-14288"/>
            <a:ext cx="7493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1800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3708400" cy="6842125"/>
            <a:chOff x="198" y="241"/>
            <a:chExt cx="2336" cy="4310"/>
          </a:xfrm>
        </p:grpSpPr>
        <p:sp>
          <p:nvSpPr>
            <p:cNvPr id="4101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17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Answer Sheet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4102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First value</a:t>
              </a:r>
            </a:p>
          </p:txBody>
        </p:sp>
        <p:sp>
          <p:nvSpPr>
            <p:cNvPr id="4103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Second value</a:t>
              </a:r>
            </a:p>
          </p:txBody>
        </p:sp>
        <p:sp>
          <p:nvSpPr>
            <p:cNvPr id="4104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Third value</a:t>
              </a:r>
            </a:p>
          </p:txBody>
        </p:sp>
        <p:sp>
          <p:nvSpPr>
            <p:cNvPr id="4105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Fourth value</a:t>
              </a:r>
            </a:p>
          </p:txBody>
        </p:sp>
        <p:sp>
          <p:nvSpPr>
            <p:cNvPr id="4106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4107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4108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4109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150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151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124" name="Text Box 37"/>
          <p:cNvSpPr txBox="1">
            <a:spLocks noChangeArrowheads="1"/>
          </p:cNvSpPr>
          <p:nvPr/>
        </p:nvSpPr>
        <p:spPr bwMode="auto">
          <a:xfrm>
            <a:off x="6153150" y="-42863"/>
            <a:ext cx="7493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€8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376238" cy="2300288"/>
            <a:chOff x="2926" y="1422"/>
            <a:chExt cx="237" cy="1449"/>
          </a:xfrm>
        </p:grpSpPr>
        <p:sp>
          <p:nvSpPr>
            <p:cNvPr id="5148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149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145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7857 h 144"/>
                <a:gd name="T2" fmla="*/ 435 w 576"/>
                <a:gd name="T3" fmla="*/ 0 h 144"/>
                <a:gd name="T4" fmla="*/ 260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46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7857 h 144"/>
                <a:gd name="T2" fmla="*/ 435 w 576"/>
                <a:gd name="T3" fmla="*/ 0 h 144"/>
                <a:gd name="T4" fmla="*/ 260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47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139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140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latin typeface="Arial" charset="0"/>
                </a:rPr>
                <a:t>½</a:t>
              </a:r>
              <a:endParaRPr lang="en-US" altLang="nl-NL" sz="2000">
                <a:latin typeface="Arial" charset="0"/>
              </a:endParaRPr>
            </a:p>
          </p:txBody>
        </p:sp>
        <p:sp>
          <p:nvSpPr>
            <p:cNvPr id="5141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7857 h 144"/>
                <a:gd name="T2" fmla="*/ 435 w 576"/>
                <a:gd name="T3" fmla="*/ 0 h 144"/>
                <a:gd name="T4" fmla="*/ 260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142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7857 h 144"/>
                <a:gd name="T2" fmla="*/ 435 w 576"/>
                <a:gd name="T3" fmla="*/ 0 h 144"/>
                <a:gd name="T4" fmla="*/ 260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/>
            <a:p>
              <a:endParaRPr lang="nl-NL"/>
            </a:p>
          </p:txBody>
        </p:sp>
        <p:sp>
          <p:nvSpPr>
            <p:cNvPr id="5143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l-NL" altLang="nl-NL" sz="1800">
                <a:latin typeface="Courier New" pitchFamily="49" charset="0"/>
              </a:endParaRPr>
            </a:p>
          </p:txBody>
        </p:sp>
        <p:sp>
          <p:nvSpPr>
            <p:cNvPr id="5144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latin typeface="Arial" charset="0"/>
              </a:rPr>
              <a:t>€1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TO.0.</a:t>
            </a:r>
            <a:endParaRPr lang="en-US" altLang="nl-NL" sz="1800">
              <a:latin typeface="Arial" charset="0"/>
            </a:endParaRP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300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3" name="Text Box 38"/>
          <p:cNvSpPr txBox="1">
            <a:spLocks noChangeArrowheads="1"/>
          </p:cNvSpPr>
          <p:nvPr/>
        </p:nvSpPr>
        <p:spPr bwMode="auto">
          <a:xfrm>
            <a:off x="1704975" y="2152650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altLang="nl-NL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338138" y="5599113"/>
            <a:ext cx="3262312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What would you choose if X = 11?</a:t>
            </a:r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320675" y="5568950"/>
            <a:ext cx="33750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nl-NL" sz="1600">
                <a:latin typeface="Arial" charset="0"/>
              </a:rPr>
              <a:t>What would you choose if X = 300?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00" grpId="0"/>
      <p:bldP spid="7206" grpId="0"/>
      <p:bldP spid="7206" grpId="1"/>
      <p:bldP spid="7226" grpId="0"/>
      <p:bldP spid="7227" grpId="0" build="p"/>
      <p:bldP spid="32" grpId="0"/>
      <p:bldP spid="32" grpId="1"/>
      <p:bldP spid="33" grpId="0"/>
      <p:bldP spid="33" grpId="1"/>
      <p:bldP spid="7217" grpId="0"/>
      <p:bldP spid="7217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6172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6173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6148" name="Text Box 38"/>
          <p:cNvSpPr txBox="1">
            <a:spLocks noChangeArrowheads="1"/>
          </p:cNvSpPr>
          <p:nvPr/>
        </p:nvSpPr>
        <p:spPr bwMode="auto">
          <a:xfrm>
            <a:off x="6110288" y="-17463"/>
            <a:ext cx="7493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6170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6171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6157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6165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166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167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168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169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6158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6160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161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6162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163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6164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6159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6154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6155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6156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build="p"/>
      <p:bldP spid="4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7196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7197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6138863" y="-12700"/>
            <a:ext cx="74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7194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7195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7181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7189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7190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7191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92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93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7182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7184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7185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7186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87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7188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7183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7178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7179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7180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8220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8221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x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129338" y="-17463"/>
            <a:ext cx="7493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000">
                <a:latin typeface="Arial" charset="0"/>
              </a:rPr>
              <a:t>TO.4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014787" cy="461963"/>
            <a:chOff x="1097" y="2574"/>
            <a:chExt cx="2529" cy="291"/>
          </a:xfrm>
        </p:grpSpPr>
        <p:sp>
          <p:nvSpPr>
            <p:cNvPr id="8218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€1</a:t>
              </a:r>
            </a:p>
          </p:txBody>
        </p:sp>
        <p:sp>
          <p:nvSpPr>
            <p:cNvPr id="8219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€8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8205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8213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8214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8215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216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217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grpSp>
          <p:nvGrpSpPr>
            <p:cNvPr id="8206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8208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8209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nl-NL" sz="1800">
                    <a:latin typeface="Arial" charset="0"/>
                  </a:rPr>
                  <a:t>½</a:t>
                </a:r>
                <a:endParaRPr lang="en-US" altLang="nl-NL" sz="2000">
                  <a:latin typeface="Arial" charset="0"/>
                </a:endParaRPr>
              </a:p>
            </p:txBody>
          </p:sp>
          <p:sp>
            <p:nvSpPr>
              <p:cNvPr id="8210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211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7857 h 144"/>
                  <a:gd name="T2" fmla="*/ 435 w 576"/>
                  <a:gd name="T3" fmla="*/ 0 h 144"/>
                  <a:gd name="T4" fmla="*/ 260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8212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l-NL" altLang="nl-NL" sz="1800">
                  <a:latin typeface="Courier New" pitchFamily="49" charset="0"/>
                </a:endParaRPr>
              </a:p>
            </p:txBody>
          </p:sp>
        </p:grpSp>
        <p:sp>
          <p:nvSpPr>
            <p:cNvPr id="8207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8202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8203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value x</a:t>
              </a:r>
              <a:r>
                <a:rPr lang="en-US" altLang="nl-NL" sz="1800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 sz="1800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8204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 sz="180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1800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 sz="1800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 sz="1800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-"/>
            </a:pPr>
            <a:r>
              <a:rPr lang="en-US" altLang="nl-NL" sz="1800">
                <a:latin typeface="Arial" charset="0"/>
              </a:rPr>
              <a:t>   Fill it in below and on page TO.0.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812</TotalTime>
  <Words>384</Words>
  <Application>Microsoft Office PowerPoint</Application>
  <PresentationFormat>On-screen Show (4:3)</PresentationFormat>
  <Paragraphs>113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147</cp:revision>
  <cp:lastPrinted>2001-11-23T14:50:16Z</cp:lastPrinted>
  <dcterms:created xsi:type="dcterms:W3CDTF">2010-05-30T19:15:24Z</dcterms:created>
  <dcterms:modified xsi:type="dcterms:W3CDTF">2018-02-25T09:15:19Z</dcterms:modified>
</cp:coreProperties>
</file>