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0" r:id="rId2"/>
    <p:sldId id="257" r:id="rId3"/>
    <p:sldId id="263" r:id="rId4"/>
    <p:sldId id="280" r:id="rId5"/>
    <p:sldId id="265" r:id="rId6"/>
    <p:sldId id="266" r:id="rId7"/>
    <p:sldId id="267" r:id="rId8"/>
  </p:sldIdLst>
  <p:sldSz cx="6858000" cy="9144000" type="screen4x3"/>
  <p:notesSz cx="67945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3300"/>
    <a:srgbClr val="FF0000"/>
    <a:srgbClr val="99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1" autoAdjust="0"/>
    <p:restoredTop sz="99761" autoAdjust="0"/>
  </p:normalViewPr>
  <p:slideViewPr>
    <p:cSldViewPr snapToGrid="0">
      <p:cViewPr>
        <p:scale>
          <a:sx n="50" d="100"/>
          <a:sy n="50" d="100"/>
        </p:scale>
        <p:origin x="-2021" y="-389"/>
      </p:cViewPr>
      <p:guideLst>
        <p:guide orient="horz" pos="2888"/>
        <p:guide pos="1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1070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fld id="{C4ABE921-129B-4767-AFB1-125530F33E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5024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2950"/>
            <a:ext cx="2786062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356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Click to edit Master text styles</a:t>
            </a:r>
          </a:p>
          <a:p>
            <a:pPr lvl="1"/>
            <a:r>
              <a:rPr lang="nl-NL" noProof="0" smtClean="0"/>
              <a:t>Second level</a:t>
            </a:r>
          </a:p>
          <a:p>
            <a:pPr lvl="2"/>
            <a:r>
              <a:rPr lang="nl-NL" noProof="0" smtClean="0"/>
              <a:t>Third level</a:t>
            </a:r>
          </a:p>
          <a:p>
            <a:pPr lvl="3"/>
            <a:r>
              <a:rPr lang="nl-NL" noProof="0" smtClean="0"/>
              <a:t>Fourth level</a:t>
            </a:r>
          </a:p>
          <a:p>
            <a:pPr lvl="4"/>
            <a:r>
              <a:rPr lang="nl-NL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50BACA4-5E8C-4314-817B-5E657AF4C2D1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07435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86C6A3BA-0AFF-4450-AAFC-490E8DAA13B9}" type="slidenum">
              <a:rPr lang="nl-NL" altLang="nl-NL" smtClean="0"/>
              <a:pPr>
                <a:spcBef>
                  <a:spcPct val="0"/>
                </a:spcBef>
              </a:pPr>
              <a:t>1</a:t>
            </a:fld>
            <a:endParaRPr lang="nl-NL" altLang="nl-NL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6AA7599E-26B3-4517-80A1-C8DAEDA97FCE}" type="slidenum">
              <a:rPr lang="nl-NL" altLang="nl-NL" smtClean="0"/>
              <a:pPr>
                <a:spcBef>
                  <a:spcPct val="0"/>
                </a:spcBef>
              </a:pPr>
              <a:t>2</a:t>
            </a:fld>
            <a:endParaRPr lang="nl-NL" altLang="nl-NL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79A22F58-5A62-4127-B57E-EC128DF34352}" type="slidenum">
              <a:rPr lang="nl-NL" altLang="nl-NL" smtClean="0"/>
              <a:pPr>
                <a:spcBef>
                  <a:spcPct val="0"/>
                </a:spcBef>
              </a:pPr>
              <a:t>3</a:t>
            </a:fld>
            <a:endParaRPr lang="nl-NL" altLang="nl-NL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39F379E5-CFE6-49F1-8B84-6B290D1D1329}" type="slidenum">
              <a:rPr lang="nl-NL" altLang="nl-NL"/>
              <a:pPr algn="r">
                <a:spcBef>
                  <a:spcPct val="0"/>
                </a:spcBef>
              </a:pPr>
              <a:t>4</a:t>
            </a:fld>
            <a:endParaRPr lang="nl-NL" altLang="nl-NL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0C471334-BF03-4E16-9B22-6824CF38814A}" type="slidenum">
              <a:rPr lang="nl-NL" altLang="nl-NL" smtClean="0"/>
              <a:pPr>
                <a:spcBef>
                  <a:spcPct val="0"/>
                </a:spcBef>
              </a:pPr>
              <a:t>5</a:t>
            </a:fld>
            <a:endParaRPr lang="nl-NL" altLang="nl-NL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9EC96CAD-11E9-4A7F-B36A-20DA98AF84E1}" type="slidenum">
              <a:rPr lang="nl-NL" altLang="nl-NL" smtClean="0"/>
              <a:pPr>
                <a:spcBef>
                  <a:spcPct val="0"/>
                </a:spcBef>
              </a:pPr>
              <a:t>6</a:t>
            </a:fld>
            <a:endParaRPr lang="nl-NL" altLang="nl-NL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E6F06518-A141-44CE-8503-F0B413CE80DF}" type="slidenum">
              <a:rPr lang="nl-NL" altLang="nl-NL" smtClean="0"/>
              <a:pPr>
                <a:spcBef>
                  <a:spcPct val="0"/>
                </a:spcBef>
              </a:pPr>
              <a:t>7</a:t>
            </a:fld>
            <a:endParaRPr lang="nl-NL" altLang="nl-NL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08C912-D6E2-4CF3-BC45-B2FE041C60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710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722B9-292F-4DF3-A189-6B1044BD86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36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A9CD5-0BB4-4579-B25D-2AC3B7015A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923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476FE-1FF8-45BA-84E3-9A1E94868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117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99BD5-E8D1-4F95-9587-65D48DE2A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3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20FFE-1061-4F93-82F7-10FA6CB9B2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491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9766-CB31-4848-B6DC-437F62EA6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939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2CF6F-39B5-46D7-B66A-2B325D4F68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827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ACAB4-B276-4A87-8807-22598AE04D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555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A642E-EE12-4BF1-A0E6-B737032253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151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1D7F2-2421-400E-AB36-E92E60CFE8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987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stijl te bewerken</a:t>
            </a:r>
            <a:endParaRPr lang="en-US" altLang="nl-NL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modelstijlen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  <a:endParaRPr lang="en-US" altLang="nl-NL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fld id="{D9DD19D6-5980-46E7-B79F-30B3C82F0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9"/>
          <p:cNvSpPr txBox="1">
            <a:spLocks noChangeArrowheads="1"/>
          </p:cNvSpPr>
          <p:nvPr/>
        </p:nvSpPr>
        <p:spPr bwMode="auto">
          <a:xfrm>
            <a:off x="215900" y="257175"/>
            <a:ext cx="6315075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en-US" altLang="nl-NL" sz="1800"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Welcome and thanks for your participation!</a:t>
            </a:r>
            <a:br>
              <a:rPr lang="en-US" altLang="nl-NL" sz="1800">
                <a:latin typeface="Arial" charset="0"/>
              </a:rPr>
            </a:br>
            <a:endParaRPr lang="en-US" altLang="nl-NL" sz="1800"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You will be asked to state your preferences between different </a:t>
            </a:r>
            <a:r>
              <a:rPr lang="en-US" altLang="nl-NL" sz="1800" b="1">
                <a:solidFill>
                  <a:schemeClr val="accent2"/>
                </a:solidFill>
                <a:latin typeface="Arial" charset="0"/>
              </a:rPr>
              <a:t>risky prospects</a:t>
            </a:r>
            <a:r>
              <a:rPr lang="en-US" altLang="nl-NL" sz="1800">
                <a:latin typeface="Arial" charset="0"/>
              </a:rPr>
              <a:t>.  So, these are “what-would-you-do-if” questions.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An example of a (risky) prospect: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Char char="-"/>
            </a:pPr>
            <a:endParaRPr lang="en-US" altLang="nl-NL" sz="1800">
              <a:latin typeface="Arial" charset="0"/>
            </a:endParaRPr>
          </a:p>
        </p:txBody>
      </p:sp>
      <p:sp>
        <p:nvSpPr>
          <p:cNvPr id="15382" name="Text Box 41"/>
          <p:cNvSpPr txBox="1">
            <a:spLocks noChangeArrowheads="1"/>
          </p:cNvSpPr>
          <p:nvPr/>
        </p:nvSpPr>
        <p:spPr bwMode="auto">
          <a:xfrm>
            <a:off x="3289300" y="4837113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>
                <a:latin typeface="Arial" charset="0"/>
              </a:rPr>
              <a:t>€8</a:t>
            </a:r>
          </a:p>
        </p:txBody>
      </p:sp>
      <p:sp>
        <p:nvSpPr>
          <p:cNvPr id="15371" name="Text Box 40"/>
          <p:cNvSpPr txBox="1">
            <a:spLocks noChangeArrowheads="1"/>
          </p:cNvSpPr>
          <p:nvPr/>
        </p:nvSpPr>
        <p:spPr bwMode="auto">
          <a:xfrm>
            <a:off x="2473325" y="4972050"/>
            <a:ext cx="574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>
                <a:latin typeface="Arial" charset="0"/>
              </a:rPr>
              <a:t>⅔</a:t>
            </a:r>
            <a:r>
              <a:rPr lang="en-US" altLang="nl-NL" sz="1800">
                <a:latin typeface="Courier New" pitchFamily="49" charset="0"/>
              </a:rPr>
              <a:t> </a:t>
            </a:r>
          </a:p>
        </p:txBody>
      </p:sp>
      <p:sp>
        <p:nvSpPr>
          <p:cNvPr id="15372" name="Text Box 42"/>
          <p:cNvSpPr txBox="1">
            <a:spLocks noChangeArrowheads="1"/>
          </p:cNvSpPr>
          <p:nvPr/>
        </p:nvSpPr>
        <p:spPr bwMode="auto">
          <a:xfrm>
            <a:off x="2473325" y="2955925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>
                <a:latin typeface="Arial" charset="0"/>
              </a:rPr>
              <a:t>⅓</a:t>
            </a:r>
          </a:p>
        </p:txBody>
      </p:sp>
      <p:sp>
        <p:nvSpPr>
          <p:cNvPr id="15373" name="Freeform 43"/>
          <p:cNvSpPr>
            <a:spLocks/>
          </p:cNvSpPr>
          <p:nvPr/>
        </p:nvSpPr>
        <p:spPr bwMode="auto">
          <a:xfrm>
            <a:off x="1931988" y="3341688"/>
            <a:ext cx="1333500" cy="852487"/>
          </a:xfrm>
          <a:custGeom>
            <a:avLst/>
            <a:gdLst>
              <a:gd name="T0" fmla="*/ 0 w 576"/>
              <a:gd name="T1" fmla="*/ 2147483647 h 144"/>
              <a:gd name="T2" fmla="*/ 1093379711 w 576"/>
              <a:gd name="T3" fmla="*/ 0 h 144"/>
              <a:gd name="T4" fmla="*/ 2147483647 w 576"/>
              <a:gd name="T5" fmla="*/ 0 h 144"/>
              <a:gd name="T6" fmla="*/ 0 60000 65536"/>
              <a:gd name="T7" fmla="*/ 0 60000 65536"/>
              <a:gd name="T8" fmla="*/ 0 60000 65536"/>
              <a:gd name="T9" fmla="*/ 0 w 576"/>
              <a:gd name="T10" fmla="*/ 0 h 144"/>
              <a:gd name="T11" fmla="*/ 576 w 576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144">
                <a:moveTo>
                  <a:pt x="0" y="144"/>
                </a:moveTo>
                <a:lnTo>
                  <a:pt x="96" y="0"/>
                </a:lnTo>
                <a:lnTo>
                  <a:pt x="576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15374" name="Freeform 44"/>
          <p:cNvSpPr>
            <a:spLocks/>
          </p:cNvSpPr>
          <p:nvPr/>
        </p:nvSpPr>
        <p:spPr bwMode="auto">
          <a:xfrm flipV="1">
            <a:off x="1931988" y="4198938"/>
            <a:ext cx="1333500" cy="852487"/>
          </a:xfrm>
          <a:custGeom>
            <a:avLst/>
            <a:gdLst>
              <a:gd name="T0" fmla="*/ 0 w 576"/>
              <a:gd name="T1" fmla="*/ 2147483647 h 144"/>
              <a:gd name="T2" fmla="*/ 1093379711 w 576"/>
              <a:gd name="T3" fmla="*/ 0 h 144"/>
              <a:gd name="T4" fmla="*/ 2147483647 w 576"/>
              <a:gd name="T5" fmla="*/ 0 h 144"/>
              <a:gd name="T6" fmla="*/ 0 60000 65536"/>
              <a:gd name="T7" fmla="*/ 0 60000 65536"/>
              <a:gd name="T8" fmla="*/ 0 60000 65536"/>
              <a:gd name="T9" fmla="*/ 0 w 576"/>
              <a:gd name="T10" fmla="*/ 0 h 144"/>
              <a:gd name="T11" fmla="*/ 576 w 576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144">
                <a:moveTo>
                  <a:pt x="0" y="144"/>
                </a:moveTo>
                <a:lnTo>
                  <a:pt x="96" y="0"/>
                </a:lnTo>
                <a:lnTo>
                  <a:pt x="576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nl-NL"/>
          </a:p>
        </p:txBody>
      </p:sp>
      <p:sp>
        <p:nvSpPr>
          <p:cNvPr id="15375" name="Oval 45"/>
          <p:cNvSpPr>
            <a:spLocks noChangeArrowheads="1"/>
          </p:cNvSpPr>
          <p:nvPr/>
        </p:nvSpPr>
        <p:spPr bwMode="auto">
          <a:xfrm>
            <a:off x="1798638" y="4019550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nl-NL" altLang="nl-NL" sz="1800">
              <a:latin typeface="Courier New" pitchFamily="49" charset="0"/>
            </a:endParaRPr>
          </a:p>
        </p:txBody>
      </p:sp>
      <p:sp>
        <p:nvSpPr>
          <p:cNvPr id="15366" name="Text Box 41"/>
          <p:cNvSpPr txBox="1">
            <a:spLocks noChangeArrowheads="1"/>
          </p:cNvSpPr>
          <p:nvPr/>
        </p:nvSpPr>
        <p:spPr bwMode="auto">
          <a:xfrm>
            <a:off x="3270250" y="3089275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>
                <a:latin typeface="Arial" charset="0"/>
              </a:rPr>
              <a:t>€10</a:t>
            </a:r>
          </a:p>
        </p:txBody>
      </p:sp>
      <p:sp>
        <p:nvSpPr>
          <p:cNvPr id="15367" name="Text Box 49"/>
          <p:cNvSpPr txBox="1">
            <a:spLocks noChangeArrowheads="1"/>
          </p:cNvSpPr>
          <p:nvPr/>
        </p:nvSpPr>
        <p:spPr bwMode="auto">
          <a:xfrm>
            <a:off x="227013" y="5684838"/>
            <a:ext cx="6496050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This prospect gives: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€10 with probability ⅓;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€8 with probability ⅔.</a:t>
            </a:r>
          </a:p>
        </p:txBody>
      </p:sp>
      <p:sp>
        <p:nvSpPr>
          <p:cNvPr id="15385" name="Text Box 29"/>
          <p:cNvSpPr txBox="1">
            <a:spLocks noChangeArrowheads="1"/>
          </p:cNvSpPr>
          <p:nvPr/>
        </p:nvSpPr>
        <p:spPr bwMode="auto">
          <a:xfrm>
            <a:off x="847725" y="0"/>
            <a:ext cx="5162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nl-NL">
                <a:latin typeface="Arial" charset="0"/>
              </a:rPr>
              <a:t>Explanation of Experiment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15392" name="Text Box 49"/>
          <p:cNvSpPr txBox="1">
            <a:spLocks noChangeArrowheads="1"/>
          </p:cNvSpPr>
          <p:nvPr/>
        </p:nvSpPr>
        <p:spPr bwMode="auto">
          <a:xfrm>
            <a:off x="227013" y="7046913"/>
            <a:ext cx="6496050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 b="1">
                <a:solidFill>
                  <a:schemeClr val="accent2"/>
                </a:solidFill>
                <a:latin typeface="Arial" charset="0"/>
              </a:rPr>
              <a:t>There are no right or wrong answers</a:t>
            </a:r>
            <a:r>
              <a:rPr lang="en-US" altLang="nl-NL" sz="1800">
                <a:latin typeface="Arial" charset="0"/>
              </a:rPr>
              <a:t>.</a:t>
            </a:r>
            <a:br>
              <a:rPr lang="en-US" altLang="nl-NL" sz="1800">
                <a:latin typeface="Arial" charset="0"/>
              </a:rPr>
            </a:br>
            <a:r>
              <a:rPr lang="en-US" altLang="nl-NL" sz="1800">
                <a:latin typeface="Arial" charset="0"/>
              </a:rPr>
              <a:t>Please, always choose what you yourself (subjectively) prefer most.  That is also what we are interested in, and what we want to investigate.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/>
      <p:bldP spid="15382" grpId="0"/>
      <p:bldP spid="15371" grpId="0"/>
      <p:bldP spid="15372" grpId="0"/>
      <p:bldP spid="15373" grpId="0" animBg="1"/>
      <p:bldP spid="15374" grpId="0" animBg="1"/>
      <p:bldP spid="15375" grpId="0" animBg="1"/>
      <p:bldP spid="15366" grpId="0"/>
      <p:bldP spid="15367" grpId="0" build="allAtOnce"/>
      <p:bldP spid="15367" grpId="1" build="allAtOnce"/>
      <p:bldP spid="15385" grpId="0" build="p"/>
      <p:bldP spid="15392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29"/>
          <p:cNvSpPr txBox="1">
            <a:spLocks noChangeArrowheads="1"/>
          </p:cNvSpPr>
          <p:nvPr/>
        </p:nvSpPr>
        <p:spPr bwMode="auto">
          <a:xfrm>
            <a:off x="847725" y="12858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nl-NL">
                <a:latin typeface="Arial" charset="0"/>
              </a:rPr>
              <a:t>Procedure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68338" y="1069975"/>
            <a:ext cx="5815012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You will be asked to fill in </a:t>
            </a:r>
            <a:r>
              <a:rPr lang="en-US" altLang="nl-NL" sz="1800" b="1">
                <a:latin typeface="Arial" charset="0"/>
              </a:rPr>
              <a:t>three questionnaires.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endParaRPr lang="en-US" altLang="nl-NL" sz="1800"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For participation you all receive </a:t>
            </a:r>
            <a:r>
              <a:rPr lang="en-US" altLang="nl-NL" sz="1800" b="1">
                <a:solidFill>
                  <a:schemeClr val="accent2"/>
                </a:solidFill>
                <a:latin typeface="Arial" charset="0"/>
              </a:rPr>
              <a:t>€10</a:t>
            </a:r>
            <a:r>
              <a:rPr lang="en-US" altLang="nl-NL" sz="1800" b="1">
                <a:latin typeface="Arial" charset="0"/>
              </a:rPr>
              <a:t>.</a:t>
            </a:r>
            <a:endParaRPr lang="en-US" altLang="nl-NL" sz="1800" b="1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15E3EE-743B-4DFA-8E39-8612C256157F}" type="slidenum">
              <a:rPr lang="en-US" altLang="nl-NL" sz="1600"/>
              <a:pPr>
                <a:spcBef>
                  <a:spcPct val="50000"/>
                </a:spcBef>
                <a:buFontTx/>
                <a:buNone/>
              </a:pPr>
              <a:t>2</a:t>
            </a:fld>
            <a:endParaRPr lang="en-US" altLang="nl-NL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  <p:bldP spid="416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027"/>
          <p:cNvSpPr txBox="1">
            <a:spLocks noChangeArrowheads="1"/>
          </p:cNvSpPr>
          <p:nvPr/>
        </p:nvSpPr>
        <p:spPr bwMode="auto">
          <a:xfrm>
            <a:off x="6156325" y="-14288"/>
            <a:ext cx="749300" cy="40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000">
                <a:latin typeface="Arial" charset="0"/>
              </a:rPr>
              <a:t>TO.0</a:t>
            </a:r>
          </a:p>
        </p:txBody>
      </p:sp>
      <p:sp>
        <p:nvSpPr>
          <p:cNvPr id="8197" name="Text Box 1029"/>
          <p:cNvSpPr txBox="1">
            <a:spLocks noChangeArrowheads="1"/>
          </p:cNvSpPr>
          <p:nvPr/>
        </p:nvSpPr>
        <p:spPr bwMode="auto">
          <a:xfrm>
            <a:off x="28575" y="-46038"/>
            <a:ext cx="2216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Participant name ... </a:t>
            </a:r>
          </a:p>
        </p:txBody>
      </p:sp>
      <p:grpSp>
        <p:nvGrpSpPr>
          <p:cNvPr id="2" name="Group 1039"/>
          <p:cNvGrpSpPr>
            <a:grpSpLocks/>
          </p:cNvGrpSpPr>
          <p:nvPr/>
        </p:nvGrpSpPr>
        <p:grpSpPr bwMode="auto">
          <a:xfrm>
            <a:off x="314325" y="382588"/>
            <a:ext cx="3708400" cy="6842125"/>
            <a:chOff x="198" y="241"/>
            <a:chExt cx="2336" cy="4310"/>
          </a:xfrm>
        </p:grpSpPr>
        <p:sp>
          <p:nvSpPr>
            <p:cNvPr id="4101" name="Text Box 1026"/>
            <p:cNvSpPr txBox="1">
              <a:spLocks noChangeArrowheads="1"/>
            </p:cNvSpPr>
            <p:nvPr/>
          </p:nvSpPr>
          <p:spPr bwMode="auto">
            <a:xfrm>
              <a:off x="826" y="241"/>
              <a:ext cx="170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>
                  <a:latin typeface="Arial" charset="0"/>
                </a:rPr>
                <a:t>Answer Sheet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4102" name="Text Box 1030"/>
            <p:cNvSpPr txBox="1">
              <a:spLocks noChangeArrowheads="1"/>
            </p:cNvSpPr>
            <p:nvPr/>
          </p:nvSpPr>
          <p:spPr bwMode="auto">
            <a:xfrm>
              <a:off x="198" y="1141"/>
              <a:ext cx="7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latin typeface="Arial" charset="0"/>
                </a:rPr>
                <a:t>First value</a:t>
              </a:r>
            </a:p>
          </p:txBody>
        </p:sp>
        <p:sp>
          <p:nvSpPr>
            <p:cNvPr id="4103" name="Text Box 1031"/>
            <p:cNvSpPr txBox="1">
              <a:spLocks noChangeArrowheads="1"/>
            </p:cNvSpPr>
            <p:nvPr/>
          </p:nvSpPr>
          <p:spPr bwMode="auto">
            <a:xfrm>
              <a:off x="210" y="2185"/>
              <a:ext cx="9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latin typeface="Arial" charset="0"/>
                </a:rPr>
                <a:t>Second value</a:t>
              </a:r>
            </a:p>
          </p:txBody>
        </p:sp>
        <p:sp>
          <p:nvSpPr>
            <p:cNvPr id="4104" name="Text Box 1032"/>
            <p:cNvSpPr txBox="1">
              <a:spLocks noChangeArrowheads="1"/>
            </p:cNvSpPr>
            <p:nvPr/>
          </p:nvSpPr>
          <p:spPr bwMode="auto">
            <a:xfrm>
              <a:off x="210" y="3229"/>
              <a:ext cx="8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latin typeface="Arial" charset="0"/>
                </a:rPr>
                <a:t>Third value</a:t>
              </a:r>
            </a:p>
          </p:txBody>
        </p:sp>
        <p:sp>
          <p:nvSpPr>
            <p:cNvPr id="4105" name="Text Box 1033"/>
            <p:cNvSpPr txBox="1">
              <a:spLocks noChangeArrowheads="1"/>
            </p:cNvSpPr>
            <p:nvPr/>
          </p:nvSpPr>
          <p:spPr bwMode="auto">
            <a:xfrm>
              <a:off x="198" y="4309"/>
              <a:ext cx="9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latin typeface="Arial" charset="0"/>
                </a:rPr>
                <a:t>Fourth value</a:t>
              </a:r>
            </a:p>
          </p:txBody>
        </p:sp>
        <p:sp>
          <p:nvSpPr>
            <p:cNvPr id="4106" name="Text Box 1034"/>
            <p:cNvSpPr txBox="1">
              <a:spLocks noChangeArrowheads="1"/>
            </p:cNvSpPr>
            <p:nvPr/>
          </p:nvSpPr>
          <p:spPr bwMode="auto">
            <a:xfrm>
              <a:off x="1254" y="1095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r>
                <a:rPr lang="en-US" altLang="nl-NL" sz="2400">
                  <a:latin typeface="Arial" charset="0"/>
                </a:rPr>
                <a:t>  =  </a:t>
              </a:r>
              <a:r>
                <a:rPr lang="en-AU" altLang="nl-NL" sz="2400">
                  <a:latin typeface="Arial" charset="0"/>
                  <a:cs typeface="Times New Roman" pitchFamily="18" charset="0"/>
                </a:rPr>
                <a:t>€</a:t>
              </a:r>
              <a:r>
                <a:rPr lang="en-US" altLang="nl-NL" sz="2400">
                  <a:latin typeface="Arial" charset="0"/>
                </a:rPr>
                <a:t>. ...</a:t>
              </a:r>
            </a:p>
          </p:txBody>
        </p:sp>
        <p:sp>
          <p:nvSpPr>
            <p:cNvPr id="4107" name="Text Box 1035"/>
            <p:cNvSpPr txBox="1">
              <a:spLocks noChangeArrowheads="1"/>
            </p:cNvSpPr>
            <p:nvPr/>
          </p:nvSpPr>
          <p:spPr bwMode="auto">
            <a:xfrm>
              <a:off x="1254" y="2139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  <p:sp>
          <p:nvSpPr>
            <p:cNvPr id="4108" name="Text Box 1036"/>
            <p:cNvSpPr txBox="1">
              <a:spLocks noChangeArrowheads="1"/>
            </p:cNvSpPr>
            <p:nvPr/>
          </p:nvSpPr>
          <p:spPr bwMode="auto">
            <a:xfrm>
              <a:off x="1254" y="318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</a:t>
              </a:r>
              <a:r>
                <a:rPr lang="en-US" altLang="nl-NL" sz="2400">
                  <a:latin typeface="Arial" charset="0"/>
                </a:rPr>
                <a:t> =  €. ...</a:t>
              </a:r>
            </a:p>
          </p:txBody>
        </p:sp>
        <p:sp>
          <p:nvSpPr>
            <p:cNvPr id="4109" name="Text Box 1037"/>
            <p:cNvSpPr txBox="1">
              <a:spLocks noChangeArrowheads="1"/>
            </p:cNvSpPr>
            <p:nvPr/>
          </p:nvSpPr>
          <p:spPr bwMode="auto">
            <a:xfrm>
              <a:off x="1254" y="426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5410200" y="2139950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>
                <a:latin typeface="Arial" charset="0"/>
              </a:rPr>
              <a:t>€10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063625" y="204788"/>
            <a:ext cx="4625975" cy="862012"/>
            <a:chOff x="1152" y="33"/>
            <a:chExt cx="2914" cy="543"/>
          </a:xfrm>
        </p:grpSpPr>
        <p:sp>
          <p:nvSpPr>
            <p:cNvPr id="5150" name="Text Box 28"/>
            <p:cNvSpPr txBox="1">
              <a:spLocks noChangeArrowheads="1"/>
            </p:cNvSpPr>
            <p:nvPr/>
          </p:nvSpPr>
          <p:spPr bwMode="auto">
            <a:xfrm>
              <a:off x="1152" y="33"/>
              <a:ext cx="291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>
                  <a:latin typeface="Arial" charset="0"/>
                </a:rPr>
                <a:t>Determining first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5151" name="Text Box 29"/>
            <p:cNvSpPr txBox="1">
              <a:spLocks noChangeArrowheads="1"/>
            </p:cNvSpPr>
            <p:nvPr/>
          </p:nvSpPr>
          <p:spPr bwMode="auto">
            <a:xfrm>
              <a:off x="2213" y="288"/>
              <a:ext cx="6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5124" name="Text Box 37"/>
          <p:cNvSpPr txBox="1">
            <a:spLocks noChangeArrowheads="1"/>
          </p:cNvSpPr>
          <p:nvPr/>
        </p:nvSpPr>
        <p:spPr bwMode="auto">
          <a:xfrm>
            <a:off x="6153150" y="-42863"/>
            <a:ext cx="749300" cy="40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000">
                <a:latin typeface="Arial" charset="0"/>
              </a:rPr>
              <a:t>TO.1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5403850" y="3881438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>
                <a:latin typeface="Arial" charset="0"/>
              </a:rPr>
              <a:t>€8</a:t>
            </a:r>
          </a:p>
        </p:txBody>
      </p: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4645025" y="2085975"/>
            <a:ext cx="376238" cy="2300288"/>
            <a:chOff x="2926" y="1422"/>
            <a:chExt cx="237" cy="1449"/>
          </a:xfrm>
        </p:grpSpPr>
        <p:sp>
          <p:nvSpPr>
            <p:cNvPr id="5148" name="Text Box 39"/>
            <p:cNvSpPr txBox="1">
              <a:spLocks noChangeArrowheads="1"/>
            </p:cNvSpPr>
            <p:nvPr/>
          </p:nvSpPr>
          <p:spPr bwMode="auto">
            <a:xfrm>
              <a:off x="2926" y="2640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149" name="Text Box 41"/>
            <p:cNvSpPr txBox="1">
              <a:spLocks noChangeArrowheads="1"/>
            </p:cNvSpPr>
            <p:nvPr/>
          </p:nvSpPr>
          <p:spPr bwMode="auto">
            <a:xfrm>
              <a:off x="2927" y="1422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</p:grp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3970338" y="2386013"/>
            <a:ext cx="1466850" cy="1709737"/>
            <a:chOff x="2501" y="1611"/>
            <a:chExt cx="924" cy="1077"/>
          </a:xfrm>
        </p:grpSpPr>
        <p:sp>
          <p:nvSpPr>
            <p:cNvPr id="5145" name="Freeform 42"/>
            <p:cNvSpPr>
              <a:spLocks/>
            </p:cNvSpPr>
            <p:nvPr/>
          </p:nvSpPr>
          <p:spPr bwMode="auto">
            <a:xfrm>
              <a:off x="2585" y="1611"/>
              <a:ext cx="840" cy="537"/>
            </a:xfrm>
            <a:custGeom>
              <a:avLst/>
              <a:gdLst>
                <a:gd name="T0" fmla="*/ 0 w 576"/>
                <a:gd name="T1" fmla="*/ 27857 h 144"/>
                <a:gd name="T2" fmla="*/ 435 w 576"/>
                <a:gd name="T3" fmla="*/ 0 h 144"/>
                <a:gd name="T4" fmla="*/ 260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5146" name="Freeform 43"/>
            <p:cNvSpPr>
              <a:spLocks/>
            </p:cNvSpPr>
            <p:nvPr/>
          </p:nvSpPr>
          <p:spPr bwMode="auto">
            <a:xfrm flipV="1">
              <a:off x="2585" y="2151"/>
              <a:ext cx="840" cy="537"/>
            </a:xfrm>
            <a:custGeom>
              <a:avLst/>
              <a:gdLst>
                <a:gd name="T0" fmla="*/ 0 w 576"/>
                <a:gd name="T1" fmla="*/ 27857 h 144"/>
                <a:gd name="T2" fmla="*/ 435 w 576"/>
                <a:gd name="T3" fmla="*/ 0 h 144"/>
                <a:gd name="T4" fmla="*/ 260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5147" name="Oval 44"/>
            <p:cNvSpPr>
              <a:spLocks noChangeArrowheads="1"/>
            </p:cNvSpPr>
            <p:nvPr/>
          </p:nvSpPr>
          <p:spPr bwMode="auto">
            <a:xfrm>
              <a:off x="2501" y="2038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nl-NL" altLang="nl-NL" sz="1800">
                <a:latin typeface="Courier New" pitchFamily="49" charset="0"/>
              </a:endParaRPr>
            </a:p>
          </p:txBody>
        </p:sp>
      </p:grpSp>
      <p:grpSp>
        <p:nvGrpSpPr>
          <p:cNvPr id="59426" name="Group 34"/>
          <p:cNvGrpSpPr>
            <a:grpSpLocks/>
          </p:cNvGrpSpPr>
          <p:nvPr/>
        </p:nvGrpSpPr>
        <p:grpSpPr bwMode="auto">
          <a:xfrm>
            <a:off x="254000" y="1516063"/>
            <a:ext cx="2125663" cy="2874962"/>
            <a:chOff x="160" y="955"/>
            <a:chExt cx="1339" cy="1811"/>
          </a:xfrm>
        </p:grpSpPr>
        <p:sp>
          <p:nvSpPr>
            <p:cNvPr id="5139" name="Text Box 30"/>
            <p:cNvSpPr txBox="1">
              <a:spLocks noChangeArrowheads="1"/>
            </p:cNvSpPr>
            <p:nvPr/>
          </p:nvSpPr>
          <p:spPr bwMode="auto">
            <a:xfrm>
              <a:off x="585" y="2535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140" name="Text Box 33"/>
            <p:cNvSpPr txBox="1">
              <a:spLocks noChangeArrowheads="1"/>
            </p:cNvSpPr>
            <p:nvPr/>
          </p:nvSpPr>
          <p:spPr bwMode="auto">
            <a:xfrm>
              <a:off x="586" y="1311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141" name="Freeform 34"/>
            <p:cNvSpPr>
              <a:spLocks/>
            </p:cNvSpPr>
            <p:nvPr/>
          </p:nvSpPr>
          <p:spPr bwMode="auto">
            <a:xfrm>
              <a:off x="244" y="1500"/>
              <a:ext cx="840" cy="537"/>
            </a:xfrm>
            <a:custGeom>
              <a:avLst/>
              <a:gdLst>
                <a:gd name="T0" fmla="*/ 0 w 576"/>
                <a:gd name="T1" fmla="*/ 27857 h 144"/>
                <a:gd name="T2" fmla="*/ 435 w 576"/>
                <a:gd name="T3" fmla="*/ 0 h 144"/>
                <a:gd name="T4" fmla="*/ 260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5142" name="Freeform 35"/>
            <p:cNvSpPr>
              <a:spLocks/>
            </p:cNvSpPr>
            <p:nvPr/>
          </p:nvSpPr>
          <p:spPr bwMode="auto">
            <a:xfrm flipV="1">
              <a:off x="244" y="2046"/>
              <a:ext cx="840" cy="537"/>
            </a:xfrm>
            <a:custGeom>
              <a:avLst/>
              <a:gdLst>
                <a:gd name="T0" fmla="*/ 0 w 576"/>
                <a:gd name="T1" fmla="*/ 27857 h 144"/>
                <a:gd name="T2" fmla="*/ 435 w 576"/>
                <a:gd name="T3" fmla="*/ 0 h 144"/>
                <a:gd name="T4" fmla="*/ 260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/>
            <a:p>
              <a:endParaRPr lang="nl-NL"/>
            </a:p>
          </p:txBody>
        </p:sp>
        <p:sp>
          <p:nvSpPr>
            <p:cNvPr id="5143" name="Oval 36"/>
            <p:cNvSpPr>
              <a:spLocks noChangeArrowheads="1"/>
            </p:cNvSpPr>
            <p:nvPr/>
          </p:nvSpPr>
          <p:spPr bwMode="auto">
            <a:xfrm>
              <a:off x="160" y="1933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nl-NL" altLang="nl-NL" sz="1800">
                <a:latin typeface="Courier New" pitchFamily="49" charset="0"/>
              </a:endParaRPr>
            </a:p>
          </p:txBody>
        </p:sp>
        <p:sp>
          <p:nvSpPr>
            <p:cNvPr id="5144" name="Text Box 46"/>
            <p:cNvSpPr txBox="1">
              <a:spLocks noChangeArrowheads="1"/>
            </p:cNvSpPr>
            <p:nvPr/>
          </p:nvSpPr>
          <p:spPr bwMode="auto">
            <a:xfrm>
              <a:off x="460" y="955"/>
              <a:ext cx="103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000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  <a:endParaRPr lang="en-US" altLang="nl-NL" sz="2400" u="sng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4152900" y="1563688"/>
            <a:ext cx="1820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000" u="sng">
                <a:solidFill>
                  <a:schemeClr val="accent2"/>
                </a:solidFill>
                <a:latin typeface="Arial" charset="0"/>
              </a:rPr>
              <a:t>Right prospect</a:t>
            </a:r>
            <a:endParaRPr lang="en-US" altLang="nl-NL" sz="2400" u="sng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7216" name="Line 48"/>
          <p:cNvSpPr>
            <a:spLocks noChangeShapeType="1"/>
          </p:cNvSpPr>
          <p:nvPr/>
        </p:nvSpPr>
        <p:spPr bwMode="auto">
          <a:xfrm>
            <a:off x="3454400" y="142875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1697038" y="3876675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>
                <a:latin typeface="Arial" charset="0"/>
              </a:rPr>
              <a:t>€1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1712913" y="2144713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2605088" y="7827963"/>
            <a:ext cx="142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625475" y="6335713"/>
            <a:ext cx="5900738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small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 you prefer the right prospect.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large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 you prefer the left prospect.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some value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, which we call </a:t>
            </a:r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1600">
                <a:latin typeface="Arial" charset="0"/>
              </a:rPr>
              <a:t>, your preference   </a:t>
            </a:r>
            <a:br>
              <a:rPr lang="en-US" altLang="nl-NL" sz="1600">
                <a:latin typeface="Arial" charset="0"/>
              </a:rPr>
            </a:br>
            <a:r>
              <a:rPr lang="en-US" altLang="nl-NL" sz="1600">
                <a:latin typeface="Arial" charset="0"/>
              </a:rPr>
              <a:t>    switches.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Fill this switching value in below, and then on page TO.0.</a:t>
            </a:r>
            <a:endParaRPr lang="en-US" altLang="nl-NL" sz="1800">
              <a:latin typeface="Arial" charset="0"/>
            </a:endParaRPr>
          </a:p>
        </p:txBody>
      </p:sp>
      <p:sp>
        <p:nvSpPr>
          <p:cNvPr id="32" name="Text Box 38"/>
          <p:cNvSpPr txBox="1">
            <a:spLocks noChangeArrowheads="1"/>
          </p:cNvSpPr>
          <p:nvPr/>
        </p:nvSpPr>
        <p:spPr bwMode="auto">
          <a:xfrm>
            <a:off x="1704975" y="2152650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300</a:t>
            </a:r>
            <a:endParaRPr lang="en-US" altLang="nl-NL" sz="2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3" name="Text Box 38"/>
          <p:cNvSpPr txBox="1">
            <a:spLocks noChangeArrowheads="1"/>
          </p:cNvSpPr>
          <p:nvPr/>
        </p:nvSpPr>
        <p:spPr bwMode="auto">
          <a:xfrm>
            <a:off x="1704975" y="2152650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11</a:t>
            </a:r>
            <a:endParaRPr lang="en-US" altLang="nl-NL" sz="2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338138" y="5599113"/>
            <a:ext cx="3262312" cy="38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600">
                <a:latin typeface="Arial" charset="0"/>
              </a:rPr>
              <a:t>What would you choose if X = 11?</a:t>
            </a:r>
          </a:p>
        </p:txBody>
      </p:sp>
      <p:sp>
        <p:nvSpPr>
          <p:cNvPr id="5" name="Text Box 49"/>
          <p:cNvSpPr txBox="1">
            <a:spLocks noChangeArrowheads="1"/>
          </p:cNvSpPr>
          <p:nvPr/>
        </p:nvSpPr>
        <p:spPr bwMode="auto">
          <a:xfrm>
            <a:off x="320675" y="5568950"/>
            <a:ext cx="3375025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600">
                <a:latin typeface="Arial" charset="0"/>
              </a:rPr>
              <a:t>What would you choose if X = 300?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9" grpId="0"/>
      <p:bldP spid="7208" grpId="0"/>
      <p:bldP spid="7215" grpId="0"/>
      <p:bldP spid="7216" grpId="0" animBg="1"/>
      <p:bldP spid="7200" grpId="0"/>
      <p:bldP spid="7206" grpId="0"/>
      <p:bldP spid="7206" grpId="1"/>
      <p:bldP spid="7226" grpId="0"/>
      <p:bldP spid="7227" grpId="0" build="p"/>
      <p:bldP spid="32" grpId="0"/>
      <p:bldP spid="32" grpId="1"/>
      <p:bldP spid="33" grpId="0"/>
      <p:bldP spid="33" grpId="1"/>
      <p:bldP spid="7217" grpId="0"/>
      <p:bldP spid="7217" grpId="1"/>
      <p:bldP spid="5" grpId="0"/>
      <p:bldP spid="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747713" y="128588"/>
            <a:ext cx="5280025" cy="862012"/>
            <a:chOff x="1152" y="33"/>
            <a:chExt cx="3326" cy="543"/>
          </a:xfrm>
        </p:grpSpPr>
        <p:sp>
          <p:nvSpPr>
            <p:cNvPr id="6172" name="Text Box 29"/>
            <p:cNvSpPr txBox="1">
              <a:spLocks noChangeArrowheads="1"/>
            </p:cNvSpPr>
            <p:nvPr/>
          </p:nvSpPr>
          <p:spPr bwMode="auto">
            <a:xfrm>
              <a:off x="1152" y="33"/>
              <a:ext cx="33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>
                  <a:latin typeface="Arial" charset="0"/>
                </a:rPr>
                <a:t>Determining second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6173" name="Text Box 30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6148" name="Text Box 38"/>
          <p:cNvSpPr txBox="1">
            <a:spLocks noChangeArrowheads="1"/>
          </p:cNvSpPr>
          <p:nvPr/>
        </p:nvSpPr>
        <p:spPr bwMode="auto">
          <a:xfrm>
            <a:off x="6110288" y="-17463"/>
            <a:ext cx="749300" cy="40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000">
                <a:latin typeface="Arial" charset="0"/>
              </a:rPr>
              <a:t>TO.2</a:t>
            </a:r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6170" name="Text Box 33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6171" name="Text Box 41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</p:grp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6157" name="Group 6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6165" name="Text Box 31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6166" name="Text Box 34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6167" name="Freeform 35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7857 h 144"/>
                  <a:gd name="T2" fmla="*/ 435 w 576"/>
                  <a:gd name="T3" fmla="*/ 0 h 144"/>
                  <a:gd name="T4" fmla="*/ 260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6168" name="Freeform 36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7857 h 144"/>
                  <a:gd name="T2" fmla="*/ 435 w 576"/>
                  <a:gd name="T3" fmla="*/ 0 h 144"/>
                  <a:gd name="T4" fmla="*/ 260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6169" name="Oval 37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nl-NL" altLang="nl-NL" sz="1800">
                  <a:latin typeface="Courier New" pitchFamily="49" charset="0"/>
                </a:endParaRPr>
              </a:p>
            </p:txBody>
          </p:sp>
        </p:grpSp>
        <p:grpSp>
          <p:nvGrpSpPr>
            <p:cNvPr id="6158" name="Group 62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6160" name="Text Box 4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6161" name="Text Box 42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6162" name="Freeform 43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7857 h 144"/>
                  <a:gd name="T2" fmla="*/ 435 w 576"/>
                  <a:gd name="T3" fmla="*/ 0 h 144"/>
                  <a:gd name="T4" fmla="*/ 260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6163" name="Freeform 44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7857 h 144"/>
                  <a:gd name="T2" fmla="*/ 435 w 576"/>
                  <a:gd name="T3" fmla="*/ 0 h 144"/>
                  <a:gd name="T4" fmla="*/ 260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6164" name="Oval 45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nl-NL" altLang="nl-NL" sz="1800">
                  <a:latin typeface="Courier New" pitchFamily="49" charset="0"/>
                </a:endParaRPr>
              </a:p>
            </p:txBody>
          </p:sp>
        </p:grpSp>
        <p:sp>
          <p:nvSpPr>
            <p:cNvPr id="6159" name="Line 49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8" name="Group 6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6154" name="Text Box 32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6155" name="Text Box 50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sz="1800" baseline="30000">
                  <a:solidFill>
                    <a:schemeClr val="accent2"/>
                  </a:solidFill>
                  <a:latin typeface="Arial" charset="0"/>
                </a:rPr>
                <a:t>1</a:t>
              </a:r>
              <a:r>
                <a:rPr lang="en-US" altLang="nl-NL" sz="1800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6156" name="AutoShape 5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54050" y="5410200"/>
            <a:ext cx="537845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 sz="1800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Determine your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800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 </a:t>
            </a:r>
            <a:r>
              <a:rPr lang="en-US" altLang="nl-NL" sz="1800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 sz="1800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Fill it in below and on page TO.0. </a:t>
            </a:r>
          </a:p>
        </p:txBody>
      </p:sp>
      <p:sp>
        <p:nvSpPr>
          <p:cNvPr id="4170" name="Text Box 7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5" grpId="0"/>
      <p:bldP spid="4166" grpId="0" build="p"/>
      <p:bldP spid="41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847725" y="128588"/>
            <a:ext cx="4760913" cy="862012"/>
            <a:chOff x="1152" y="33"/>
            <a:chExt cx="2999" cy="543"/>
          </a:xfrm>
        </p:grpSpPr>
        <p:sp>
          <p:nvSpPr>
            <p:cNvPr id="7196" name="Text Box 6"/>
            <p:cNvSpPr txBox="1">
              <a:spLocks noChangeArrowheads="1"/>
            </p:cNvSpPr>
            <p:nvPr/>
          </p:nvSpPr>
          <p:spPr bwMode="auto">
            <a:xfrm>
              <a:off x="1152" y="33"/>
              <a:ext cx="299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>
                  <a:latin typeface="Arial" charset="0"/>
                </a:rPr>
                <a:t>Determining third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7197" name="Text Box 7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6138863" y="-12700"/>
            <a:ext cx="749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000">
                <a:latin typeface="Arial" charset="0"/>
              </a:rPr>
              <a:t>TO.3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7194" name="Text Box 10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7195" name="Text Box 11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7181" name="Group 1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7189" name="Text Box 14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7190" name="Text Box 15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7191" name="Freeform 16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7857 h 144"/>
                  <a:gd name="T2" fmla="*/ 435 w 576"/>
                  <a:gd name="T3" fmla="*/ 0 h 144"/>
                  <a:gd name="T4" fmla="*/ 260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7192" name="Freeform 17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7857 h 144"/>
                  <a:gd name="T2" fmla="*/ 435 w 576"/>
                  <a:gd name="T3" fmla="*/ 0 h 144"/>
                  <a:gd name="T4" fmla="*/ 260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7193" name="Oval 18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nl-NL" altLang="nl-NL" sz="1800">
                  <a:latin typeface="Courier New" pitchFamily="49" charset="0"/>
                </a:endParaRPr>
              </a:p>
            </p:txBody>
          </p:sp>
        </p:grpSp>
        <p:grpSp>
          <p:nvGrpSpPr>
            <p:cNvPr id="7182" name="Group 19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7184" name="Text Box 2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7185" name="Text Box 21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7186" name="Freeform 22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7857 h 144"/>
                  <a:gd name="T2" fmla="*/ 435 w 576"/>
                  <a:gd name="T3" fmla="*/ 0 h 144"/>
                  <a:gd name="T4" fmla="*/ 260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7187" name="Freeform 23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7857 h 144"/>
                  <a:gd name="T2" fmla="*/ 435 w 576"/>
                  <a:gd name="T3" fmla="*/ 0 h 144"/>
                  <a:gd name="T4" fmla="*/ 260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7188" name="Oval 24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nl-NL" altLang="nl-NL" sz="1800">
                  <a:latin typeface="Courier New" pitchFamily="49" charset="0"/>
                </a:endParaRPr>
              </a:p>
            </p:txBody>
          </p:sp>
        </p:grpSp>
        <p:sp>
          <p:nvSpPr>
            <p:cNvPr id="7183" name="Line 25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7178" name="Text Box 27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7179" name="Text Box 28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sz="1800" baseline="30000">
                  <a:solidFill>
                    <a:schemeClr val="accent2"/>
                  </a:solidFill>
                  <a:latin typeface="Arial" charset="0"/>
                </a:rPr>
                <a:t>2</a:t>
              </a:r>
              <a:r>
                <a:rPr lang="en-US" altLang="nl-NL" sz="1800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7180" name="AutoShape 2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0752" name="Text Box 32"/>
          <p:cNvSpPr txBox="1">
            <a:spLocks noChangeArrowheads="1"/>
          </p:cNvSpPr>
          <p:nvPr/>
        </p:nvSpPr>
        <p:spPr bwMode="auto">
          <a:xfrm>
            <a:off x="654050" y="5410200"/>
            <a:ext cx="537845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 sz="1800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Determine your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800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 </a:t>
            </a:r>
            <a:r>
              <a:rPr lang="en-US" altLang="nl-NL" sz="1800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 sz="1800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Fill it in below and on page TO.0. </a:t>
            </a:r>
          </a:p>
        </p:txBody>
      </p:sp>
      <p:sp>
        <p:nvSpPr>
          <p:cNvPr id="30754" name="Text Box 3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  <p:bldP spid="30752" grpId="0" build="p"/>
      <p:bldP spid="307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47725" y="128588"/>
            <a:ext cx="5008563" cy="862012"/>
            <a:chOff x="1152" y="33"/>
            <a:chExt cx="3155" cy="543"/>
          </a:xfrm>
        </p:grpSpPr>
        <p:sp>
          <p:nvSpPr>
            <p:cNvPr id="8220" name="Text Box 4"/>
            <p:cNvSpPr txBox="1">
              <a:spLocks noChangeArrowheads="1"/>
            </p:cNvSpPr>
            <p:nvPr/>
          </p:nvSpPr>
          <p:spPr bwMode="auto">
            <a:xfrm>
              <a:off x="1152" y="33"/>
              <a:ext cx="315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>
                  <a:latin typeface="Arial" charset="0"/>
                </a:rPr>
                <a:t>Determining fourth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8221" name="Text Box 5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6129338" y="-17463"/>
            <a:ext cx="749300" cy="40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000">
                <a:latin typeface="Arial" charset="0"/>
              </a:rPr>
              <a:t>TO.4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8218" name="Text Box 8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8219" name="Text Box 9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8205" name="Group 11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8213" name="Text Box 12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8214" name="Text Box 13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8215" name="Freeform 14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7857 h 144"/>
                  <a:gd name="T2" fmla="*/ 435 w 576"/>
                  <a:gd name="T3" fmla="*/ 0 h 144"/>
                  <a:gd name="T4" fmla="*/ 260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8216" name="Freeform 15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7857 h 144"/>
                  <a:gd name="T2" fmla="*/ 435 w 576"/>
                  <a:gd name="T3" fmla="*/ 0 h 144"/>
                  <a:gd name="T4" fmla="*/ 260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8217" name="Oval 16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nl-NL" altLang="nl-NL" sz="1800">
                  <a:latin typeface="Courier New" pitchFamily="49" charset="0"/>
                </a:endParaRPr>
              </a:p>
            </p:txBody>
          </p:sp>
        </p:grpSp>
        <p:grpSp>
          <p:nvGrpSpPr>
            <p:cNvPr id="8206" name="Group 17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8208" name="Text Box 18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8209" name="Text Box 19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8210" name="Freeform 20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7857 h 144"/>
                  <a:gd name="T2" fmla="*/ 435 w 576"/>
                  <a:gd name="T3" fmla="*/ 0 h 144"/>
                  <a:gd name="T4" fmla="*/ 260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8211" name="Freeform 21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7857 h 144"/>
                  <a:gd name="T2" fmla="*/ 435 w 576"/>
                  <a:gd name="T3" fmla="*/ 0 h 144"/>
                  <a:gd name="T4" fmla="*/ 260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8212" name="Oval 22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nl-NL" altLang="nl-NL" sz="1800">
                  <a:latin typeface="Courier New" pitchFamily="49" charset="0"/>
                </a:endParaRPr>
              </a:p>
            </p:txBody>
          </p:sp>
        </p:grpSp>
        <p:sp>
          <p:nvSpPr>
            <p:cNvPr id="8207" name="Line 23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8202" name="Text Box 25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8203" name="Text Box 26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sz="1800" baseline="30000">
                  <a:solidFill>
                    <a:schemeClr val="accent2"/>
                  </a:solidFill>
                  <a:latin typeface="Arial" charset="0"/>
                </a:rPr>
                <a:t>3</a:t>
              </a:r>
              <a:r>
                <a:rPr lang="en-US" altLang="nl-NL" sz="1800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8204" name="AutoShape 27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654050" y="5410200"/>
            <a:ext cx="537845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 sz="1800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Determine your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800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 </a:t>
            </a:r>
            <a:r>
              <a:rPr lang="en-US" altLang="nl-NL" sz="1800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 sz="1800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Fill it in below and on page TO.0. 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97" grpId="0" build="p"/>
      <p:bldP spid="32798" grpId="0"/>
    </p:bldLst>
  </p:timing>
</p:sld>
</file>

<file path=ppt/theme/theme1.xml><?xml version="1.0" encoding="utf-8"?>
<a:theme xmlns:a="http://schemas.openxmlformats.org/drawingml/2006/main" name="REAL_slides30May2010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REAL_slides30May2010</Template>
  <TotalTime>812</TotalTime>
  <Words>384</Words>
  <Application>Microsoft Office PowerPoint</Application>
  <PresentationFormat>On-screen Show (4:3)</PresentationFormat>
  <Paragraphs>113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Courier New</vt:lpstr>
      <vt:lpstr>Times New Roman</vt:lpstr>
      <vt:lpstr>REAL_slides30May2010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Dennie</dc:creator>
  <cp:lastModifiedBy>Wakker</cp:lastModifiedBy>
  <cp:revision>147</cp:revision>
  <cp:lastPrinted>2001-11-23T14:50:16Z</cp:lastPrinted>
  <dcterms:created xsi:type="dcterms:W3CDTF">2010-05-30T19:15:24Z</dcterms:created>
  <dcterms:modified xsi:type="dcterms:W3CDTF">2018-02-25T09:15:19Z</dcterms:modified>
</cp:coreProperties>
</file>