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89" r:id="rId3"/>
    <p:sldId id="290" r:id="rId4"/>
    <p:sldId id="291" r:id="rId5"/>
    <p:sldId id="281" r:id="rId6"/>
    <p:sldId id="282" r:id="rId7"/>
    <p:sldId id="287" r:id="rId8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 varScale="1">
        <p:scale>
          <a:sx n="61" d="100"/>
          <a:sy n="61" d="100"/>
        </p:scale>
        <p:origin x="-1786" y="-77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  <a:cs typeface="+mn-cs"/>
              </a:defRPr>
            </a:lvl1pPr>
          </a:lstStyle>
          <a:p>
            <a:pPr>
              <a:defRPr/>
            </a:pPr>
            <a:fld id="{814F6667-A39E-40E6-8B02-BFFE98D2A3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53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A08293B-FCF9-4B49-8CE5-9B2629BD4DF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07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3A739C-1936-44E6-838C-4BDAFA0848A0}" type="slidenum">
              <a:rPr lang="nl-NL" smtClean="0"/>
              <a:pPr>
                <a:defRPr/>
              </a:pPr>
              <a:t>1</a:t>
            </a:fld>
            <a:endParaRPr lang="nl-NL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defRPr/>
            </a:pPr>
            <a:fld id="{9F9DC41C-AA5F-4CB2-AF85-27DE6F9B1C6D}" type="slidenum">
              <a:rPr lang="nl-NL" sz="1200">
                <a:latin typeface="Times New Roman" pitchFamily="18" charset="0"/>
                <a:cs typeface="+mn-cs"/>
              </a:rPr>
              <a:pPr algn="r" eaLnBrk="0" hangingPunct="0">
                <a:defRPr/>
              </a:pPr>
              <a:t>2</a:t>
            </a:fld>
            <a:endParaRPr lang="nl-NL" sz="1200">
              <a:latin typeface="Times New Roman" pitchFamily="18" charset="0"/>
              <a:cs typeface="+mn-cs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E2C49C88-8C67-4065-BBF3-7F4872766225}" type="slidenum">
              <a:rPr lang="nl-NL" altLang="nl-NL" sz="1200">
                <a:latin typeface="Times New Roman" pitchFamily="18" charset="0"/>
              </a:rPr>
              <a:pPr algn="r"/>
              <a:t>3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B05F8360-3462-4D68-915E-E88DA558E575}" type="slidenum">
              <a:rPr lang="nl-NL" altLang="nl-NL" sz="1200">
                <a:latin typeface="Times New Roman" pitchFamily="18" charset="0"/>
              </a:rPr>
              <a:pPr algn="r"/>
              <a:t>4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71807DB-7DFB-4CFB-AF10-0576E5F14746}" type="slidenum">
              <a:rPr lang="nl-NL" smtClean="0"/>
              <a:pPr>
                <a:defRPr/>
              </a:pPr>
              <a:t>5</a:t>
            </a:fld>
            <a:endParaRPr lang="nl-NL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6BCAA3-FADD-41C0-A120-1CBE87A216A5}" type="slidenum">
              <a:rPr lang="nl-NL" smtClean="0"/>
              <a:pPr>
                <a:defRPr/>
              </a:pPr>
              <a:t>6</a:t>
            </a:fld>
            <a:endParaRPr lang="nl-NL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defRPr/>
            </a:pPr>
            <a:fld id="{410C68BD-90C9-49D1-92C6-A37F326C04C3}" type="slidenum">
              <a:rPr lang="nl-NL" sz="1200">
                <a:latin typeface="Times New Roman" pitchFamily="18" charset="0"/>
                <a:cs typeface="+mn-cs"/>
              </a:rPr>
              <a:pPr algn="r" eaLnBrk="0" hangingPunct="0">
                <a:defRPr/>
              </a:pPr>
              <a:t>7</a:t>
            </a:fld>
            <a:endParaRPr lang="nl-NL" sz="1200">
              <a:latin typeface="Times New Roman" pitchFamily="18" charset="0"/>
              <a:cs typeface="+mn-cs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ADD2B-631D-4CEE-9006-719380BF2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9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4FF2E-48C4-417D-B50E-8A3A447461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4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22BAA-27CD-450E-ADC8-F680958BC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5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9B559-2DF4-430B-8635-F6D0A6508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7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1B23D-8109-41FE-9ED6-7BE850CD34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0B374-20AB-4C57-A82E-55532594B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1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DBE45-7D8C-4EA0-8EE7-E10E033AC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8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17CA7-C964-4CB5-A30B-193FDD0B19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1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1E75B-4606-4BF4-A9FA-E61E8C6E7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CACAF-C184-44B7-9022-9616567B2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1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DADB1-0BD2-4AB2-9070-00B488AC8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09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2CEF4769-E2A2-4309-9EE1-45BF85BB4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9"/>
          <p:cNvSpPr txBox="1">
            <a:spLocks noChangeArrowheads="1"/>
          </p:cNvSpPr>
          <p:nvPr/>
        </p:nvSpPr>
        <p:spPr bwMode="auto">
          <a:xfrm>
            <a:off x="101600" y="168275"/>
            <a:ext cx="6807200" cy="520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endParaRPr lang="en-US" altLang="nl-NL" sz="2000"/>
          </a:p>
          <a:p>
            <a:pPr>
              <a:lnSpc>
                <a:spcPct val="120000"/>
              </a:lnSpc>
            </a:pPr>
            <a:endParaRPr lang="en-US" altLang="nl-NL" sz="2000"/>
          </a:p>
          <a:p>
            <a:pPr>
              <a:lnSpc>
                <a:spcPct val="120000"/>
              </a:lnSpc>
            </a:pPr>
            <a:r>
              <a:rPr lang="en-US" altLang="nl-NL" sz="2000"/>
              <a:t>Welcome and thanks for participating!</a:t>
            </a:r>
            <a:br>
              <a:rPr lang="en-US" altLang="nl-NL" sz="2000"/>
            </a:br>
            <a:endParaRPr lang="en-US" altLang="nl-NL" sz="2000"/>
          </a:p>
          <a:p>
            <a:pPr>
              <a:lnSpc>
                <a:spcPct val="120000"/>
              </a:lnSpc>
            </a:pPr>
            <a:r>
              <a:rPr lang="en-US" altLang="nl-NL" sz="2000"/>
              <a:t>You will receive: </a:t>
            </a:r>
          </a:p>
          <a:p>
            <a:pPr>
              <a:lnSpc>
                <a:spcPct val="120000"/>
              </a:lnSpc>
            </a:pPr>
            <a:r>
              <a:rPr lang="en-US" altLang="nl-NL" sz="2000" b="1">
                <a:solidFill>
                  <a:srgbClr val="0000FF"/>
                </a:solidFill>
              </a:rPr>
              <a:t>€10</a:t>
            </a:r>
            <a:r>
              <a:rPr lang="en-US" altLang="nl-NL" sz="2000" b="1"/>
              <a:t> </a:t>
            </a:r>
            <a:r>
              <a:rPr lang="en-US" altLang="nl-NL" sz="2000"/>
              <a:t>for participation</a:t>
            </a:r>
          </a:p>
          <a:p>
            <a:pPr>
              <a:lnSpc>
                <a:spcPct val="120000"/>
              </a:lnSpc>
            </a:pPr>
            <a:r>
              <a:rPr lang="en-US" altLang="nl-NL" sz="2000"/>
              <a:t>+</a:t>
            </a:r>
          </a:p>
          <a:p>
            <a:pPr>
              <a:lnSpc>
                <a:spcPct val="120000"/>
              </a:lnSpc>
            </a:pPr>
            <a:r>
              <a:rPr lang="en-US" altLang="nl-NL" sz="2000" b="1">
                <a:solidFill>
                  <a:srgbClr val="0000FF"/>
                </a:solidFill>
              </a:rPr>
              <a:t>a mug</a:t>
            </a:r>
            <a:endParaRPr lang="en-US" altLang="nl-NL" sz="200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nl-NL" sz="2000"/>
              <a:t>+</a:t>
            </a:r>
          </a:p>
          <a:p>
            <a:pPr>
              <a:lnSpc>
                <a:spcPct val="120000"/>
              </a:lnSpc>
            </a:pPr>
            <a:r>
              <a:rPr lang="en-US" altLang="nl-NL" sz="2000" b="1">
                <a:solidFill>
                  <a:srgbClr val="0000FF"/>
                </a:solidFill>
              </a:rPr>
              <a:t>(possibly) a different prize. </a:t>
            </a:r>
          </a:p>
          <a:p>
            <a:pPr>
              <a:lnSpc>
                <a:spcPct val="120000"/>
              </a:lnSpc>
            </a:pPr>
            <a:r>
              <a:rPr lang="en-US" altLang="nl-NL" sz="2000"/>
              <a:t>We give you the mug right now ...</a:t>
            </a:r>
            <a:br>
              <a:rPr lang="en-US" altLang="nl-NL" sz="2000"/>
            </a:br>
            <a:endParaRPr lang="en-US" altLang="nl-NL" sz="2000"/>
          </a:p>
          <a:p>
            <a:pPr>
              <a:lnSpc>
                <a:spcPct val="120000"/>
              </a:lnSpc>
            </a:pPr>
            <a:r>
              <a:rPr lang="en-US" altLang="nl-NL" sz="2000"/>
              <a:t>The possibly different prize comes from an envelope that you will get. </a:t>
            </a:r>
          </a:p>
        </p:txBody>
      </p:sp>
      <p:sp>
        <p:nvSpPr>
          <p:cNvPr id="15385" name="Text Box 29"/>
          <p:cNvSpPr txBox="1">
            <a:spLocks noChangeArrowheads="1"/>
          </p:cNvSpPr>
          <p:nvPr/>
        </p:nvSpPr>
        <p:spPr bwMode="auto">
          <a:xfrm>
            <a:off x="492125" y="95250"/>
            <a:ext cx="57388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Explanation of the Experiment</a:t>
            </a:r>
            <a:endParaRPr lang="en-US" altLang="nl-NL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  <p:bldP spid="1538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70"/>
          <p:cNvSpPr txBox="1">
            <a:spLocks noChangeArrowheads="1"/>
          </p:cNvSpPr>
          <p:nvPr/>
        </p:nvSpPr>
        <p:spPr bwMode="auto">
          <a:xfrm>
            <a:off x="296863" y="1087438"/>
            <a:ext cx="6400800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>We have</a:t>
            </a:r>
            <a:r>
              <a:rPr lang="en-US" altLang="nl-NL">
                <a:solidFill>
                  <a:srgbClr val="0000FF"/>
                </a:solidFill>
              </a:rPr>
              <a:t> </a:t>
            </a:r>
            <a:r>
              <a:rPr lang="en-US" altLang="nl-NL" b="1">
                <a:solidFill>
                  <a:srgbClr val="0000FF"/>
                </a:solidFill>
              </a:rPr>
              <a:t>50 envelopes</a:t>
            </a:r>
            <a:r>
              <a:rPr lang="en-US" altLang="nl-NL"/>
              <a:t>, numbered 1 to 50.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>5 of you are now asked to check this numbering.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>With this established:</a:t>
            </a:r>
            <a:br>
              <a:rPr lang="en-US" altLang="nl-NL"/>
            </a:br>
            <a:r>
              <a:rPr lang="en-US" altLang="nl-NL"/>
              <a:t>You are all asked to randomly select </a:t>
            </a:r>
            <a:br>
              <a:rPr lang="en-US" altLang="nl-NL"/>
            </a:br>
            <a:r>
              <a:rPr lang="en-US" altLang="nl-NL" b="1">
                <a:solidFill>
                  <a:srgbClr val="0000FF"/>
                </a:solidFill>
              </a:rPr>
              <a:t>one of the envelopes.</a:t>
            </a:r>
            <a:endParaRPr lang="en-US" altLang="nl-NL">
              <a:solidFill>
                <a:srgbClr val="0000FF"/>
              </a:solidFill>
            </a:endParaRPr>
          </a:p>
          <a:p>
            <a:pPr lvl="1">
              <a:lnSpc>
                <a:spcPct val="120000"/>
              </a:lnSpc>
              <a:buFont typeface="Arial" charset="0"/>
              <a:buNone/>
            </a:pPr>
            <a:endParaRPr lang="en-US" altLang="nl-NL"/>
          </a:p>
          <a:p>
            <a:pPr algn="ctr">
              <a:lnSpc>
                <a:spcPct val="120000"/>
              </a:lnSpc>
              <a:buFont typeface="Arial" charset="0"/>
              <a:buNone/>
            </a:pPr>
            <a:endParaRPr lang="en-US" altLang="nl-NL" b="1">
              <a:solidFill>
                <a:srgbClr val="FF0000"/>
              </a:solidFill>
            </a:endParaRPr>
          </a:p>
          <a:p>
            <a:pPr algn="ctr">
              <a:lnSpc>
                <a:spcPct val="120000"/>
              </a:lnSpc>
              <a:buFont typeface="Arial" charset="0"/>
              <a:buNone/>
            </a:pPr>
            <a:endParaRPr lang="en-US" altLang="nl-NL" b="1">
              <a:solidFill>
                <a:srgbClr val="FF0000"/>
              </a:solidFill>
            </a:endParaRPr>
          </a:p>
          <a:p>
            <a:pPr algn="ctr">
              <a:lnSpc>
                <a:spcPct val="120000"/>
              </a:lnSpc>
              <a:buFont typeface="Arial" charset="0"/>
              <a:buNone/>
            </a:pPr>
            <a:r>
              <a:rPr lang="en-US" altLang="nl-NL" b="1">
                <a:solidFill>
                  <a:srgbClr val="FF0000"/>
                </a:solidFill>
              </a:rPr>
              <a:t>DO NOT OPEN YOUR ENVELOPE!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altLang="nl-NL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/>
              <a:t>Otherwise you will be </a:t>
            </a:r>
            <a:r>
              <a:rPr lang="en-US" altLang="nl-NL" b="1">
                <a:solidFill>
                  <a:srgbClr val="FF3300"/>
                </a:solidFill>
              </a:rPr>
              <a:t>disqualified</a:t>
            </a:r>
            <a:r>
              <a:rPr lang="en-US" altLang="nl-NL"/>
              <a:t> from getting the different prize.</a:t>
            </a:r>
          </a:p>
        </p:txBody>
      </p:sp>
      <p:sp>
        <p:nvSpPr>
          <p:cNvPr id="37891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A9FE4864-2BFD-4A1C-8B1C-013556308B28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2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19461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Envelopes</a:t>
            </a:r>
            <a:endParaRPr lang="en-US" altLang="nl-NL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allAtOnce"/>
      <p:bldP spid="194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70"/>
          <p:cNvSpPr txBox="1">
            <a:spLocks noChangeArrowheads="1"/>
          </p:cNvSpPr>
          <p:nvPr/>
        </p:nvSpPr>
        <p:spPr bwMode="auto">
          <a:xfrm>
            <a:off x="212725" y="546100"/>
            <a:ext cx="6527800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/>
              <a:t>Each envelope contains two options, indicated by a letter that looks as follows:</a:t>
            </a:r>
          </a:p>
          <a:p>
            <a:pPr>
              <a:lnSpc>
                <a:spcPct val="120000"/>
              </a:lnSpc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nl-NL" b="1">
                <a:solidFill>
                  <a:srgbClr val="0000FF"/>
                </a:solidFill>
              </a:rPr>
              <a:t>You will write instructions,</a:t>
            </a:r>
          </a:p>
          <a:p>
            <a:pPr>
              <a:lnSpc>
                <a:spcPct val="120000"/>
              </a:lnSpc>
            </a:pPr>
            <a:r>
              <a:rPr lang="en-US" altLang="nl-NL"/>
              <a:t>for each possible content of your envelope </a:t>
            </a:r>
            <a:br>
              <a:rPr lang="en-US" altLang="nl-NL"/>
            </a:br>
            <a:r>
              <a:rPr lang="en-US" altLang="nl-NL"/>
              <a:t>(for each money amount), </a:t>
            </a:r>
            <a:br>
              <a:rPr lang="en-US" altLang="nl-NL"/>
            </a:br>
            <a:r>
              <a:rPr lang="en-US" altLang="nl-NL"/>
              <a:t>which of the two options you want.</a:t>
            </a:r>
          </a:p>
          <a:p>
            <a:pPr>
              <a:lnSpc>
                <a:spcPct val="120000"/>
              </a:lnSpc>
            </a:pPr>
            <a:r>
              <a:rPr lang="en-US" altLang="nl-NL"/>
              <a:t>At the end, we will give you what you instructed.</a:t>
            </a:r>
            <a:endParaRPr lang="en-US" altLang="nl-NL" b="1">
              <a:solidFill>
                <a:srgbClr val="0000FF"/>
              </a:solidFill>
            </a:endParaRP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58289502-32AF-4F14-BFF7-DE2992724E2E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3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1487488"/>
            <a:ext cx="5505450" cy="966787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nl-NL" b="1"/>
          </a:p>
          <a:p>
            <a:pPr eaLnBrk="1" hangingPunct="1"/>
            <a:r>
              <a:rPr lang="en-US" altLang="nl-NL"/>
              <a:t>Option 1: Keep your mug</a:t>
            </a:r>
          </a:p>
          <a:p>
            <a:pPr eaLnBrk="1" hangingPunct="1"/>
            <a:r>
              <a:rPr lang="en-US" altLang="nl-NL"/>
              <a:t>Option 2: Give up your mug for € ...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build="allAtOnce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70"/>
          <p:cNvSpPr txBox="1">
            <a:spLocks noChangeArrowheads="1"/>
          </p:cNvSpPr>
          <p:nvPr/>
        </p:nvSpPr>
        <p:spPr bwMode="auto">
          <a:xfrm>
            <a:off x="330200" y="895350"/>
            <a:ext cx="6527800" cy="371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nl-NL" sz="2000" b="1">
                <a:solidFill>
                  <a:srgbClr val="0000FF"/>
                </a:solidFill>
              </a:rPr>
              <a:t>There are no right or wrong answers</a:t>
            </a:r>
            <a:r>
              <a:rPr lang="en-US" altLang="nl-NL" sz="2000">
                <a:solidFill>
                  <a:srgbClr val="0000FF"/>
                </a:solidFill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n-US" altLang="nl-NL" sz="2000"/>
              <a:t>Please give us instructions according to what you want most yourself.  </a:t>
            </a:r>
          </a:p>
          <a:p>
            <a:pPr>
              <a:lnSpc>
                <a:spcPct val="110000"/>
              </a:lnSpc>
            </a:pPr>
            <a:r>
              <a:rPr lang="en-US" altLang="nl-NL" sz="2000"/>
              <a:t>That (what </a:t>
            </a:r>
            <a:r>
              <a:rPr lang="en-US" altLang="nl-NL" sz="2000" u="sng"/>
              <a:t>you</a:t>
            </a:r>
            <a:r>
              <a:rPr lang="en-US" altLang="nl-NL" sz="2000"/>
              <a:t> want) is also what we are interested in, </a:t>
            </a:r>
            <a:br>
              <a:rPr lang="en-US" altLang="nl-NL" sz="2000"/>
            </a:br>
            <a:r>
              <a:rPr lang="en-US" altLang="nl-NL" sz="2000"/>
              <a:t>and want to investigate.</a:t>
            </a:r>
            <a:br>
              <a:rPr lang="en-US" altLang="nl-NL" sz="2000"/>
            </a:br>
            <a:endParaRPr lang="en-US" altLang="nl-NL" sz="2000"/>
          </a:p>
          <a:p>
            <a:pPr>
              <a:lnSpc>
                <a:spcPct val="110000"/>
              </a:lnSpc>
            </a:pPr>
            <a:r>
              <a:rPr lang="en-US" altLang="nl-NL" sz="2000"/>
              <a:t>Because we just give you what you write in your instructions:</a:t>
            </a:r>
            <a:br>
              <a:rPr lang="en-US" altLang="nl-NL" sz="2000"/>
            </a:br>
            <a:endParaRPr lang="en-US" altLang="nl-NL" sz="2000"/>
          </a:p>
          <a:p>
            <a:pPr eaLnBrk="1" hangingPunct="1"/>
            <a:r>
              <a:rPr lang="en-US" altLang="nl-NL" sz="2000"/>
              <a:t>If you </a:t>
            </a:r>
            <a:r>
              <a:rPr lang="en-US" altLang="nl-NL" sz="2000" b="1">
                <a:solidFill>
                  <a:schemeClr val="accent2"/>
                </a:solidFill>
              </a:rPr>
              <a:t>write</a:t>
            </a:r>
            <a:r>
              <a:rPr lang="en-US" altLang="nl-NL" sz="2000"/>
              <a:t> what you want,</a:t>
            </a:r>
          </a:p>
          <a:p>
            <a:pPr eaLnBrk="1" hangingPunct="1"/>
            <a:r>
              <a:rPr lang="en-US" altLang="nl-NL" sz="2000"/>
              <a:t>then you </a:t>
            </a:r>
            <a:r>
              <a:rPr lang="en-US" altLang="nl-NL" sz="2000" b="1">
                <a:solidFill>
                  <a:srgbClr val="0000FF"/>
                </a:solidFill>
              </a:rPr>
              <a:t>get</a:t>
            </a:r>
            <a:r>
              <a:rPr lang="en-US" altLang="nl-NL" sz="2000"/>
              <a:t> what you want!</a:t>
            </a:r>
            <a:endParaRPr lang="en-US" altLang="nl-NL" sz="2000" b="1">
              <a:solidFill>
                <a:srgbClr val="0000FF"/>
              </a:solidFill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17157549-57C8-4853-A2E7-AF39A8173D13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4</a:t>
            </a:fld>
            <a:endParaRPr lang="en-US" altLang="nl-NL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4206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nl-NL" sz="3200"/>
              <a:t>Verification</a:t>
            </a:r>
            <a:endParaRPr lang="en-US" altLang="nl-NL" sz="2400"/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5BB13935-9005-427A-9180-2D1E9235A143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5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68338" y="1362075"/>
            <a:ext cx="5815012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/>
              <a:t>At end of experiment: </a:t>
            </a:r>
            <a:br>
              <a:rPr lang="en-US" altLang="nl-NL"/>
            </a:br>
            <a:r>
              <a:rPr lang="en-US" altLang="nl-NL"/>
              <a:t>you get a </a:t>
            </a:r>
            <a:r>
              <a:rPr lang="en-US" altLang="nl-NL" b="1">
                <a:solidFill>
                  <a:schemeClr val="accent2"/>
                </a:solidFill>
              </a:rPr>
              <a:t>list</a:t>
            </a:r>
            <a:r>
              <a:rPr lang="en-US" altLang="nl-NL"/>
              <a:t> describing the contents of all envelopes.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You will then check that our description of</a:t>
            </a:r>
            <a:r>
              <a:rPr lang="en-US" altLang="nl-NL">
                <a:solidFill>
                  <a:schemeClr val="accent2"/>
                </a:solidFill>
              </a:rPr>
              <a:t> </a:t>
            </a:r>
            <a:r>
              <a:rPr lang="en-US" altLang="nl-NL" b="1">
                <a:solidFill>
                  <a:schemeClr val="accent2"/>
                </a:solidFill>
              </a:rPr>
              <a:t>your numbered envelope</a:t>
            </a:r>
            <a:r>
              <a:rPr lang="en-US" altLang="nl-NL"/>
              <a:t> was truthful.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You can then also check that the list contains the options as we said.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E788EAEC-F72C-434F-ABDD-0F17366E40B1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6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315913" y="660400"/>
            <a:ext cx="6191250" cy="555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/>
              <a:t>Please do </a:t>
            </a:r>
            <a:r>
              <a:rPr lang="en-US" altLang="nl-NL" b="1">
                <a:solidFill>
                  <a:schemeClr val="accent2"/>
                </a:solidFill>
              </a:rPr>
              <a:t>not comm</a:t>
            </a:r>
            <a:r>
              <a:rPr lang="en-US" altLang="nl-NL" b="1">
                <a:solidFill>
                  <a:srgbClr val="0000FF"/>
                </a:solidFill>
              </a:rPr>
              <a:t>u</a:t>
            </a:r>
            <a:r>
              <a:rPr lang="en-US" altLang="nl-NL" b="1">
                <a:solidFill>
                  <a:schemeClr val="accent2"/>
                </a:solidFill>
              </a:rPr>
              <a:t>nicate</a:t>
            </a:r>
            <a:r>
              <a:rPr lang="en-US" altLang="nl-NL"/>
              <a:t> with other participants.</a:t>
            </a:r>
          </a:p>
          <a:p>
            <a:pPr>
              <a:lnSpc>
                <a:spcPct val="120000"/>
              </a:lnSpc>
            </a:pPr>
            <a:r>
              <a:rPr lang="en-US" altLang="nl-NL"/>
              <a:t/>
            </a:r>
            <a:br>
              <a:rPr lang="en-US" altLang="nl-NL"/>
            </a:br>
            <a:r>
              <a:rPr lang="en-US" altLang="nl-NL" b="1">
                <a:solidFill>
                  <a:schemeClr val="accent2"/>
                </a:solidFill>
              </a:rPr>
              <a:t>Questions at any time:</a:t>
            </a:r>
            <a:r>
              <a:rPr lang="en-US" altLang="nl-NL"/>
              <a:t> please raise your hand. Experimenters will come.</a:t>
            </a:r>
            <a:br>
              <a:rPr lang="en-US" altLang="nl-NL"/>
            </a:br>
            <a:r>
              <a:rPr lang="en-US" altLang="nl-NL"/>
              <a:t/>
            </a:r>
            <a:br>
              <a:rPr lang="en-US" altLang="nl-NL"/>
            </a:br>
            <a:endParaRPr lang="en-US" altLang="nl-NL"/>
          </a:p>
          <a:p>
            <a:pPr algn="ctr">
              <a:lnSpc>
                <a:spcPct val="120000"/>
              </a:lnSpc>
            </a:pPr>
            <a:r>
              <a:rPr lang="en-US" altLang="nl-NL" sz="2800" b="1"/>
              <a:t>Remember</a:t>
            </a:r>
          </a:p>
          <a:p>
            <a:pPr>
              <a:lnSpc>
                <a:spcPct val="120000"/>
              </a:lnSpc>
            </a:pP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Do </a:t>
            </a:r>
            <a:r>
              <a:rPr lang="en-US" altLang="nl-NL" b="1">
                <a:solidFill>
                  <a:schemeClr val="accent2"/>
                </a:solidFill>
              </a:rPr>
              <a:t>not open</a:t>
            </a:r>
            <a:r>
              <a:rPr lang="en-US" altLang="nl-NL"/>
              <a:t> your envelope.</a:t>
            </a:r>
            <a:br>
              <a:rPr lang="en-US" altLang="nl-NL"/>
            </a:b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/>
              <a:t>There are </a:t>
            </a:r>
            <a:r>
              <a:rPr lang="en-US" altLang="nl-NL" b="1">
                <a:solidFill>
                  <a:schemeClr val="accent2"/>
                </a:solidFill>
              </a:rPr>
              <a:t>no right or wrong</a:t>
            </a:r>
            <a:r>
              <a:rPr lang="en-US" altLang="nl-NL"/>
              <a:t> answers; </a:t>
            </a:r>
            <a:br>
              <a:rPr lang="en-US" altLang="nl-NL"/>
            </a:br>
            <a:r>
              <a:rPr lang="en-US" altLang="nl-NL"/>
              <a:t>it is only about what you want.</a:t>
            </a:r>
            <a:br>
              <a:rPr lang="en-US" altLang="nl-NL"/>
            </a:br>
            <a:endParaRPr lang="en-US" altLang="nl-NL"/>
          </a:p>
          <a:p>
            <a:pPr>
              <a:lnSpc>
                <a:spcPct val="120000"/>
              </a:lnSpc>
            </a:pPr>
            <a:r>
              <a:rPr lang="en-US" altLang="nl-NL" b="1">
                <a:solidFill>
                  <a:schemeClr val="accent2"/>
                </a:solidFill>
              </a:rPr>
              <a:t>Instructions</a:t>
            </a:r>
            <a:r>
              <a:rPr lang="en-US" altLang="nl-NL"/>
              <a:t>: </a:t>
            </a:r>
          </a:p>
          <a:p>
            <a:pPr>
              <a:lnSpc>
                <a:spcPct val="120000"/>
              </a:lnSpc>
            </a:pPr>
            <a:r>
              <a:rPr lang="en-US" altLang="nl-NL"/>
              <a:t>If you </a:t>
            </a:r>
            <a:r>
              <a:rPr lang="en-US" altLang="nl-NL" b="1">
                <a:solidFill>
                  <a:schemeClr val="accent2"/>
                </a:solidFill>
              </a:rPr>
              <a:t>write</a:t>
            </a:r>
            <a:r>
              <a:rPr lang="en-US" altLang="nl-NL"/>
              <a:t> what you want, </a:t>
            </a:r>
            <a:br>
              <a:rPr lang="en-US" altLang="nl-NL"/>
            </a:br>
            <a:r>
              <a:rPr lang="en-US" altLang="nl-NL"/>
              <a:t>then you </a:t>
            </a:r>
            <a:r>
              <a:rPr lang="en-US" altLang="nl-NL" b="1">
                <a:solidFill>
                  <a:schemeClr val="accent2"/>
                </a:solidFill>
              </a:rPr>
              <a:t>get</a:t>
            </a:r>
            <a:r>
              <a:rPr lang="en-US" altLang="nl-NL"/>
              <a:t> what you want.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fld id="{2F68A3F7-A6D6-42FA-9E1A-AAB19DE7CCBF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7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315913" y="660400"/>
            <a:ext cx="61912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nl-NL" sz="2800"/>
              <a:t>Now the experiment can begin.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1881</TotalTime>
  <Words>146</Words>
  <Application>Microsoft Office PowerPoint</Application>
  <PresentationFormat>On-screen Show (4:3)</PresentationFormat>
  <Paragraphs>69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342</cp:revision>
  <cp:lastPrinted>2001-11-23T14:50:16Z</cp:lastPrinted>
  <dcterms:created xsi:type="dcterms:W3CDTF">2010-05-30T19:15:24Z</dcterms:created>
  <dcterms:modified xsi:type="dcterms:W3CDTF">2018-02-25T09:14:18Z</dcterms:modified>
</cp:coreProperties>
</file>