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9"/>
  </p:notesMasterIdLst>
  <p:handoutMasterIdLst>
    <p:handoutMasterId r:id="rId10"/>
  </p:handoutMasterIdLst>
  <p:sldIdLst>
    <p:sldId id="260" r:id="rId2"/>
    <p:sldId id="290" r:id="rId3"/>
    <p:sldId id="285" r:id="rId4"/>
    <p:sldId id="289" r:id="rId5"/>
    <p:sldId id="281" r:id="rId6"/>
    <p:sldId id="282" r:id="rId7"/>
    <p:sldId id="287" r:id="rId8"/>
  </p:sldIdLst>
  <p:sldSz cx="6858000" cy="9144000" type="screen4x3"/>
  <p:notesSz cx="6797675" cy="9926638"/>
  <p:embeddedFontLst>
    <p:embeddedFont>
      <p:font typeface="Math3" panose="00000400000000000000" pitchFamily="2" charset="2"/>
      <p:regular r:id="rId11"/>
    </p:embeddedFont>
    <p:embeddedFont>
      <p:font typeface="Cambria Math" panose="02040503050406030204" pitchFamily="18" charset="0"/>
      <p:regular r:id="rId12"/>
    </p:embeddedFont>
    <p:embeddedFont>
      <p:font typeface="Palatino Linotype" panose="02040502050505030304" pitchFamily="18" charset="0"/>
      <p:regular r:id="rId13"/>
      <p:bold r:id="rId14"/>
      <p:italic r:id="rId15"/>
      <p:boldItalic r:id="rId16"/>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888">
          <p15:clr>
            <a:srgbClr val="A4A3A4"/>
          </p15:clr>
        </p15:guide>
        <p15:guide id="2"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00FF"/>
    <a:srgbClr val="006600"/>
    <a:srgbClr val="003300"/>
    <a:srgbClr val="FF0000"/>
    <a:srgbClr val="99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99761" autoAdjust="0"/>
  </p:normalViewPr>
  <p:slideViewPr>
    <p:cSldViewPr snapToGrid="0">
      <p:cViewPr varScale="1">
        <p:scale>
          <a:sx n="61" d="100"/>
          <a:sy n="61" d="100"/>
        </p:scale>
        <p:origin x="-1786" y="-77"/>
      </p:cViewPr>
      <p:guideLst>
        <p:guide orient="horz" pos="2888"/>
        <p:guide pos="1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1" y="0"/>
            <a:ext cx="294618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eaLnBrk="0" hangingPunct="0">
              <a:defRPr sz="1200">
                <a:latin typeface="Courier New" pitchFamily="49" charset="0"/>
                <a:cs typeface="+mn-cs"/>
              </a:defRPr>
            </a:lvl1pPr>
          </a:lstStyle>
          <a:p>
            <a:pPr>
              <a:defRPr/>
            </a:pPr>
            <a:endParaRPr lang="en-GB"/>
          </a:p>
        </p:txBody>
      </p:sp>
      <p:sp>
        <p:nvSpPr>
          <p:cNvPr id="14339" name="Rectangle 1027"/>
          <p:cNvSpPr>
            <a:spLocks noGrp="1" noChangeArrowheads="1"/>
          </p:cNvSpPr>
          <p:nvPr>
            <p:ph type="dt" sz="quarter" idx="1"/>
          </p:nvPr>
        </p:nvSpPr>
        <p:spPr bwMode="auto">
          <a:xfrm>
            <a:off x="3851487" y="0"/>
            <a:ext cx="2946188"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0" hangingPunct="0">
              <a:defRPr sz="1200">
                <a:latin typeface="Courier New" pitchFamily="49" charset="0"/>
                <a:cs typeface="+mn-cs"/>
              </a:defRPr>
            </a:lvl1pPr>
          </a:lstStyle>
          <a:p>
            <a:pPr>
              <a:defRPr/>
            </a:pPr>
            <a:endParaRPr lang="en-GB"/>
          </a:p>
        </p:txBody>
      </p:sp>
      <p:sp>
        <p:nvSpPr>
          <p:cNvPr id="14340" name="Rectangle 1028"/>
          <p:cNvSpPr>
            <a:spLocks noGrp="1" noChangeArrowheads="1"/>
          </p:cNvSpPr>
          <p:nvPr>
            <p:ph type="ftr" sz="quarter" idx="2"/>
          </p:nvPr>
        </p:nvSpPr>
        <p:spPr bwMode="auto">
          <a:xfrm>
            <a:off x="1" y="9430306"/>
            <a:ext cx="294618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eaLnBrk="0" hangingPunct="0">
              <a:defRPr sz="1200">
                <a:latin typeface="Courier New" pitchFamily="49" charset="0"/>
                <a:cs typeface="+mn-cs"/>
              </a:defRPr>
            </a:lvl1pPr>
          </a:lstStyle>
          <a:p>
            <a:pPr>
              <a:defRPr/>
            </a:pPr>
            <a:endParaRPr lang="en-GB"/>
          </a:p>
        </p:txBody>
      </p:sp>
      <p:sp>
        <p:nvSpPr>
          <p:cNvPr id="14341" name="Rectangle 1029"/>
          <p:cNvSpPr>
            <a:spLocks noGrp="1" noChangeArrowheads="1"/>
          </p:cNvSpPr>
          <p:nvPr>
            <p:ph type="sldNum" sz="quarter" idx="3"/>
          </p:nvPr>
        </p:nvSpPr>
        <p:spPr bwMode="auto">
          <a:xfrm>
            <a:off x="3851487" y="9430306"/>
            <a:ext cx="2946188"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0" hangingPunct="0">
              <a:defRPr sz="1200">
                <a:latin typeface="Courier New" pitchFamily="49" charset="0"/>
                <a:cs typeface="+mn-cs"/>
              </a:defRPr>
            </a:lvl1pPr>
          </a:lstStyle>
          <a:p>
            <a:pPr>
              <a:defRPr/>
            </a:pPr>
            <a:fld id="{197CF9F5-CF49-46E2-BC40-E8D353B3BB9A}" type="slidenum">
              <a:rPr lang="en-GB"/>
              <a:pPr>
                <a:defRPr/>
              </a:pPr>
              <a:t>‹#›</a:t>
            </a:fld>
            <a:endParaRPr lang="en-GB"/>
          </a:p>
        </p:txBody>
      </p:sp>
    </p:spTree>
    <p:extLst>
      <p:ext uri="{BB962C8B-B14F-4D97-AF65-F5344CB8AC3E}">
        <p14:creationId xmlns:p14="http://schemas.microsoft.com/office/powerpoint/2010/main" val="3890928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4618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nl-NL"/>
          </a:p>
        </p:txBody>
      </p:sp>
      <p:sp>
        <p:nvSpPr>
          <p:cNvPr id="18435" name="Rectangle 3"/>
          <p:cNvSpPr>
            <a:spLocks noGrp="1" noChangeArrowheads="1"/>
          </p:cNvSpPr>
          <p:nvPr>
            <p:ph type="dt" idx="1"/>
          </p:nvPr>
        </p:nvSpPr>
        <p:spPr bwMode="auto">
          <a:xfrm>
            <a:off x="3849899" y="0"/>
            <a:ext cx="294618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nl-NL"/>
          </a:p>
        </p:txBody>
      </p:sp>
      <p:sp>
        <p:nvSpPr>
          <p:cNvPr id="9220" name="Rectangle 4"/>
          <p:cNvSpPr>
            <a:spLocks noGrp="1" noRot="1" noChangeAspect="1" noChangeArrowheads="1" noTextEdit="1"/>
          </p:cNvSpPr>
          <p:nvPr>
            <p:ph type="sldImg" idx="2"/>
          </p:nvPr>
        </p:nvSpPr>
        <p:spPr bwMode="auto">
          <a:xfrm>
            <a:off x="2005013" y="744538"/>
            <a:ext cx="27892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18438" name="Rectangle 6"/>
          <p:cNvSpPr>
            <a:spLocks noGrp="1" noChangeArrowheads="1"/>
          </p:cNvSpPr>
          <p:nvPr>
            <p:ph type="ftr" sz="quarter" idx="4"/>
          </p:nvPr>
        </p:nvSpPr>
        <p:spPr bwMode="auto">
          <a:xfrm>
            <a:off x="1" y="9428716"/>
            <a:ext cx="294618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nl-NL"/>
          </a:p>
        </p:txBody>
      </p:sp>
      <p:sp>
        <p:nvSpPr>
          <p:cNvPr id="18439" name="Rectangle 7"/>
          <p:cNvSpPr>
            <a:spLocks noGrp="1" noChangeArrowheads="1"/>
          </p:cNvSpPr>
          <p:nvPr>
            <p:ph type="sldNum" sz="quarter" idx="5"/>
          </p:nvPr>
        </p:nvSpPr>
        <p:spPr bwMode="auto">
          <a:xfrm>
            <a:off x="3849899" y="9428716"/>
            <a:ext cx="294618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976D7FB3-CBB4-4FBA-AB65-7DB3D2B8D688}" type="slidenum">
              <a:rPr lang="nl-NL"/>
              <a:pPr>
                <a:defRPr/>
              </a:pPr>
              <a:t>‹#›</a:t>
            </a:fld>
            <a:endParaRPr lang="nl-NL"/>
          </a:p>
        </p:txBody>
      </p:sp>
    </p:spTree>
    <p:extLst>
      <p:ext uri="{BB962C8B-B14F-4D97-AF65-F5344CB8AC3E}">
        <p14:creationId xmlns:p14="http://schemas.microsoft.com/office/powerpoint/2010/main" val="2926142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p:txBody>
          <a:bodyPr/>
          <a:lstStyle/>
          <a:p>
            <a:pPr>
              <a:defRPr/>
            </a:pPr>
            <a:fld id="{63D61DF7-4FB4-48BB-A272-E74BC356A271}" type="slidenum">
              <a:rPr lang="nl-NL" smtClean="0"/>
              <a:pPr>
                <a:defRPr/>
              </a:pPr>
              <a:t>1</a:t>
            </a:fld>
            <a:endParaRPr lang="nl-NL"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1216021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49899" y="9428716"/>
            <a:ext cx="2946189" cy="496332"/>
          </a:xfrm>
          <a:prstGeom prst="rect">
            <a:avLst/>
          </a:prstGeom>
          <a:noFill/>
          <a:ln>
            <a:miter lim="800000"/>
            <a:headEnd/>
            <a:tailEnd/>
          </a:ln>
        </p:spPr>
        <p:txBody>
          <a:bodyPr lIns="91568" tIns="45784" rIns="91568" bIns="45784" anchor="b"/>
          <a:lstStyle/>
          <a:p>
            <a:pPr algn="r" eaLnBrk="0" hangingPunct="0">
              <a:defRPr/>
            </a:pPr>
            <a:fld id="{8A6AAB95-67E2-44E4-A9AC-1ED80544F1FE}" type="slidenum">
              <a:rPr lang="nl-NL" sz="1200">
                <a:latin typeface="Times New Roman" pitchFamily="18" charset="0"/>
                <a:cs typeface="+mn-cs"/>
              </a:rPr>
              <a:pPr algn="r" eaLnBrk="0" hangingPunct="0">
                <a:defRPr/>
              </a:pPr>
              <a:t>2</a:t>
            </a:fld>
            <a:endParaRPr lang="nl-NL" sz="1200">
              <a:latin typeface="Times New Roman" pitchFamily="18" charset="0"/>
              <a:cs typeface="+mn-cs"/>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3282908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p:txBody>
          <a:bodyPr/>
          <a:lstStyle/>
          <a:p>
            <a:pPr>
              <a:defRPr/>
            </a:pPr>
            <a:fld id="{E2E8BFB0-3110-410E-8A11-3531CF934168}" type="slidenum">
              <a:rPr lang="nl-NL" smtClean="0"/>
              <a:pPr>
                <a:defRPr/>
              </a:pPr>
              <a:t>3</a:t>
            </a:fld>
            <a:endParaRPr lang="nl-NL"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122253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p:txBody>
          <a:bodyPr/>
          <a:lstStyle/>
          <a:p>
            <a:pPr>
              <a:defRPr/>
            </a:pPr>
            <a:fld id="{4C65ACB7-3D95-4F02-9DBB-AD9920742130}" type="slidenum">
              <a:rPr lang="nl-NL" smtClean="0"/>
              <a:pPr>
                <a:defRPr/>
              </a:pPr>
              <a:t>4</a:t>
            </a:fld>
            <a:endParaRPr lang="nl-NL"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215792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F614D84C-630A-4F91-B62E-6EE64B3A71B4}" type="slidenum">
              <a:rPr lang="nl-NL" smtClean="0"/>
              <a:pPr>
                <a:defRPr/>
              </a:pPr>
              <a:t>5</a:t>
            </a:fld>
            <a:endParaRPr lang="nl-NL"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3719832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316D0E78-540A-490A-865E-12757D363574}" type="slidenum">
              <a:rPr lang="nl-NL" smtClean="0"/>
              <a:pPr>
                <a:defRPr/>
              </a:pPr>
              <a:t>6</a:t>
            </a:fld>
            <a:endParaRPr lang="nl-NL"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3149612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49899" y="9428716"/>
            <a:ext cx="2946189" cy="496332"/>
          </a:xfrm>
          <a:prstGeom prst="rect">
            <a:avLst/>
          </a:prstGeom>
          <a:noFill/>
          <a:ln>
            <a:miter lim="800000"/>
            <a:headEnd/>
            <a:tailEnd/>
          </a:ln>
        </p:spPr>
        <p:txBody>
          <a:bodyPr lIns="91568" tIns="45784" rIns="91568" bIns="45784" anchor="b"/>
          <a:lstStyle/>
          <a:p>
            <a:pPr algn="r" eaLnBrk="0" hangingPunct="0">
              <a:defRPr/>
            </a:pPr>
            <a:fld id="{8A6AAB95-67E2-44E4-A9AC-1ED80544F1FE}" type="slidenum">
              <a:rPr lang="nl-NL" sz="1200">
                <a:latin typeface="Times New Roman" pitchFamily="18" charset="0"/>
                <a:cs typeface="+mn-cs"/>
              </a:rPr>
              <a:pPr algn="r" eaLnBrk="0" hangingPunct="0">
                <a:defRPr/>
              </a:pPr>
              <a:t>7</a:t>
            </a:fld>
            <a:endParaRPr lang="nl-NL" sz="1200">
              <a:latin typeface="Times New Roman" pitchFamily="18" charset="0"/>
              <a:cs typeface="+mn-cs"/>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38578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nl-NL" smtClean="0"/>
              <a:t>Klik om de stijl te bewerken</a:t>
            </a:r>
            <a:endParaRPr lang="en-US"/>
          </a:p>
        </p:txBody>
      </p:sp>
      <p:sp>
        <p:nvSpPr>
          <p:cNvPr id="3" name="Ond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1EDCC5-D28B-46B5-AE42-EAE7FE37E62A}" type="slidenum">
              <a:rPr lang="en-US"/>
              <a:pPr>
                <a:defRPr/>
              </a:pPr>
              <a:t>‹#›</a:t>
            </a:fld>
            <a:endParaRPr lang="en-US"/>
          </a:p>
        </p:txBody>
      </p:sp>
    </p:spTree>
    <p:extLst>
      <p:ext uri="{BB962C8B-B14F-4D97-AF65-F5344CB8AC3E}">
        <p14:creationId xmlns:p14="http://schemas.microsoft.com/office/powerpoint/2010/main" val="3042038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B75882-0A36-45BE-92A8-59C0B20B8162}" type="slidenum">
              <a:rPr lang="en-US"/>
              <a:pPr>
                <a:defRPr/>
              </a:pPr>
              <a:t>‹#›</a:t>
            </a:fld>
            <a:endParaRPr lang="en-US"/>
          </a:p>
        </p:txBody>
      </p:sp>
    </p:spTree>
    <p:extLst>
      <p:ext uri="{BB962C8B-B14F-4D97-AF65-F5344CB8AC3E}">
        <p14:creationId xmlns:p14="http://schemas.microsoft.com/office/powerpoint/2010/main" val="327993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886325" y="812800"/>
            <a:ext cx="1457325" cy="7315200"/>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14350" y="812800"/>
            <a:ext cx="4219575" cy="7315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FB655D-30D7-4C86-A806-817057B9C029}" type="slidenum">
              <a:rPr lang="en-US"/>
              <a:pPr>
                <a:defRPr/>
              </a:pPr>
              <a:t>‹#›</a:t>
            </a:fld>
            <a:endParaRPr lang="en-US"/>
          </a:p>
        </p:txBody>
      </p:sp>
    </p:spTree>
    <p:extLst>
      <p:ext uri="{BB962C8B-B14F-4D97-AF65-F5344CB8AC3E}">
        <p14:creationId xmlns:p14="http://schemas.microsoft.com/office/powerpoint/2010/main" val="261577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2836F2-BBD9-4313-A442-F2E4F94212DD}" type="slidenum">
              <a:rPr lang="en-US"/>
              <a:pPr>
                <a:defRPr/>
              </a:pPr>
              <a:t>‹#›</a:t>
            </a:fld>
            <a:endParaRPr lang="en-US"/>
          </a:p>
        </p:txBody>
      </p:sp>
    </p:spTree>
    <p:extLst>
      <p:ext uri="{BB962C8B-B14F-4D97-AF65-F5344CB8AC3E}">
        <p14:creationId xmlns:p14="http://schemas.microsoft.com/office/powerpoint/2010/main" val="343523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E85C7C-01B1-42E5-B791-2918B410EE1E}" type="slidenum">
              <a:rPr lang="en-US"/>
              <a:pPr>
                <a:defRPr/>
              </a:pPr>
              <a:t>‹#›</a:t>
            </a:fld>
            <a:endParaRPr lang="en-US"/>
          </a:p>
        </p:txBody>
      </p:sp>
    </p:spTree>
    <p:extLst>
      <p:ext uri="{BB962C8B-B14F-4D97-AF65-F5344CB8AC3E}">
        <p14:creationId xmlns:p14="http://schemas.microsoft.com/office/powerpoint/2010/main" val="191880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B32105-0543-4E65-B088-C92745F3FACB}" type="slidenum">
              <a:rPr lang="en-US"/>
              <a:pPr>
                <a:defRPr/>
              </a:pPr>
              <a:t>‹#›</a:t>
            </a:fld>
            <a:endParaRPr lang="en-US"/>
          </a:p>
        </p:txBody>
      </p:sp>
    </p:spTree>
    <p:extLst>
      <p:ext uri="{BB962C8B-B14F-4D97-AF65-F5344CB8AC3E}">
        <p14:creationId xmlns:p14="http://schemas.microsoft.com/office/powerpoint/2010/main" val="130212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907857-3B85-4000-B7E6-3B3E33E5143F}" type="slidenum">
              <a:rPr lang="en-US"/>
              <a:pPr>
                <a:defRPr/>
              </a:pPr>
              <a:t>‹#›</a:t>
            </a:fld>
            <a:endParaRPr lang="en-US"/>
          </a:p>
        </p:txBody>
      </p:sp>
    </p:spTree>
    <p:extLst>
      <p:ext uri="{BB962C8B-B14F-4D97-AF65-F5344CB8AC3E}">
        <p14:creationId xmlns:p14="http://schemas.microsoft.com/office/powerpoint/2010/main" val="278854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4AE19A-8B0D-4B1D-99C1-2A913D873641}" type="slidenum">
              <a:rPr lang="en-US"/>
              <a:pPr>
                <a:defRPr/>
              </a:pPr>
              <a:t>‹#›</a:t>
            </a:fld>
            <a:endParaRPr lang="en-US"/>
          </a:p>
        </p:txBody>
      </p:sp>
    </p:spTree>
    <p:extLst>
      <p:ext uri="{BB962C8B-B14F-4D97-AF65-F5344CB8AC3E}">
        <p14:creationId xmlns:p14="http://schemas.microsoft.com/office/powerpoint/2010/main" val="36641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AD6CD3-9D94-4684-924F-79484B046E4E}" type="slidenum">
              <a:rPr lang="en-US"/>
              <a:pPr>
                <a:defRPr/>
              </a:pPr>
              <a:t>‹#›</a:t>
            </a:fld>
            <a:endParaRPr lang="en-US"/>
          </a:p>
        </p:txBody>
      </p:sp>
    </p:spTree>
    <p:extLst>
      <p:ext uri="{BB962C8B-B14F-4D97-AF65-F5344CB8AC3E}">
        <p14:creationId xmlns:p14="http://schemas.microsoft.com/office/powerpoint/2010/main" val="404235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58DF16-DC57-473A-BE89-FF2B2DB28E42}" type="slidenum">
              <a:rPr lang="en-US"/>
              <a:pPr>
                <a:defRPr/>
              </a:pPr>
              <a:t>‹#›</a:t>
            </a:fld>
            <a:endParaRPr lang="en-US"/>
          </a:p>
        </p:txBody>
      </p:sp>
    </p:spTree>
    <p:extLst>
      <p:ext uri="{BB962C8B-B14F-4D97-AF65-F5344CB8AC3E}">
        <p14:creationId xmlns:p14="http://schemas.microsoft.com/office/powerpoint/2010/main" val="41137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en-US" noProof="0" smtClean="0"/>
          </a:p>
        </p:txBody>
      </p:sp>
      <p:sp>
        <p:nvSpPr>
          <p:cNvPr id="4" name="Tijdelijke aanduiding voor teks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2DC441-192D-487F-BE05-8BF56B1611AD}" type="slidenum">
              <a:rPr lang="en-US"/>
              <a:pPr>
                <a:defRPr/>
              </a:pPr>
              <a:t>‹#›</a:t>
            </a:fld>
            <a:endParaRPr lang="en-US"/>
          </a:p>
        </p:txBody>
      </p:sp>
    </p:spTree>
    <p:extLst>
      <p:ext uri="{BB962C8B-B14F-4D97-AF65-F5344CB8AC3E}">
        <p14:creationId xmlns:p14="http://schemas.microsoft.com/office/powerpoint/2010/main" val="246616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de stijl te bewerken</a:t>
            </a:r>
            <a:endParaRPr lang="en-US" altLang="nl-NL" smtClean="0"/>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cs typeface="+mn-cs"/>
              </a:defRPr>
            </a:lvl1pPr>
          </a:lstStyle>
          <a:p>
            <a:pPr>
              <a:defRPr/>
            </a:pPr>
            <a:fld id="{D0E18143-1DE6-438A-BD4B-7573BC9A46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9"/>
          <p:cNvSpPr txBox="1">
            <a:spLocks noChangeArrowheads="1"/>
          </p:cNvSpPr>
          <p:nvPr/>
        </p:nvSpPr>
        <p:spPr bwMode="auto">
          <a:xfrm>
            <a:off x="-1" y="367624"/>
            <a:ext cx="6965244" cy="784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endParaRPr lang="en-US" altLang="nl-NL" sz="2000" dirty="0">
              <a:latin typeface="Arial" charset="0"/>
            </a:endParaRPr>
          </a:p>
          <a:p>
            <a:pPr>
              <a:lnSpc>
                <a:spcPct val="120000"/>
              </a:lnSpc>
              <a:spcBef>
                <a:spcPct val="0"/>
              </a:spcBef>
              <a:buFontTx/>
              <a:buNone/>
            </a:pPr>
            <a:endParaRPr lang="en-US" altLang="nl-NL" sz="2000" dirty="0">
              <a:latin typeface="Arial" charset="0"/>
            </a:endParaRPr>
          </a:p>
          <a:p>
            <a:pPr>
              <a:lnSpc>
                <a:spcPct val="120000"/>
              </a:lnSpc>
              <a:spcBef>
                <a:spcPct val="0"/>
              </a:spcBef>
              <a:buFontTx/>
              <a:buNone/>
            </a:pPr>
            <a:r>
              <a:rPr lang="en-US" altLang="nl-NL" sz="2000" dirty="0" smtClean="0">
                <a:latin typeface="Arial" charset="0"/>
              </a:rPr>
              <a:t>Welcome!</a:t>
            </a:r>
            <a:r>
              <a:rPr lang="en-US" altLang="nl-NL" sz="2000" dirty="0">
                <a:latin typeface="Arial" charset="0"/>
              </a:rPr>
              <a:t/>
            </a:r>
            <a:br>
              <a:rPr lang="en-US" altLang="nl-NL" sz="2000" dirty="0">
                <a:latin typeface="Arial" charset="0"/>
              </a:rPr>
            </a:br>
            <a:endParaRPr lang="en-US" altLang="nl-NL" sz="2000" dirty="0">
              <a:latin typeface="Arial" charset="0"/>
            </a:endParaRPr>
          </a:p>
          <a:p>
            <a:pPr>
              <a:lnSpc>
                <a:spcPct val="120000"/>
              </a:lnSpc>
              <a:spcBef>
                <a:spcPct val="0"/>
              </a:spcBef>
              <a:buFontTx/>
              <a:buNone/>
            </a:pPr>
            <a:r>
              <a:rPr lang="en-US" altLang="nl-NL" sz="2000" dirty="0">
                <a:latin typeface="Arial" charset="0"/>
              </a:rPr>
              <a:t>You will receive: </a:t>
            </a:r>
          </a:p>
          <a:p>
            <a:pPr>
              <a:lnSpc>
                <a:spcPct val="120000"/>
              </a:lnSpc>
              <a:spcBef>
                <a:spcPct val="0"/>
              </a:spcBef>
              <a:buFontTx/>
              <a:buNone/>
            </a:pPr>
            <a:r>
              <a:rPr lang="en-US" altLang="nl-NL" sz="2000" b="1" dirty="0" smtClean="0">
                <a:solidFill>
                  <a:srgbClr val="0000FF"/>
                </a:solidFill>
                <a:latin typeface="Arial" charset="0"/>
              </a:rPr>
              <a:t>€5</a:t>
            </a:r>
            <a:r>
              <a:rPr lang="en-US" altLang="nl-NL" sz="2000" b="1" dirty="0" smtClean="0">
                <a:latin typeface="Arial" charset="0"/>
              </a:rPr>
              <a:t> </a:t>
            </a:r>
            <a:r>
              <a:rPr lang="en-US" altLang="nl-NL" sz="2000" dirty="0">
                <a:latin typeface="Arial" charset="0"/>
              </a:rPr>
              <a:t>for participation</a:t>
            </a:r>
          </a:p>
          <a:p>
            <a:pPr>
              <a:lnSpc>
                <a:spcPct val="120000"/>
              </a:lnSpc>
              <a:spcBef>
                <a:spcPct val="0"/>
              </a:spcBef>
              <a:buFontTx/>
              <a:buNone/>
            </a:pPr>
            <a:r>
              <a:rPr lang="en-US" altLang="nl-NL" sz="2000" dirty="0">
                <a:latin typeface="Arial" charset="0"/>
              </a:rPr>
              <a:t>+</a:t>
            </a:r>
          </a:p>
          <a:p>
            <a:pPr>
              <a:lnSpc>
                <a:spcPct val="120000"/>
              </a:lnSpc>
              <a:spcBef>
                <a:spcPct val="0"/>
              </a:spcBef>
              <a:buFontTx/>
              <a:buNone/>
            </a:pPr>
            <a:r>
              <a:rPr lang="en-US" altLang="nl-NL" sz="2000" b="1" dirty="0" smtClean="0">
                <a:solidFill>
                  <a:srgbClr val="0000FF"/>
                </a:solidFill>
                <a:latin typeface="Arial" charset="0"/>
              </a:rPr>
              <a:t>an additional </a:t>
            </a:r>
            <a:r>
              <a:rPr lang="en-US" altLang="nl-NL" sz="2000" b="1" dirty="0">
                <a:solidFill>
                  <a:srgbClr val="0000FF"/>
                </a:solidFill>
                <a:latin typeface="Arial" charset="0"/>
              </a:rPr>
              <a:t>prize. </a:t>
            </a:r>
            <a:endParaRPr lang="en-US" altLang="nl-NL" sz="2000" b="1" dirty="0" smtClean="0">
              <a:solidFill>
                <a:srgbClr val="0000FF"/>
              </a:solidFill>
              <a:latin typeface="Arial" charset="0"/>
            </a:endParaRPr>
          </a:p>
          <a:p>
            <a:pPr>
              <a:lnSpc>
                <a:spcPct val="120000"/>
              </a:lnSpc>
              <a:spcBef>
                <a:spcPct val="0"/>
              </a:spcBef>
              <a:buFontTx/>
              <a:buNone/>
            </a:pPr>
            <a:endParaRPr lang="en-US" altLang="nl-NL" sz="2000" b="1" dirty="0" smtClean="0">
              <a:solidFill>
                <a:srgbClr val="0000FF"/>
              </a:solidFill>
              <a:latin typeface="Arial" charset="0"/>
            </a:endParaRPr>
          </a:p>
          <a:p>
            <a:pPr>
              <a:lnSpc>
                <a:spcPct val="120000"/>
              </a:lnSpc>
              <a:spcBef>
                <a:spcPct val="0"/>
              </a:spcBef>
              <a:buNone/>
            </a:pPr>
            <a:r>
              <a:rPr lang="en-US" altLang="nl-NL" sz="2000" b="1" dirty="0">
                <a:solidFill>
                  <a:srgbClr val="FF0000"/>
                </a:solidFill>
                <a:latin typeface="Arial" charset="0"/>
              </a:rPr>
              <a:t>Do not open your envelope.</a:t>
            </a:r>
          </a:p>
          <a:p>
            <a:pPr>
              <a:lnSpc>
                <a:spcPct val="120000"/>
              </a:lnSpc>
              <a:spcBef>
                <a:spcPct val="0"/>
              </a:spcBef>
              <a:buFontTx/>
              <a:buNone/>
            </a:pPr>
            <a:endParaRPr lang="en-US" altLang="nl-NL" sz="2000" b="1" dirty="0">
              <a:solidFill>
                <a:srgbClr val="0000FF"/>
              </a:solidFill>
              <a:latin typeface="Arial" charset="0"/>
            </a:endParaRPr>
          </a:p>
          <a:p>
            <a:pPr>
              <a:lnSpc>
                <a:spcPct val="120000"/>
              </a:lnSpc>
              <a:spcBef>
                <a:spcPct val="0"/>
              </a:spcBef>
              <a:buFontTx/>
              <a:buNone/>
            </a:pPr>
            <a:r>
              <a:rPr lang="en-US" altLang="nl-NL" sz="2000" dirty="0" smtClean="0">
                <a:latin typeface="Arial" charset="0"/>
              </a:rPr>
              <a:t>The additional </a:t>
            </a:r>
            <a:r>
              <a:rPr lang="en-US" altLang="nl-NL" sz="2000" dirty="0">
                <a:latin typeface="Arial" charset="0"/>
              </a:rPr>
              <a:t>prize comes from </a:t>
            </a:r>
            <a:r>
              <a:rPr lang="en-US" altLang="nl-NL" sz="2000" dirty="0" smtClean="0">
                <a:latin typeface="Arial" charset="0"/>
              </a:rPr>
              <a:t>your envelope. </a:t>
            </a:r>
            <a:endParaRPr lang="en-US" altLang="nl-NL" sz="2000" dirty="0">
              <a:latin typeface="Arial" charset="0"/>
            </a:endParaRPr>
          </a:p>
          <a:p>
            <a:pPr>
              <a:lnSpc>
                <a:spcPct val="120000"/>
              </a:lnSpc>
              <a:spcBef>
                <a:spcPct val="0"/>
              </a:spcBef>
              <a:buFontTx/>
              <a:buNone/>
            </a:pPr>
            <a:r>
              <a:rPr lang="en-US" altLang="nl-NL" sz="2000" dirty="0" smtClean="0">
                <a:latin typeface="Arial" charset="0"/>
              </a:rPr>
              <a:t>Your envelope </a:t>
            </a:r>
            <a:r>
              <a:rPr lang="en-US" altLang="nl-NL" sz="2000" dirty="0">
                <a:latin typeface="Arial" charset="0"/>
              </a:rPr>
              <a:t>contains </a:t>
            </a:r>
            <a:r>
              <a:rPr lang="en-US" altLang="nl-NL" sz="2000" dirty="0" smtClean="0">
                <a:latin typeface="Arial" charset="0"/>
              </a:rPr>
              <a:t>a pair </a:t>
            </a:r>
            <a:r>
              <a:rPr lang="en-US" altLang="nl-NL" sz="2000" dirty="0">
                <a:latin typeface="Arial" charset="0"/>
              </a:rPr>
              <a:t>of prospects </a:t>
            </a:r>
            <a:r>
              <a:rPr lang="en-US" altLang="nl-NL" sz="2000" dirty="0" smtClean="0">
                <a:latin typeface="Arial" charset="0"/>
              </a:rPr>
              <a:t/>
            </a:r>
            <a:br>
              <a:rPr lang="en-US" altLang="nl-NL" sz="2000" dirty="0" smtClean="0">
                <a:latin typeface="Arial" charset="0"/>
              </a:rPr>
            </a:br>
            <a:r>
              <a:rPr lang="en-US" altLang="nl-NL" sz="2000" dirty="0" smtClean="0">
                <a:latin typeface="Arial" charset="0"/>
              </a:rPr>
              <a:t>(explained later).  You </a:t>
            </a:r>
            <a:r>
              <a:rPr lang="en-US" altLang="nl-NL" sz="2000" dirty="0">
                <a:latin typeface="Arial" charset="0"/>
              </a:rPr>
              <a:t>will get one of these </a:t>
            </a:r>
            <a:r>
              <a:rPr lang="en-US" altLang="nl-NL" sz="2000" dirty="0" smtClean="0">
                <a:latin typeface="Arial" charset="0"/>
              </a:rPr>
              <a:t>two prospects.  </a:t>
            </a:r>
          </a:p>
          <a:p>
            <a:pPr>
              <a:lnSpc>
                <a:spcPct val="120000"/>
              </a:lnSpc>
              <a:spcBef>
                <a:spcPct val="0"/>
              </a:spcBef>
              <a:buFontTx/>
              <a:buNone/>
            </a:pPr>
            <a:r>
              <a:rPr lang="en-US" altLang="nl-NL" sz="2000" dirty="0" smtClean="0">
                <a:latin typeface="Arial" charset="0"/>
              </a:rPr>
              <a:t>During the experiment</a:t>
            </a:r>
            <a:r>
              <a:rPr lang="en-US" altLang="nl-NL" sz="2000" dirty="0">
                <a:latin typeface="Arial" charset="0"/>
              </a:rPr>
              <a:t>, you write instructions to us about </a:t>
            </a:r>
            <a:r>
              <a:rPr lang="en-US" altLang="nl-NL" sz="2000" dirty="0" smtClean="0">
                <a:latin typeface="Arial" charset="0"/>
              </a:rPr>
              <a:t>which of the two prospects to give to you </a:t>
            </a:r>
            <a:r>
              <a:rPr lang="en-US" altLang="nl-NL" sz="2000" dirty="0">
                <a:latin typeface="Arial" charset="0"/>
              </a:rPr>
              <a:t>at the </a:t>
            </a:r>
            <a:r>
              <a:rPr lang="en-US" altLang="nl-NL" sz="2000" dirty="0" smtClean="0">
                <a:latin typeface="Arial" charset="0"/>
              </a:rPr>
              <a:t>end. </a:t>
            </a:r>
          </a:p>
          <a:p>
            <a:pPr>
              <a:lnSpc>
                <a:spcPct val="120000"/>
              </a:lnSpc>
              <a:spcBef>
                <a:spcPct val="0"/>
              </a:spcBef>
              <a:buFontTx/>
              <a:buNone/>
            </a:pPr>
            <a:r>
              <a:rPr lang="en-US" altLang="nl-NL" sz="2000" b="1" dirty="0" smtClean="0">
                <a:solidFill>
                  <a:srgbClr val="0000FF"/>
                </a:solidFill>
                <a:latin typeface="Arial" charset="0"/>
              </a:rPr>
              <a:t>Your goal: get most-wanted prospect </a:t>
            </a:r>
            <a:r>
              <a:rPr lang="en-US" altLang="nl-NL" sz="2000" b="1" dirty="0">
                <a:solidFill>
                  <a:srgbClr val="0000FF"/>
                </a:solidFill>
                <a:latin typeface="Arial" charset="0"/>
              </a:rPr>
              <a:t>from </a:t>
            </a:r>
            <a:r>
              <a:rPr lang="en-US" altLang="nl-NL" sz="2000" b="1" dirty="0" smtClean="0">
                <a:solidFill>
                  <a:srgbClr val="0000FF"/>
                </a:solidFill>
                <a:latin typeface="Arial" charset="0"/>
              </a:rPr>
              <a:t>your envelope.</a:t>
            </a:r>
          </a:p>
          <a:p>
            <a:pPr>
              <a:lnSpc>
                <a:spcPct val="120000"/>
              </a:lnSpc>
              <a:spcBef>
                <a:spcPct val="0"/>
              </a:spcBef>
              <a:buFontTx/>
              <a:buNone/>
            </a:pPr>
            <a:endParaRPr lang="en-US" altLang="nl-NL" sz="2000" b="1" dirty="0">
              <a:solidFill>
                <a:srgbClr val="0000FF"/>
              </a:solidFill>
              <a:latin typeface="Arial" charset="0"/>
            </a:endParaRPr>
          </a:p>
          <a:p>
            <a:pPr>
              <a:lnSpc>
                <a:spcPct val="120000"/>
              </a:lnSpc>
              <a:spcBef>
                <a:spcPct val="0"/>
              </a:spcBef>
              <a:buNone/>
            </a:pPr>
            <a:r>
              <a:rPr lang="en-US" altLang="nl-NL" sz="2000" dirty="0" smtClean="0">
                <a:latin typeface="Arial" charset="0"/>
              </a:rPr>
              <a:t>Average </a:t>
            </a:r>
            <a:r>
              <a:rPr lang="en-US" altLang="nl-NL" sz="2000" dirty="0">
                <a:latin typeface="Arial" charset="0"/>
              </a:rPr>
              <a:t>additional prize </a:t>
            </a:r>
            <a:r>
              <a:rPr lang="en-US" altLang="nl-NL" sz="2000" dirty="0" smtClean="0">
                <a:latin typeface="Arial" charset="0"/>
              </a:rPr>
              <a:t>if you give </a:t>
            </a:r>
            <a:r>
              <a:rPr lang="en-US" altLang="nl-NL" sz="2000" smtClean="0">
                <a:latin typeface="Arial" charset="0"/>
              </a:rPr>
              <a:t>instructions randomly: </a:t>
            </a:r>
            <a:r>
              <a:rPr lang="en-US" altLang="nl-NL" sz="2000" b="1" dirty="0" smtClean="0">
                <a:solidFill>
                  <a:srgbClr val="0000FF"/>
                </a:solidFill>
                <a:latin typeface="Arial" charset="0"/>
              </a:rPr>
              <a:t>€11.50</a:t>
            </a:r>
            <a:r>
              <a:rPr lang="en-US" altLang="nl-NL" sz="2000" dirty="0" smtClean="0">
                <a:latin typeface="Arial" charset="0"/>
              </a:rPr>
              <a:t>.  But your instructions </a:t>
            </a:r>
            <a:r>
              <a:rPr lang="en-US" altLang="nl-NL" sz="2000" dirty="0">
                <a:latin typeface="Arial" charset="0"/>
              </a:rPr>
              <a:t>will </a:t>
            </a:r>
            <a:r>
              <a:rPr lang="en-US" altLang="nl-NL" sz="2000" dirty="0" smtClean="0">
                <a:latin typeface="Arial" charset="0"/>
              </a:rPr>
              <a:t>be </a:t>
            </a:r>
            <a:r>
              <a:rPr lang="en-US" altLang="nl-NL" sz="2000" dirty="0">
                <a:latin typeface="Arial" charset="0"/>
              </a:rPr>
              <a:t>better than </a:t>
            </a:r>
            <a:r>
              <a:rPr lang="en-US" altLang="nl-NL" sz="2000" dirty="0" smtClean="0">
                <a:latin typeface="Arial" charset="0"/>
              </a:rPr>
              <a:t>random!</a:t>
            </a:r>
            <a:endParaRPr lang="en-US" altLang="nl-NL" sz="2000" dirty="0">
              <a:latin typeface="Arial" charset="0"/>
            </a:endParaRPr>
          </a:p>
        </p:txBody>
      </p:sp>
      <p:sp>
        <p:nvSpPr>
          <p:cNvPr id="15385" name="Text Box 29"/>
          <p:cNvSpPr txBox="1">
            <a:spLocks noChangeArrowheads="1"/>
          </p:cNvSpPr>
          <p:nvPr/>
        </p:nvSpPr>
        <p:spPr bwMode="auto">
          <a:xfrm>
            <a:off x="492125" y="167599"/>
            <a:ext cx="57388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nl-NL">
                <a:latin typeface="Arial" charset="0"/>
              </a:rPr>
              <a:t>Explanation of the Experiment</a:t>
            </a:r>
            <a:endParaRPr lang="en-US" altLang="nl-NL"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8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2">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6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6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P spid="153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BDF6FCC2-27F7-4AC3-9AA2-E748269292BE}" type="slidenum">
              <a:rPr lang="en-US" altLang="nl-NL" sz="1600"/>
              <a:pPr>
                <a:spcBef>
                  <a:spcPct val="50000"/>
                </a:spcBef>
                <a:buFontTx/>
                <a:buNone/>
              </a:pPr>
              <a:t>2</a:t>
            </a:fld>
            <a:endParaRPr lang="en-US" altLang="nl-NL" sz="1600"/>
          </a:p>
        </p:txBody>
      </p:sp>
      <p:sp>
        <p:nvSpPr>
          <p:cNvPr id="4" name="Text Box 49"/>
          <p:cNvSpPr txBox="1">
            <a:spLocks noChangeArrowheads="1"/>
          </p:cNvSpPr>
          <p:nvPr/>
        </p:nvSpPr>
        <p:spPr bwMode="auto">
          <a:xfrm>
            <a:off x="101600" y="481927"/>
            <a:ext cx="68072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r>
              <a:rPr lang="en-US" altLang="nl-NL" sz="2000" dirty="0" smtClean="0">
                <a:latin typeface="Arial" charset="0"/>
              </a:rPr>
              <a:t>There are some negative prizes (losses) that would be subtracted from the participation fee, but you can always instruct us to avoid those.</a:t>
            </a:r>
          </a:p>
          <a:p>
            <a:pPr>
              <a:lnSpc>
                <a:spcPct val="120000"/>
              </a:lnSpc>
              <a:spcBef>
                <a:spcPct val="0"/>
              </a:spcBef>
              <a:buFontTx/>
              <a:buNone/>
            </a:pPr>
            <a:endParaRPr lang="en-US" altLang="nl-NL" sz="2000" b="1" dirty="0">
              <a:solidFill>
                <a:srgbClr val="0000FF"/>
              </a:solidFill>
              <a:latin typeface="Arial" charset="0"/>
            </a:endParaRPr>
          </a:p>
          <a:p>
            <a:pPr>
              <a:lnSpc>
                <a:spcPct val="120000"/>
              </a:lnSpc>
              <a:spcBef>
                <a:spcPct val="0"/>
              </a:spcBef>
              <a:buFontTx/>
              <a:buNone/>
            </a:pPr>
            <a:r>
              <a:rPr lang="en-US" altLang="nl-NL" sz="2000" b="1" dirty="0" smtClean="0">
                <a:solidFill>
                  <a:srgbClr val="0000FF"/>
                </a:solidFill>
                <a:latin typeface="Arial" charset="0"/>
              </a:rPr>
              <a:t>Please</a:t>
            </a:r>
            <a:r>
              <a:rPr lang="en-US" altLang="nl-NL" sz="2000" dirty="0" smtClean="0">
                <a:latin typeface="Arial" charset="0"/>
              </a:rPr>
              <a:t> do not communicate </a:t>
            </a:r>
            <a:r>
              <a:rPr lang="en-US" altLang="nl-NL" sz="2000" dirty="0">
                <a:latin typeface="Arial" charset="0"/>
              </a:rPr>
              <a:t>with other participants.</a:t>
            </a:r>
            <a:br>
              <a:rPr lang="en-US" altLang="nl-NL" sz="2000" dirty="0">
                <a:latin typeface="Arial" charset="0"/>
              </a:rPr>
            </a:br>
            <a:endParaRPr lang="en-US" altLang="nl-NL" sz="2000" dirty="0">
              <a:latin typeface="Arial" charset="0"/>
            </a:endParaRPr>
          </a:p>
          <a:p>
            <a:pPr>
              <a:lnSpc>
                <a:spcPct val="120000"/>
              </a:lnSpc>
              <a:spcBef>
                <a:spcPct val="0"/>
              </a:spcBef>
              <a:buNone/>
            </a:pPr>
            <a:r>
              <a:rPr lang="en-US" altLang="nl-NL" sz="2000" b="1" dirty="0" smtClean="0">
                <a:solidFill>
                  <a:srgbClr val="0000FF"/>
                </a:solidFill>
                <a:latin typeface="Arial" charset="0"/>
              </a:rPr>
              <a:t>There </a:t>
            </a:r>
            <a:r>
              <a:rPr lang="en-US" altLang="nl-NL" sz="2000" b="1" dirty="0">
                <a:solidFill>
                  <a:srgbClr val="0000FF"/>
                </a:solidFill>
                <a:latin typeface="Arial" charset="0"/>
              </a:rPr>
              <a:t>are no right or wrong answers</a:t>
            </a:r>
            <a:r>
              <a:rPr lang="en-US" altLang="nl-NL" sz="2000" dirty="0">
                <a:solidFill>
                  <a:srgbClr val="0000FF"/>
                </a:solidFill>
                <a:latin typeface="Arial" charset="0"/>
              </a:rPr>
              <a:t>.</a:t>
            </a:r>
            <a:endParaRPr lang="en-US" altLang="nl-NL" sz="2000" dirty="0">
              <a:latin typeface="Arial" charset="0"/>
            </a:endParaRPr>
          </a:p>
          <a:p>
            <a:pPr>
              <a:lnSpc>
                <a:spcPct val="120000"/>
              </a:lnSpc>
              <a:spcBef>
                <a:spcPct val="0"/>
              </a:spcBef>
              <a:buNone/>
            </a:pPr>
            <a:r>
              <a:rPr lang="en-US" altLang="nl-NL" sz="2000" dirty="0" smtClean="0">
                <a:latin typeface="Arial" charset="0"/>
              </a:rPr>
              <a:t>Give </a:t>
            </a:r>
            <a:r>
              <a:rPr lang="en-US" altLang="nl-NL" sz="2000" dirty="0">
                <a:latin typeface="Arial" charset="0"/>
              </a:rPr>
              <a:t>us instructions according to what you want </a:t>
            </a:r>
            <a:r>
              <a:rPr lang="en-US" altLang="nl-NL" sz="2000" dirty="0" smtClean="0">
                <a:latin typeface="Arial" charset="0"/>
              </a:rPr>
              <a:t>most.  That </a:t>
            </a:r>
            <a:r>
              <a:rPr lang="en-US" altLang="nl-NL" sz="2000" dirty="0">
                <a:latin typeface="Arial" charset="0"/>
              </a:rPr>
              <a:t>(what </a:t>
            </a:r>
            <a:r>
              <a:rPr lang="en-US" altLang="nl-NL" sz="2000" u="sng" dirty="0">
                <a:latin typeface="Arial" charset="0"/>
              </a:rPr>
              <a:t>you</a:t>
            </a:r>
            <a:r>
              <a:rPr lang="en-US" altLang="nl-NL" sz="2000" dirty="0">
                <a:latin typeface="Arial" charset="0"/>
              </a:rPr>
              <a:t> want) is also what we are interested in, and want to investigate.</a:t>
            </a:r>
          </a:p>
          <a:p>
            <a:pPr>
              <a:lnSpc>
                <a:spcPct val="120000"/>
              </a:lnSpc>
              <a:spcBef>
                <a:spcPct val="0"/>
              </a:spcBef>
              <a:buFontTx/>
              <a:buNone/>
            </a:pPr>
            <a:endParaRPr lang="en-US" altLang="nl-NL" sz="2000" dirty="0" smtClean="0">
              <a:latin typeface="Arial" charset="0"/>
            </a:endParaRPr>
          </a:p>
        </p:txBody>
      </p:sp>
    </p:spTree>
    <p:extLst>
      <p:ext uri="{BB962C8B-B14F-4D97-AF65-F5344CB8AC3E}">
        <p14:creationId xmlns:p14="http://schemas.microsoft.com/office/powerpoint/2010/main" val="421199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6" name="Text Box 70"/>
          <p:cNvSpPr txBox="1">
            <a:spLocks noChangeArrowheads="1"/>
          </p:cNvSpPr>
          <p:nvPr/>
        </p:nvSpPr>
        <p:spPr bwMode="auto">
          <a:xfrm>
            <a:off x="419100" y="757238"/>
            <a:ext cx="6238875" cy="840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We have</a:t>
            </a:r>
            <a:r>
              <a:rPr lang="en-US" altLang="nl-NL" sz="1800" b="1" dirty="0">
                <a:solidFill>
                  <a:srgbClr val="0000FF"/>
                </a:solidFill>
                <a:latin typeface="Arial" charset="0"/>
              </a:rPr>
              <a:t> two 10-sided dice. </a:t>
            </a:r>
          </a:p>
          <a:p>
            <a:pPr>
              <a:lnSpc>
                <a:spcPct val="120000"/>
              </a:lnSpc>
              <a:spcBef>
                <a:spcPct val="0"/>
              </a:spcBef>
              <a:buFontTx/>
              <a:buNone/>
            </a:pPr>
            <a:r>
              <a:rPr lang="en-US" altLang="nl-NL" sz="1800" dirty="0">
                <a:latin typeface="Arial" charset="0"/>
              </a:rPr>
              <a:t>One can take the values:            0, </a:t>
            </a:r>
            <a:r>
              <a:rPr lang="en-US" altLang="nl-NL" sz="900" dirty="0">
                <a:latin typeface="Arial" charset="0"/>
              </a:rPr>
              <a:t> </a:t>
            </a:r>
            <a:r>
              <a:rPr lang="en-US" altLang="nl-NL" sz="1800" dirty="0">
                <a:latin typeface="Arial" charset="0"/>
              </a:rPr>
              <a:t>1,   2,   3, … ,  9</a:t>
            </a:r>
          </a:p>
          <a:p>
            <a:pPr>
              <a:lnSpc>
                <a:spcPct val="120000"/>
              </a:lnSpc>
              <a:spcBef>
                <a:spcPct val="0"/>
              </a:spcBef>
              <a:buFontTx/>
              <a:buNone/>
            </a:pPr>
            <a:r>
              <a:rPr lang="en-US" altLang="nl-NL" sz="1800" dirty="0">
                <a:latin typeface="Arial" charset="0"/>
              </a:rPr>
              <a:t>The other can take the values: 00,10, 20, 30, … , 90</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smtClean="0">
                <a:latin typeface="Arial" charset="0"/>
              </a:rPr>
              <a:t>You </a:t>
            </a:r>
            <a:r>
              <a:rPr lang="en-US" altLang="nl-NL" sz="1800" dirty="0">
                <a:latin typeface="Arial" charset="0"/>
              </a:rPr>
              <a:t>will </a:t>
            </a:r>
            <a:r>
              <a:rPr lang="en-US" altLang="nl-NL" sz="1800" b="1" dirty="0" smtClean="0">
                <a:solidFill>
                  <a:srgbClr val="0000FF"/>
                </a:solidFill>
                <a:latin typeface="Arial" charset="0"/>
              </a:rPr>
              <a:t>throw </a:t>
            </a:r>
            <a:r>
              <a:rPr lang="en-US" altLang="nl-NL" sz="1800" b="1" dirty="0">
                <a:solidFill>
                  <a:srgbClr val="0000FF"/>
                </a:solidFill>
                <a:latin typeface="Arial" charset="0"/>
              </a:rPr>
              <a:t>both dice and </a:t>
            </a:r>
            <a:r>
              <a:rPr lang="en-US" altLang="nl-NL" sz="1800" b="1" dirty="0" smtClean="0">
                <a:solidFill>
                  <a:srgbClr val="0000FF"/>
                </a:solidFill>
                <a:latin typeface="Arial" charset="0"/>
              </a:rPr>
              <a:t>their numbers </a:t>
            </a:r>
            <a:r>
              <a:rPr lang="en-US" altLang="nl-NL" sz="1800" b="1" smtClean="0">
                <a:solidFill>
                  <a:srgbClr val="0000FF"/>
                </a:solidFill>
                <a:latin typeface="Arial" charset="0"/>
              </a:rPr>
              <a:t>are added</a:t>
            </a:r>
            <a:r>
              <a:rPr lang="en-US" altLang="nl-NL" sz="1800" smtClean="0">
                <a:latin typeface="Arial" charset="0"/>
              </a:rPr>
              <a:t>, </a:t>
            </a:r>
            <a:r>
              <a:rPr lang="en-US" altLang="nl-NL" sz="1800" dirty="0">
                <a:latin typeface="Arial" charset="0"/>
              </a:rPr>
              <a:t/>
            </a:r>
            <a:br>
              <a:rPr lang="en-US" altLang="nl-NL" sz="1800" dirty="0">
                <a:latin typeface="Arial" charset="0"/>
              </a:rPr>
            </a:br>
            <a:r>
              <a:rPr lang="en-US" altLang="nl-NL" sz="1800" dirty="0">
                <a:latin typeface="Arial" charset="0"/>
              </a:rPr>
              <a:t>leading to a range of 100 values, </a:t>
            </a:r>
            <a:br>
              <a:rPr lang="en-US" altLang="nl-NL" sz="1800" dirty="0">
                <a:latin typeface="Arial" charset="0"/>
              </a:rPr>
            </a:br>
            <a:r>
              <a:rPr lang="en-US" altLang="nl-NL" sz="1800" dirty="0">
                <a:latin typeface="Arial" charset="0"/>
              </a:rPr>
              <a:t>from </a:t>
            </a:r>
            <a:r>
              <a:rPr lang="en-US" altLang="nl-NL" sz="1800" dirty="0" smtClean="0">
                <a:latin typeface="Arial" charset="0"/>
              </a:rPr>
              <a:t>0 </a:t>
            </a:r>
            <a:r>
              <a:rPr lang="en-US" altLang="nl-NL" sz="1800" dirty="0">
                <a:latin typeface="Arial" charset="0"/>
              </a:rPr>
              <a:t>up to 99. </a:t>
            </a:r>
          </a:p>
          <a:p>
            <a:pPr>
              <a:lnSpc>
                <a:spcPct val="120000"/>
              </a:lnSpc>
              <a:spcBef>
                <a:spcPct val="0"/>
              </a:spcBef>
              <a:buFontTx/>
              <a:buNone/>
            </a:pPr>
            <a:r>
              <a:rPr lang="en-US" altLang="nl-NL" sz="1800" dirty="0">
                <a:latin typeface="Arial" charset="0"/>
              </a:rPr>
              <a:t>Each value is equally likely.</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b="1" dirty="0">
                <a:solidFill>
                  <a:srgbClr val="0000FF"/>
                </a:solidFill>
                <a:latin typeface="Arial" charset="0"/>
              </a:rPr>
              <a:t>Example </a:t>
            </a:r>
            <a:r>
              <a:rPr lang="en-US" altLang="nl-NL" sz="1800" b="1" dirty="0" smtClean="0">
                <a:solidFill>
                  <a:srgbClr val="0000FF"/>
                </a:solidFill>
                <a:latin typeface="Arial" charset="0"/>
              </a:rPr>
              <a:t>of a </a:t>
            </a:r>
            <a:r>
              <a:rPr lang="en-US" altLang="nl-NL" sz="1800" b="1" dirty="0">
                <a:solidFill>
                  <a:srgbClr val="0000FF"/>
                </a:solidFill>
                <a:latin typeface="Arial" charset="0"/>
              </a:rPr>
              <a:t>prospect:</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€16 with a probability of </a:t>
            </a:r>
            <a:r>
              <a:rPr lang="en-US" altLang="nl-NL" sz="1800" dirty="0" smtClean="0">
                <a:latin typeface="Arial" charset="0"/>
              </a:rPr>
              <a:t>0.31:</a:t>
            </a:r>
            <a:endParaRPr lang="en-US" altLang="nl-NL" sz="1800" dirty="0">
              <a:latin typeface="Arial" charset="0"/>
            </a:endParaRPr>
          </a:p>
          <a:p>
            <a:pPr>
              <a:lnSpc>
                <a:spcPct val="120000"/>
              </a:lnSpc>
              <a:spcBef>
                <a:spcPct val="0"/>
              </a:spcBef>
              <a:buFontTx/>
              <a:buChar char="-"/>
            </a:pPr>
            <a:r>
              <a:rPr lang="en-US" altLang="nl-NL" sz="1800" dirty="0">
                <a:latin typeface="Arial" charset="0"/>
              </a:rPr>
              <a:t> If </a:t>
            </a:r>
            <a:r>
              <a:rPr lang="en-US" altLang="nl-NL" sz="1800" dirty="0" smtClean="0">
                <a:latin typeface="Arial" charset="0"/>
              </a:rPr>
              <a:t>value </a:t>
            </a:r>
            <a:r>
              <a:rPr lang="en-US" altLang="nl-NL" sz="1800" dirty="0">
                <a:latin typeface="Arial" charset="0"/>
              </a:rPr>
              <a:t>of </a:t>
            </a:r>
            <a:r>
              <a:rPr lang="en-US" altLang="nl-NL" sz="1800" dirty="0" smtClean="0">
                <a:latin typeface="Arial" charset="0"/>
              </a:rPr>
              <a:t>dice </a:t>
            </a:r>
            <a:r>
              <a:rPr lang="en-US" altLang="nl-NL" sz="1800" dirty="0">
                <a:latin typeface="Arial" charset="0"/>
              </a:rPr>
              <a:t>&lt; </a:t>
            </a:r>
            <a:r>
              <a:rPr lang="en-US" altLang="nl-NL" sz="1800" dirty="0">
                <a:solidFill>
                  <a:srgbClr val="339933"/>
                </a:solidFill>
                <a:latin typeface="Arial" charset="0"/>
              </a:rPr>
              <a:t>31</a:t>
            </a:r>
            <a:r>
              <a:rPr lang="en-US" altLang="nl-NL" sz="1800" dirty="0">
                <a:latin typeface="Arial" charset="0"/>
              </a:rPr>
              <a:t>, then you win €16</a:t>
            </a:r>
          </a:p>
          <a:p>
            <a:pPr>
              <a:lnSpc>
                <a:spcPct val="120000"/>
              </a:lnSpc>
              <a:spcBef>
                <a:spcPct val="0"/>
              </a:spcBef>
              <a:buFontTx/>
              <a:buChar char="-"/>
            </a:pPr>
            <a:r>
              <a:rPr lang="en-US" altLang="nl-NL" sz="1800" dirty="0">
                <a:latin typeface="Arial" charset="0"/>
              </a:rPr>
              <a:t> </a:t>
            </a:r>
            <a:r>
              <a:rPr lang="en-US" altLang="nl-NL" sz="1800" dirty="0" smtClean="0">
                <a:latin typeface="Arial" charset="0"/>
              </a:rPr>
              <a:t>If </a:t>
            </a:r>
            <a:r>
              <a:rPr lang="en-US" altLang="nl-NL" sz="1800" dirty="0">
                <a:latin typeface="Arial" charset="0"/>
              </a:rPr>
              <a:t>value </a:t>
            </a:r>
            <a:r>
              <a:rPr lang="en-US" altLang="nl-NL" sz="1800" dirty="0" smtClean="0">
                <a:latin typeface="Arial" charset="0"/>
              </a:rPr>
              <a:t>of </a:t>
            </a:r>
            <a:r>
              <a:rPr lang="en-US" altLang="nl-NL" sz="1800" dirty="0">
                <a:latin typeface="Arial" charset="0"/>
              </a:rPr>
              <a:t>dice </a:t>
            </a:r>
            <a:r>
              <a:rPr lang="en-US" altLang="nl-NL" sz="1800" dirty="0">
                <a:latin typeface="Arial" charset="0"/>
                <a:sym typeface="Symbol" pitchFamily="18" charset="2"/>
              </a:rPr>
              <a:t></a:t>
            </a:r>
            <a:r>
              <a:rPr lang="nl-NL" altLang="nl-NL" sz="1800" dirty="0">
                <a:latin typeface="Arial" charset="0"/>
                <a:sym typeface="Symbol" pitchFamily="18" charset="2"/>
              </a:rPr>
              <a:t> </a:t>
            </a:r>
            <a:r>
              <a:rPr lang="nl-NL" altLang="nl-NL" sz="1800" dirty="0">
                <a:solidFill>
                  <a:srgbClr val="339933"/>
                </a:solidFill>
                <a:latin typeface="Arial" charset="0"/>
                <a:sym typeface="Symbol" pitchFamily="18" charset="2"/>
              </a:rPr>
              <a:t>31</a:t>
            </a:r>
            <a:r>
              <a:rPr lang="nl-NL" altLang="nl-NL" sz="1800" dirty="0">
                <a:latin typeface="Arial" charset="0"/>
                <a:sym typeface="Symbol" pitchFamily="18" charset="2"/>
              </a:rPr>
              <a:t>,</a:t>
            </a:r>
            <a:r>
              <a:rPr lang="en-US" altLang="nl-NL" sz="1800" dirty="0">
                <a:latin typeface="Arial" charset="0"/>
              </a:rPr>
              <a:t> then you win nothing</a:t>
            </a:r>
            <a:br>
              <a:rPr lang="en-US" altLang="nl-NL" sz="1800" dirty="0">
                <a:latin typeface="Arial" charset="0"/>
              </a:rPr>
            </a:br>
            <a:r>
              <a:rPr lang="en-US" altLang="nl-NL" sz="1800" dirty="0">
                <a:latin typeface="Arial" charset="0"/>
              </a:rPr>
              <a:t>The probability of the prize indeed is </a:t>
            </a:r>
            <a:r>
              <a:rPr lang="en-US" altLang="nl-NL" sz="1800" dirty="0" smtClean="0">
                <a:latin typeface="Arial" charset="0"/>
              </a:rPr>
              <a:t>0.31.</a:t>
            </a:r>
            <a:endParaRPr lang="en-US" altLang="nl-NL" sz="1800" dirty="0">
              <a:latin typeface="Arial" charset="0"/>
            </a:endParaRPr>
          </a:p>
          <a:p>
            <a:pPr>
              <a:lnSpc>
                <a:spcPct val="120000"/>
              </a:lnSpc>
              <a:spcBef>
                <a:spcPct val="0"/>
              </a:spcBef>
              <a:buFontTx/>
              <a:buNone/>
            </a:pPr>
            <a:r>
              <a:rPr lang="en-US" altLang="nl-NL" sz="1800" dirty="0" smtClean="0">
                <a:latin typeface="Arial" charset="0"/>
              </a:rPr>
              <a:t>If you get this prospect</a:t>
            </a:r>
            <a:r>
              <a:rPr lang="en-US" altLang="nl-NL" sz="1800" dirty="0">
                <a:latin typeface="Arial" charset="0"/>
              </a:rPr>
              <a:t>, we will use the </a:t>
            </a:r>
            <a:r>
              <a:rPr lang="en-US" altLang="nl-NL" sz="1800" dirty="0" smtClean="0">
                <a:latin typeface="Arial" charset="0"/>
              </a:rPr>
              <a:t>figure</a:t>
            </a: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smtClean="0">
                <a:latin typeface="Arial" charset="0"/>
              </a:rPr>
              <a:t>to specify </a:t>
            </a:r>
            <a:r>
              <a:rPr lang="en-US" altLang="nl-NL" sz="1800" dirty="0">
                <a:latin typeface="Arial" charset="0"/>
              </a:rPr>
              <a:t>in</a:t>
            </a:r>
            <a:r>
              <a:rPr lang="en-US" altLang="nl-NL" sz="1800" dirty="0">
                <a:solidFill>
                  <a:srgbClr val="339933"/>
                </a:solidFill>
                <a:latin typeface="Arial" charset="0"/>
              </a:rPr>
              <a:t> </a:t>
            </a:r>
            <a:r>
              <a:rPr lang="en-US" altLang="nl-NL" sz="1800" dirty="0" smtClean="0">
                <a:solidFill>
                  <a:srgbClr val="339933"/>
                </a:solidFill>
                <a:latin typeface="Arial" charset="0"/>
              </a:rPr>
              <a:t>green </a:t>
            </a:r>
            <a:r>
              <a:rPr lang="en-US" altLang="nl-NL" sz="1800" dirty="0" smtClean="0">
                <a:latin typeface="Arial" charset="0"/>
              </a:rPr>
              <a:t>which </a:t>
            </a:r>
            <a:r>
              <a:rPr lang="en-US" altLang="nl-NL" sz="1800" dirty="0">
                <a:latin typeface="Arial" charset="0"/>
              </a:rPr>
              <a:t>values of the </a:t>
            </a:r>
            <a:r>
              <a:rPr lang="en-US" altLang="nl-NL" sz="1800" dirty="0" smtClean="0">
                <a:latin typeface="Arial" charset="0"/>
              </a:rPr>
              <a:t>throws of dice give </a:t>
            </a:r>
            <a:r>
              <a:rPr lang="en-US" altLang="nl-NL" sz="1800" dirty="0">
                <a:latin typeface="Arial" charset="0"/>
              </a:rPr>
              <a:t>which outcomes.</a:t>
            </a:r>
          </a:p>
        </p:txBody>
      </p:sp>
      <p:sp>
        <p:nvSpPr>
          <p:cNvPr id="4099" name="Text Box 124"/>
          <p:cNvSpPr txBox="1">
            <a:spLocks noChangeArrowheads="1"/>
          </p:cNvSpPr>
          <p:nvPr/>
        </p:nvSpPr>
        <p:spPr bwMode="auto">
          <a:xfrm>
            <a:off x="482600" y="7835900"/>
            <a:ext cx="153987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dirty="0">
                <a:solidFill>
                  <a:srgbClr val="0000FF"/>
                </a:solidFill>
                <a:latin typeface="Arial" charset="0"/>
                <a:cs typeface="Times New Roman" pitchFamily="18" charset="0"/>
              </a:rPr>
              <a:t>0.69  </a:t>
            </a:r>
            <a:r>
              <a:rPr lang="en-AU" altLang="nl-NL" sz="1600" dirty="0">
                <a:solidFill>
                  <a:srgbClr val="339933"/>
                </a:solidFill>
                <a:latin typeface="Arial" charset="0"/>
                <a:cs typeface="Times New Roman" pitchFamily="18" charset="0"/>
              </a:rPr>
              <a:t>[31-99]</a:t>
            </a:r>
            <a:endParaRPr lang="nl-NL" altLang="nl-NL" sz="1600" dirty="0">
              <a:solidFill>
                <a:srgbClr val="339933"/>
              </a:solidFill>
              <a:latin typeface="Arial" charset="0"/>
              <a:cs typeface="Times New Roman" pitchFamily="18" charset="0"/>
            </a:endParaRPr>
          </a:p>
        </p:txBody>
      </p:sp>
      <p:sp>
        <p:nvSpPr>
          <p:cNvPr id="26" name="Freeform 25"/>
          <p:cNvSpPr/>
          <p:nvPr/>
        </p:nvSpPr>
        <p:spPr bwMode="auto">
          <a:xfrm flipV="1">
            <a:off x="446088" y="7737475"/>
            <a:ext cx="1273175" cy="255588"/>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 name="connsiteX0" fmla="*/ 0 w 1736652"/>
              <a:gd name="connsiteY0" fmla="*/ 302769 h 302769"/>
              <a:gd name="connsiteX1" fmla="*/ 192405 w 1736652"/>
              <a:gd name="connsiteY1" fmla="*/ 9037 h 302769"/>
              <a:gd name="connsiteX2" fmla="*/ 1736652 w 1736652"/>
              <a:gd name="connsiteY2" fmla="*/ 0 h 302769"/>
            </a:gdLst>
            <a:ahLst/>
            <a:cxnLst>
              <a:cxn ang="0">
                <a:pos x="connsiteX0" y="connsiteY0"/>
              </a:cxn>
              <a:cxn ang="0">
                <a:pos x="connsiteX1" y="connsiteY1"/>
              </a:cxn>
              <a:cxn ang="0">
                <a:pos x="connsiteX2" y="connsiteY2"/>
              </a:cxn>
            </a:cxnLst>
            <a:rect l="l" t="t" r="r" b="b"/>
            <a:pathLst>
              <a:path w="1736652" h="302769">
                <a:moveTo>
                  <a:pt x="0" y="302769"/>
                </a:moveTo>
                <a:lnTo>
                  <a:pt x="192405" y="9037"/>
                </a:lnTo>
                <a:lnTo>
                  <a:pt x="1736652" y="0"/>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4101" name="Text Box 124"/>
          <p:cNvSpPr txBox="1">
            <a:spLocks noChangeArrowheads="1"/>
          </p:cNvSpPr>
          <p:nvPr/>
        </p:nvSpPr>
        <p:spPr bwMode="auto">
          <a:xfrm>
            <a:off x="539750" y="7126288"/>
            <a:ext cx="16287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dirty="0">
                <a:solidFill>
                  <a:srgbClr val="0000FF"/>
                </a:solidFill>
                <a:latin typeface="Arial" charset="0"/>
                <a:cs typeface="Times New Roman" pitchFamily="18" charset="0"/>
              </a:rPr>
              <a:t>0.31  </a:t>
            </a:r>
            <a:r>
              <a:rPr lang="en-AU" altLang="nl-NL" sz="1600" dirty="0">
                <a:solidFill>
                  <a:srgbClr val="339933"/>
                </a:solidFill>
                <a:latin typeface="Arial" charset="0"/>
                <a:cs typeface="Times New Roman" pitchFamily="18" charset="0"/>
              </a:rPr>
              <a:t>[0,30]</a:t>
            </a:r>
            <a:endParaRPr lang="nl-NL" altLang="nl-NL" sz="1600" dirty="0">
              <a:solidFill>
                <a:srgbClr val="339933"/>
              </a:solidFill>
              <a:latin typeface="Arial" charset="0"/>
              <a:cs typeface="Times New Roman" pitchFamily="18" charset="0"/>
            </a:endParaRPr>
          </a:p>
        </p:txBody>
      </p:sp>
      <p:sp>
        <p:nvSpPr>
          <p:cNvPr id="17409" name="Text Box 29"/>
          <p:cNvSpPr txBox="1">
            <a:spLocks noChangeArrowheads="1"/>
          </p:cNvSpPr>
          <p:nvPr/>
        </p:nvSpPr>
        <p:spPr bwMode="auto">
          <a:xfrm>
            <a:off x="847725" y="128588"/>
            <a:ext cx="5162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nl-NL" dirty="0" smtClean="0">
                <a:latin typeface="Arial" charset="0"/>
              </a:rPr>
              <a:t>Explaining prospects</a:t>
            </a:r>
            <a:endParaRPr lang="en-US" altLang="nl-NL" sz="2400" dirty="0">
              <a:latin typeface="Arial" charset="0"/>
            </a:endParaRPr>
          </a:p>
        </p:txBody>
      </p:sp>
      <p:sp>
        <p:nvSpPr>
          <p:cNvPr id="4103"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406B3D16-E86A-4D03-8AD9-A988DD31EEBD}" type="slidenum">
              <a:rPr lang="en-US" altLang="nl-NL" sz="1600"/>
              <a:pPr>
                <a:spcBef>
                  <a:spcPct val="50000"/>
                </a:spcBef>
                <a:buFontTx/>
                <a:buNone/>
              </a:pPr>
              <a:t>3</a:t>
            </a:fld>
            <a:endParaRPr lang="en-US" altLang="nl-NL" sz="1600"/>
          </a:p>
        </p:txBody>
      </p:sp>
      <p:grpSp>
        <p:nvGrpSpPr>
          <p:cNvPr id="4104" name="Group 1"/>
          <p:cNvGrpSpPr>
            <a:grpSpLocks/>
          </p:cNvGrpSpPr>
          <p:nvPr/>
        </p:nvGrpSpPr>
        <p:grpSpPr bwMode="auto">
          <a:xfrm>
            <a:off x="419100" y="4335463"/>
            <a:ext cx="1258888" cy="1116012"/>
            <a:chOff x="4253261" y="4972832"/>
            <a:chExt cx="1259149" cy="1116509"/>
          </a:xfrm>
        </p:grpSpPr>
        <p:sp>
          <p:nvSpPr>
            <p:cNvPr id="4110" name="Text Box 124"/>
            <p:cNvSpPr txBox="1">
              <a:spLocks noChangeArrowheads="1"/>
            </p:cNvSpPr>
            <p:nvPr/>
          </p:nvSpPr>
          <p:spPr bwMode="auto">
            <a:xfrm>
              <a:off x="4395584" y="4972832"/>
              <a:ext cx="621291" cy="399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0.31</a:t>
              </a:r>
              <a:endParaRPr lang="nl-NL" altLang="nl-NL" sz="1600">
                <a:latin typeface="Arial" charset="0"/>
                <a:cs typeface="Times New Roman" pitchFamily="18" charset="0"/>
              </a:endParaRPr>
            </a:p>
          </p:txBody>
        </p:sp>
        <p:sp>
          <p:nvSpPr>
            <p:cNvPr id="4111" name="Text Box 124"/>
            <p:cNvSpPr txBox="1">
              <a:spLocks noChangeArrowheads="1"/>
            </p:cNvSpPr>
            <p:nvPr/>
          </p:nvSpPr>
          <p:spPr bwMode="auto">
            <a:xfrm>
              <a:off x="4921204" y="5073583"/>
              <a:ext cx="591206" cy="470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€16</a:t>
              </a:r>
              <a:endParaRPr lang="nl-NL" altLang="nl-NL" sz="1600">
                <a:latin typeface="Arial" charset="0"/>
                <a:cs typeface="Times New Roman" pitchFamily="18" charset="0"/>
              </a:endParaRPr>
            </a:p>
          </p:txBody>
        </p:sp>
        <p:sp>
          <p:nvSpPr>
            <p:cNvPr id="4112" name="Text Box 124"/>
            <p:cNvSpPr txBox="1">
              <a:spLocks noChangeArrowheads="1"/>
            </p:cNvSpPr>
            <p:nvPr/>
          </p:nvSpPr>
          <p:spPr bwMode="auto">
            <a:xfrm>
              <a:off x="4937995" y="5556275"/>
              <a:ext cx="574415" cy="533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a:t>
              </a:r>
              <a:endParaRPr lang="nl-NL" altLang="nl-NL" sz="1600">
                <a:latin typeface="Arial" charset="0"/>
                <a:cs typeface="Times New Roman" pitchFamily="18" charset="0"/>
              </a:endParaRPr>
            </a:p>
          </p:txBody>
        </p:sp>
        <p:grpSp>
          <p:nvGrpSpPr>
            <p:cNvPr id="4113" name="Group 9"/>
            <p:cNvGrpSpPr>
              <a:grpSpLocks/>
            </p:cNvGrpSpPr>
            <p:nvPr/>
          </p:nvGrpSpPr>
          <p:grpSpPr bwMode="auto">
            <a:xfrm>
              <a:off x="4295240" y="5321733"/>
              <a:ext cx="652541" cy="482760"/>
              <a:chOff x="0" y="0"/>
              <a:chExt cx="396240" cy="219075"/>
            </a:xfrm>
          </p:grpSpPr>
          <p:sp>
            <p:nvSpPr>
              <p:cNvPr id="12" name="Freeform 11"/>
              <p:cNvSpPr/>
              <p:nvPr/>
            </p:nvSpPr>
            <p:spPr>
              <a:xfrm>
                <a:off x="-422" y="229"/>
                <a:ext cx="396275" cy="112433"/>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13" name="Freeform 12"/>
              <p:cNvSpPr/>
              <p:nvPr/>
            </p:nvSpPr>
            <p:spPr>
              <a:xfrm flipV="1">
                <a:off x="-422" y="106896"/>
                <a:ext cx="396275" cy="112433"/>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grpSp>
        <p:sp>
          <p:nvSpPr>
            <p:cNvPr id="11" name="Oval 10"/>
            <p:cNvSpPr/>
            <p:nvPr/>
          </p:nvSpPr>
          <p:spPr>
            <a:xfrm>
              <a:off x="4253261" y="5447705"/>
              <a:ext cx="252465" cy="25252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4115" name="Text Box 124"/>
            <p:cNvSpPr txBox="1">
              <a:spLocks noChangeArrowheads="1"/>
            </p:cNvSpPr>
            <p:nvPr/>
          </p:nvSpPr>
          <p:spPr bwMode="auto">
            <a:xfrm>
              <a:off x="4395585" y="5652961"/>
              <a:ext cx="621290" cy="39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0.69</a:t>
              </a:r>
              <a:endParaRPr lang="nl-NL" altLang="nl-NL" sz="1600">
                <a:latin typeface="Arial" charset="0"/>
                <a:cs typeface="Times New Roman" pitchFamily="18" charset="0"/>
              </a:endParaRPr>
            </a:p>
          </p:txBody>
        </p:sp>
      </p:grpSp>
      <p:grpSp>
        <p:nvGrpSpPr>
          <p:cNvPr id="4105" name="Group 1"/>
          <p:cNvGrpSpPr>
            <a:grpSpLocks/>
          </p:cNvGrpSpPr>
          <p:nvPr/>
        </p:nvGrpSpPr>
        <p:grpSpPr bwMode="auto">
          <a:xfrm>
            <a:off x="1695450" y="7256463"/>
            <a:ext cx="592138" cy="1016000"/>
            <a:chOff x="1076467" y="7257219"/>
            <a:chExt cx="591083" cy="1015306"/>
          </a:xfrm>
        </p:grpSpPr>
        <p:sp>
          <p:nvSpPr>
            <p:cNvPr id="4108" name="Text Box 124"/>
            <p:cNvSpPr txBox="1">
              <a:spLocks noChangeArrowheads="1"/>
            </p:cNvSpPr>
            <p:nvPr/>
          </p:nvSpPr>
          <p:spPr bwMode="auto">
            <a:xfrm>
              <a:off x="1076467" y="7257219"/>
              <a:ext cx="591083" cy="469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€16</a:t>
              </a:r>
              <a:endParaRPr lang="nl-NL" altLang="nl-NL" sz="1600">
                <a:latin typeface="Arial" charset="0"/>
                <a:cs typeface="Times New Roman" pitchFamily="18" charset="0"/>
              </a:endParaRPr>
            </a:p>
          </p:txBody>
        </p:sp>
        <p:sp>
          <p:nvSpPr>
            <p:cNvPr id="4109" name="Text Box 124"/>
            <p:cNvSpPr txBox="1">
              <a:spLocks noChangeArrowheads="1"/>
            </p:cNvSpPr>
            <p:nvPr/>
          </p:nvSpPr>
          <p:spPr bwMode="auto">
            <a:xfrm>
              <a:off x="1093254" y="7739696"/>
              <a:ext cx="574296" cy="53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a:t>
              </a:r>
              <a:endParaRPr lang="nl-NL" altLang="nl-NL" sz="1600">
                <a:latin typeface="Arial" charset="0"/>
                <a:cs typeface="Times New Roman" pitchFamily="18" charset="0"/>
              </a:endParaRPr>
            </a:p>
          </p:txBody>
        </p:sp>
      </p:grpSp>
      <p:sp>
        <p:nvSpPr>
          <p:cNvPr id="21" name="Freeform 20"/>
          <p:cNvSpPr/>
          <p:nvPr/>
        </p:nvSpPr>
        <p:spPr bwMode="auto">
          <a:xfrm>
            <a:off x="449263" y="7497763"/>
            <a:ext cx="1274762" cy="255587"/>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 name="connsiteX0" fmla="*/ 0 w 1736652"/>
              <a:gd name="connsiteY0" fmla="*/ 302769 h 302769"/>
              <a:gd name="connsiteX1" fmla="*/ 192405 w 1736652"/>
              <a:gd name="connsiteY1" fmla="*/ 9037 h 302769"/>
              <a:gd name="connsiteX2" fmla="*/ 1736652 w 1736652"/>
              <a:gd name="connsiteY2" fmla="*/ 0 h 302769"/>
            </a:gdLst>
            <a:ahLst/>
            <a:cxnLst>
              <a:cxn ang="0">
                <a:pos x="connsiteX0" y="connsiteY0"/>
              </a:cxn>
              <a:cxn ang="0">
                <a:pos x="connsiteX1" y="connsiteY1"/>
              </a:cxn>
              <a:cxn ang="0">
                <a:pos x="connsiteX2" y="connsiteY2"/>
              </a:cxn>
            </a:cxnLst>
            <a:rect l="l" t="t" r="r" b="b"/>
            <a:pathLst>
              <a:path w="1736652" h="302769">
                <a:moveTo>
                  <a:pt x="0" y="302769"/>
                </a:moveTo>
                <a:lnTo>
                  <a:pt x="192405" y="9037"/>
                </a:lnTo>
                <a:lnTo>
                  <a:pt x="1736652" y="0"/>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19" name="Oval 18"/>
          <p:cNvSpPr/>
          <p:nvPr/>
        </p:nvSpPr>
        <p:spPr bwMode="auto">
          <a:xfrm>
            <a:off x="407988" y="7631113"/>
            <a:ext cx="252412" cy="252412"/>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6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6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66">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166">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166">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166">
                                            <p:txEl>
                                              <p:pRg st="13" end="1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166">
                                            <p:txEl>
                                              <p:pRg st="14" end="1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166">
                                            <p:txEl>
                                              <p:pRg st="15" end="1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166">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9"/>
          <p:cNvSpPr txBox="1">
            <a:spLocks noChangeArrowheads="1"/>
          </p:cNvSpPr>
          <p:nvPr/>
        </p:nvSpPr>
        <p:spPr bwMode="auto">
          <a:xfrm>
            <a:off x="315005" y="407988"/>
            <a:ext cx="61261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nl-NL">
                <a:latin typeface="Arial" charset="0"/>
              </a:rPr>
              <a:t>How you give instructions to us</a:t>
            </a:r>
            <a:endParaRPr lang="en-US" altLang="nl-NL" sz="2400">
              <a:latin typeface="Arial" charset="0"/>
            </a:endParaRPr>
          </a:p>
        </p:txBody>
      </p:sp>
      <p:sp>
        <p:nvSpPr>
          <p:cNvPr id="3075"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A0FB9B52-59CE-49E5-B057-B21D257AD6BC}" type="slidenum">
              <a:rPr lang="en-US" altLang="nl-NL" sz="1600"/>
              <a:pPr>
                <a:spcBef>
                  <a:spcPct val="50000"/>
                </a:spcBef>
                <a:buFontTx/>
                <a:buNone/>
              </a:pPr>
              <a:t>4</a:t>
            </a:fld>
            <a:endParaRPr lang="en-US" altLang="nl-NL" sz="1600"/>
          </a:p>
        </p:txBody>
      </p:sp>
      <p:sp>
        <p:nvSpPr>
          <p:cNvPr id="4166" name="Text Box 70"/>
          <p:cNvSpPr txBox="1">
            <a:spLocks noChangeArrowheads="1"/>
          </p:cNvSpPr>
          <p:nvPr/>
        </p:nvSpPr>
        <p:spPr bwMode="auto">
          <a:xfrm>
            <a:off x="290972" y="1463673"/>
            <a:ext cx="6346143"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None/>
            </a:pPr>
            <a:r>
              <a:rPr lang="en-US" altLang="nl-NL" sz="1800" dirty="0">
                <a:latin typeface="Arial" charset="0"/>
              </a:rPr>
              <a:t>There </a:t>
            </a:r>
            <a:r>
              <a:rPr lang="en-US" altLang="nl-NL" sz="1800" dirty="0" smtClean="0">
                <a:latin typeface="Arial" charset="0"/>
              </a:rPr>
              <a:t>is a questionnaire containing 10 </a:t>
            </a:r>
            <a:r>
              <a:rPr lang="en-US" altLang="nl-NL" sz="1800" dirty="0">
                <a:latin typeface="Arial" charset="0"/>
              </a:rPr>
              <a:t>pages numbered 1 … 10, each with 6 </a:t>
            </a:r>
            <a:r>
              <a:rPr lang="en-US" altLang="nl-NL" sz="1800" dirty="0" smtClean="0">
                <a:latin typeface="Arial" charset="0"/>
              </a:rPr>
              <a:t>pairs </a:t>
            </a:r>
            <a:r>
              <a:rPr lang="en-US" altLang="nl-NL" sz="1800" dirty="0">
                <a:latin typeface="Arial" charset="0"/>
              </a:rPr>
              <a:t>of prospects, numbered 1.1 … 1.6, …, 10.1, … 10.6.  These 60 </a:t>
            </a:r>
            <a:r>
              <a:rPr lang="en-US" altLang="nl-NL" sz="1800" dirty="0" smtClean="0">
                <a:latin typeface="Arial" charset="0"/>
              </a:rPr>
              <a:t>pairs </a:t>
            </a:r>
            <a:r>
              <a:rPr lang="en-US" altLang="nl-NL" sz="1800" dirty="0">
                <a:latin typeface="Arial" charset="0"/>
              </a:rPr>
              <a:t>of prospects </a:t>
            </a:r>
            <a:r>
              <a:rPr lang="en-US" altLang="nl-NL" sz="1800" dirty="0" smtClean="0">
                <a:latin typeface="Arial" charset="0"/>
              </a:rPr>
              <a:t>were randomly </a:t>
            </a:r>
            <a:r>
              <a:rPr lang="en-US" altLang="nl-NL" sz="1800" dirty="0">
                <a:latin typeface="Arial" charset="0"/>
              </a:rPr>
              <a:t>inserted </a:t>
            </a:r>
            <a:r>
              <a:rPr lang="en-US" altLang="nl-NL" sz="1800" dirty="0" smtClean="0">
                <a:latin typeface="Arial" charset="0"/>
              </a:rPr>
              <a:t>into </a:t>
            </a:r>
            <a:r>
              <a:rPr lang="en-US" altLang="nl-NL" sz="1800" dirty="0">
                <a:latin typeface="Arial" charset="0"/>
              </a:rPr>
              <a:t>the 60 </a:t>
            </a:r>
            <a:r>
              <a:rPr lang="en-US" altLang="nl-NL" sz="1800" dirty="0" smtClean="0">
                <a:latin typeface="Arial" charset="0"/>
              </a:rPr>
              <a:t>envelopes.  So, your envelope contains one of these pairs.</a:t>
            </a:r>
            <a:endParaRPr lang="en-US" altLang="nl-NL" sz="1800" dirty="0">
              <a:latin typeface="Arial" charset="0"/>
            </a:endParaRPr>
          </a:p>
          <a:p>
            <a:pPr>
              <a:lnSpc>
                <a:spcPct val="120000"/>
              </a:lnSpc>
              <a:spcBef>
                <a:spcPct val="0"/>
              </a:spcBef>
              <a:buFontTx/>
              <a:buNone/>
            </a:pPr>
            <a:endParaRPr lang="en-US" altLang="nl-NL" sz="1800" dirty="0" smtClean="0">
              <a:latin typeface="Arial" charset="0"/>
            </a:endParaRPr>
          </a:p>
          <a:p>
            <a:pPr>
              <a:lnSpc>
                <a:spcPct val="120000"/>
              </a:lnSpc>
              <a:spcBef>
                <a:spcPct val="0"/>
              </a:spcBef>
              <a:buFontTx/>
              <a:buNone/>
            </a:pPr>
            <a:r>
              <a:rPr lang="en-US" altLang="nl-NL" sz="1800" dirty="0" smtClean="0">
                <a:latin typeface="Arial" charset="0"/>
              </a:rPr>
              <a:t>For each possible pair </a:t>
            </a:r>
            <a:r>
              <a:rPr lang="en-US" altLang="nl-NL" sz="1800" dirty="0">
                <a:latin typeface="Arial" charset="0"/>
              </a:rPr>
              <a:t>of prospects in your </a:t>
            </a:r>
            <a:r>
              <a:rPr lang="en-US" altLang="nl-NL" sz="1800" dirty="0" smtClean="0">
                <a:latin typeface="Arial" charset="0"/>
              </a:rPr>
              <a:t>envelope, you </a:t>
            </a:r>
            <a:r>
              <a:rPr lang="en-US" altLang="nl-NL" sz="1800" dirty="0">
                <a:latin typeface="Arial" charset="0"/>
              </a:rPr>
              <a:t>will write us </a:t>
            </a:r>
            <a:r>
              <a:rPr lang="en-US" altLang="nl-NL" sz="1800" b="1" dirty="0">
                <a:solidFill>
                  <a:srgbClr val="0000FF"/>
                </a:solidFill>
                <a:latin typeface="Arial" charset="0"/>
              </a:rPr>
              <a:t>instructions</a:t>
            </a:r>
            <a:r>
              <a:rPr lang="en-US" altLang="nl-NL" sz="1800" dirty="0">
                <a:latin typeface="Arial" charset="0"/>
              </a:rPr>
              <a:t> about </a:t>
            </a:r>
            <a:r>
              <a:rPr lang="en-US" altLang="nl-NL" sz="1800" dirty="0" smtClean="0">
                <a:latin typeface="Arial" charset="0"/>
              </a:rPr>
              <a:t>which one of that pair we </a:t>
            </a:r>
            <a:r>
              <a:rPr lang="en-US" altLang="nl-NL" sz="1800" dirty="0">
                <a:latin typeface="Arial" charset="0"/>
              </a:rPr>
              <a:t>should give </a:t>
            </a:r>
            <a:r>
              <a:rPr lang="en-US" altLang="nl-NL" sz="1800" dirty="0" smtClean="0">
                <a:latin typeface="Arial" charset="0"/>
              </a:rPr>
              <a:t>to you.</a:t>
            </a:r>
            <a:endParaRPr lang="en-US" altLang="nl-NL" sz="1800" dirty="0">
              <a:latin typeface="Arial" charset="0"/>
            </a:endParaRPr>
          </a:p>
          <a:p>
            <a:pPr>
              <a:lnSpc>
                <a:spcPct val="120000"/>
              </a:lnSpc>
              <a:spcBef>
                <a:spcPct val="0"/>
              </a:spcBef>
              <a:buFont typeface="Arial" charset="0"/>
              <a:buChar char="-"/>
            </a:pPr>
            <a:endParaRPr lang="en-US" altLang="nl-NL" sz="1800" dirty="0">
              <a:latin typeface="Arial" charset="0"/>
            </a:endParaRPr>
          </a:p>
          <a:p>
            <a:pPr algn="ctr">
              <a:lnSpc>
                <a:spcPct val="120000"/>
              </a:lnSpc>
              <a:spcBef>
                <a:spcPct val="0"/>
              </a:spcBef>
              <a:buFontTx/>
              <a:buNone/>
            </a:pPr>
            <a:r>
              <a:rPr lang="en-US" altLang="nl-NL" sz="1800" b="1" dirty="0">
                <a:solidFill>
                  <a:srgbClr val="0000FF"/>
                </a:solidFill>
                <a:latin typeface="Arial" charset="0"/>
              </a:rPr>
              <a:t>Of course:</a:t>
            </a:r>
            <a:endParaRPr lang="en-US" altLang="nl-NL" sz="1800" dirty="0">
              <a:latin typeface="Arial" charset="0"/>
            </a:endParaRPr>
          </a:p>
          <a:p>
            <a:pPr>
              <a:lnSpc>
                <a:spcPct val="120000"/>
              </a:lnSpc>
              <a:spcBef>
                <a:spcPct val="0"/>
              </a:spcBef>
              <a:buFontTx/>
              <a:buNone/>
            </a:pPr>
            <a:r>
              <a:rPr lang="en-US" altLang="nl-NL" sz="1800" dirty="0">
                <a:latin typeface="Arial" charset="0"/>
              </a:rPr>
              <a:t/>
            </a:r>
            <a:br>
              <a:rPr lang="en-US" altLang="nl-NL" sz="1800" dirty="0">
                <a:latin typeface="Arial" charset="0"/>
              </a:rPr>
            </a:br>
            <a:r>
              <a:rPr lang="en-US" altLang="nl-NL" sz="1800" dirty="0">
                <a:latin typeface="Arial" charset="0"/>
              </a:rPr>
              <a:t>If you </a:t>
            </a:r>
            <a:r>
              <a:rPr lang="en-US" altLang="nl-NL" sz="1800" b="1" dirty="0">
                <a:solidFill>
                  <a:schemeClr val="accent2"/>
                </a:solidFill>
                <a:latin typeface="Arial" charset="0"/>
              </a:rPr>
              <a:t>write</a:t>
            </a:r>
            <a:r>
              <a:rPr lang="en-US" altLang="nl-NL" sz="1800" dirty="0">
                <a:latin typeface="Arial" charset="0"/>
              </a:rPr>
              <a:t> what you want,</a:t>
            </a:r>
          </a:p>
          <a:p>
            <a:pPr>
              <a:lnSpc>
                <a:spcPct val="120000"/>
              </a:lnSpc>
              <a:spcBef>
                <a:spcPct val="0"/>
              </a:spcBef>
              <a:buFontTx/>
              <a:buNone/>
            </a:pPr>
            <a:r>
              <a:rPr lang="en-US" altLang="nl-NL" sz="1800" dirty="0">
                <a:latin typeface="Arial" charset="0"/>
              </a:rPr>
              <a:t>then you </a:t>
            </a:r>
            <a:r>
              <a:rPr lang="en-US" altLang="nl-NL" sz="1800" b="1" dirty="0">
                <a:solidFill>
                  <a:srgbClr val="0000FF"/>
                </a:solidFill>
                <a:latin typeface="Arial" charset="0"/>
              </a:rPr>
              <a:t>get</a:t>
            </a:r>
            <a:r>
              <a:rPr lang="en-US" altLang="nl-NL" sz="1800" dirty="0">
                <a:latin typeface="Arial" charset="0"/>
              </a:rPr>
              <a:t> what you want</a:t>
            </a:r>
            <a:r>
              <a:rPr lang="en-US" altLang="nl-NL" sz="1800" dirty="0" smtClean="0">
                <a:latin typeface="Arial" charset="0"/>
              </a:rPr>
              <a:t>!</a:t>
            </a:r>
          </a:p>
        </p:txBody>
      </p:sp>
    </p:spTree>
    <p:extLst>
      <p:ext uri="{BB962C8B-B14F-4D97-AF65-F5344CB8AC3E}">
        <p14:creationId xmlns:p14="http://schemas.microsoft.com/office/powerpoint/2010/main" val="662281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6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6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416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9"/>
          <p:cNvSpPr txBox="1">
            <a:spLocks noChangeArrowheads="1"/>
          </p:cNvSpPr>
          <p:nvPr/>
        </p:nvSpPr>
        <p:spPr bwMode="auto">
          <a:xfrm>
            <a:off x="749751" y="420688"/>
            <a:ext cx="5162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nl-NL">
                <a:latin typeface="Arial" charset="0"/>
              </a:rPr>
              <a:t>Verification</a:t>
            </a:r>
            <a:endParaRPr lang="en-US" altLang="nl-NL" sz="2400">
              <a:latin typeface="Arial" charset="0"/>
            </a:endParaRPr>
          </a:p>
        </p:txBody>
      </p:sp>
      <p:sp>
        <p:nvSpPr>
          <p:cNvPr id="6147"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B5891D87-DB68-4EB0-AF14-0562F1EDA753}" type="slidenum">
              <a:rPr lang="en-US" altLang="nl-NL" sz="1600"/>
              <a:pPr>
                <a:spcBef>
                  <a:spcPct val="50000"/>
                </a:spcBef>
                <a:buFontTx/>
                <a:buNone/>
              </a:pPr>
              <a:t>5</a:t>
            </a:fld>
            <a:endParaRPr lang="en-US" altLang="nl-NL" sz="1600"/>
          </a:p>
        </p:txBody>
      </p:sp>
      <p:sp>
        <p:nvSpPr>
          <p:cNvPr id="4166" name="Text Box 70"/>
          <p:cNvSpPr txBox="1">
            <a:spLocks noChangeArrowheads="1"/>
          </p:cNvSpPr>
          <p:nvPr/>
        </p:nvSpPr>
        <p:spPr bwMode="auto">
          <a:xfrm>
            <a:off x="439732" y="1362075"/>
            <a:ext cx="6189662"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r>
              <a:rPr lang="en-US" altLang="nl-NL" sz="1800" dirty="0">
                <a:latin typeface="Arial" charset="0"/>
              </a:rPr>
              <a:t>At end of experiment: </a:t>
            </a:r>
            <a:br>
              <a:rPr lang="en-US" altLang="nl-NL" sz="1800" dirty="0">
                <a:latin typeface="Arial" charset="0"/>
              </a:rPr>
            </a:br>
            <a:r>
              <a:rPr lang="en-US" altLang="nl-NL" sz="1800" dirty="0">
                <a:latin typeface="Arial" charset="0"/>
              </a:rPr>
              <a:t>you </a:t>
            </a:r>
            <a:r>
              <a:rPr lang="en-US" altLang="nl-NL" sz="1800" dirty="0" smtClean="0">
                <a:latin typeface="Arial" charset="0"/>
              </a:rPr>
              <a:t>receive a </a:t>
            </a:r>
            <a:r>
              <a:rPr lang="en-US" altLang="nl-NL" sz="1800" b="1" dirty="0">
                <a:solidFill>
                  <a:schemeClr val="accent2"/>
                </a:solidFill>
                <a:latin typeface="Arial" charset="0"/>
              </a:rPr>
              <a:t>list</a:t>
            </a:r>
            <a:r>
              <a:rPr lang="en-US" altLang="nl-NL" sz="1800" dirty="0">
                <a:latin typeface="Arial" charset="0"/>
              </a:rPr>
              <a:t> describing the </a:t>
            </a:r>
            <a:r>
              <a:rPr lang="en-US" altLang="nl-NL" sz="1800" dirty="0" smtClean="0">
                <a:latin typeface="Arial" charset="0"/>
              </a:rPr>
              <a:t>pairs in </a:t>
            </a:r>
            <a:r>
              <a:rPr lang="en-US" altLang="nl-NL" sz="1800" dirty="0">
                <a:latin typeface="Arial" charset="0"/>
              </a:rPr>
              <a:t>all </a:t>
            </a:r>
            <a:r>
              <a:rPr lang="en-US" altLang="nl-NL" sz="1800" dirty="0" smtClean="0">
                <a:latin typeface="Arial" charset="0"/>
              </a:rPr>
              <a:t>60 envelopes.  </a:t>
            </a:r>
            <a:r>
              <a:rPr lang="en-US" altLang="nl-NL" sz="1800" smtClean="0">
                <a:latin typeface="Arial" charset="0"/>
              </a:rPr>
              <a:t>You </a:t>
            </a:r>
            <a:r>
              <a:rPr lang="en-US" altLang="nl-NL" sz="1800" dirty="0">
                <a:latin typeface="Arial" charset="0"/>
              </a:rPr>
              <a:t>will then check that </a:t>
            </a:r>
            <a:r>
              <a:rPr lang="en-US" altLang="nl-NL" sz="1800" dirty="0" smtClean="0">
                <a:latin typeface="Arial" charset="0"/>
              </a:rPr>
              <a:t>the </a:t>
            </a:r>
            <a:r>
              <a:rPr lang="en-US" altLang="nl-NL" sz="1800" dirty="0">
                <a:latin typeface="Arial" charset="0"/>
              </a:rPr>
              <a:t>description of</a:t>
            </a:r>
            <a:r>
              <a:rPr lang="en-US" altLang="nl-NL" sz="1800" dirty="0">
                <a:solidFill>
                  <a:schemeClr val="accent2"/>
                </a:solidFill>
                <a:latin typeface="Arial" charset="0"/>
              </a:rPr>
              <a:t> </a:t>
            </a:r>
            <a:r>
              <a:rPr lang="en-US" altLang="nl-NL" sz="1800" b="1" dirty="0">
                <a:solidFill>
                  <a:schemeClr val="accent2"/>
                </a:solidFill>
                <a:latin typeface="Arial" charset="0"/>
              </a:rPr>
              <a:t>your numbered envelope</a:t>
            </a:r>
            <a:r>
              <a:rPr lang="en-US" altLang="nl-NL" sz="1800" dirty="0">
                <a:latin typeface="Arial" charset="0"/>
              </a:rPr>
              <a:t> </a:t>
            </a:r>
            <a:r>
              <a:rPr lang="en-US" altLang="nl-NL" sz="1800">
                <a:latin typeface="Arial" charset="0"/>
              </a:rPr>
              <a:t>i</a:t>
            </a:r>
            <a:r>
              <a:rPr lang="en-US" altLang="nl-NL" sz="1800" smtClean="0">
                <a:latin typeface="Arial" charset="0"/>
              </a:rPr>
              <a:t>s correct</a:t>
            </a:r>
            <a:r>
              <a:rPr lang="en-US" altLang="nl-NL" sz="1800">
                <a:latin typeface="Arial" panose="020B0604020202020204" pitchFamily="34" charset="0"/>
              </a:rPr>
              <a:t>, i.e., as described in the list.  </a:t>
            </a:r>
            <a:r>
              <a:rPr lang="en-US" altLang="nl-NL" sz="1800" dirty="0" smtClean="0">
                <a:latin typeface="Arial" panose="020B0604020202020204" pitchFamily="34" charset="0"/>
              </a:rPr>
              <a:t>Can then also check that the average additional prize indeed is </a:t>
            </a:r>
            <a:r>
              <a:rPr lang="en-US" altLang="nl-NL" sz="1800" b="1" dirty="0" smtClean="0">
                <a:solidFill>
                  <a:srgbClr val="0000FF"/>
                </a:solidFill>
                <a:latin typeface="Arial" charset="0"/>
              </a:rPr>
              <a:t>€11.50</a:t>
            </a:r>
            <a:r>
              <a:rPr lang="en-US" altLang="nl-NL" sz="1800" dirty="0" smtClean="0">
                <a:latin typeface="Arial" charset="0"/>
              </a:rPr>
              <a:t>.</a:t>
            </a:r>
            <a:endParaRPr lang="en-US" altLang="nl-NL" sz="1800" dirty="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3CEB5BB9-643B-450B-A43A-7BAED6253562}" type="slidenum">
              <a:rPr lang="en-US" altLang="nl-NL" sz="1600"/>
              <a:pPr>
                <a:spcBef>
                  <a:spcPct val="50000"/>
                </a:spcBef>
                <a:buFontTx/>
                <a:buNone/>
              </a:pPr>
              <a:t>6</a:t>
            </a:fld>
            <a:endParaRPr lang="en-US" altLang="nl-NL" sz="1600"/>
          </a:p>
        </p:txBody>
      </p:sp>
      <p:sp>
        <p:nvSpPr>
          <p:cNvPr id="4166" name="Text Box 70"/>
          <p:cNvSpPr txBox="1">
            <a:spLocks noChangeArrowheads="1"/>
          </p:cNvSpPr>
          <p:nvPr/>
        </p:nvSpPr>
        <p:spPr bwMode="auto">
          <a:xfrm>
            <a:off x="315913" y="660400"/>
            <a:ext cx="6191250" cy="522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r>
              <a:rPr lang="en-US" altLang="nl-NL" sz="1800" smtClean="0">
                <a:latin typeface="Arial" charset="0"/>
              </a:rPr>
              <a:t>Questions </a:t>
            </a:r>
            <a:r>
              <a:rPr lang="en-US" altLang="nl-NL" sz="1800" dirty="0">
                <a:latin typeface="Arial" charset="0"/>
              </a:rPr>
              <a:t>at any time: please raise your hand. Experimenters will come.</a:t>
            </a:r>
          </a:p>
          <a:p>
            <a:pPr>
              <a:lnSpc>
                <a:spcPct val="120000"/>
              </a:lnSpc>
              <a:spcBef>
                <a:spcPct val="0"/>
              </a:spcBef>
              <a:buFontTx/>
              <a:buNone/>
            </a:pPr>
            <a:endParaRPr lang="en-US" altLang="nl-NL" sz="1800" dirty="0">
              <a:latin typeface="Arial" charset="0"/>
            </a:endParaRPr>
          </a:p>
          <a:p>
            <a:pPr algn="ctr">
              <a:lnSpc>
                <a:spcPct val="120000"/>
              </a:lnSpc>
              <a:spcBef>
                <a:spcPct val="0"/>
              </a:spcBef>
              <a:buFontTx/>
              <a:buNone/>
            </a:pPr>
            <a:r>
              <a:rPr lang="en-US" altLang="nl-NL" sz="2800" b="1" dirty="0">
                <a:latin typeface="Arial" charset="0"/>
              </a:rPr>
              <a:t>Remember</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There are </a:t>
            </a:r>
            <a:r>
              <a:rPr lang="en-US" altLang="nl-NL" sz="1800" b="1" dirty="0">
                <a:solidFill>
                  <a:schemeClr val="accent2"/>
                </a:solidFill>
                <a:latin typeface="Arial" charset="0"/>
              </a:rPr>
              <a:t>no right or wrong</a:t>
            </a:r>
            <a:r>
              <a:rPr lang="en-US" altLang="nl-NL" sz="1800" dirty="0">
                <a:latin typeface="Arial" charset="0"/>
              </a:rPr>
              <a:t> answers; </a:t>
            </a:r>
            <a:br>
              <a:rPr lang="en-US" altLang="nl-NL" sz="1800" dirty="0">
                <a:latin typeface="Arial" charset="0"/>
              </a:rPr>
            </a:br>
            <a:r>
              <a:rPr lang="en-US" altLang="nl-NL" sz="1800" dirty="0">
                <a:latin typeface="Arial" charset="0"/>
              </a:rPr>
              <a:t>it is only about what you want.</a:t>
            </a:r>
            <a:br>
              <a:rPr lang="en-US" altLang="nl-NL" sz="1800" dirty="0">
                <a:latin typeface="Arial" charset="0"/>
              </a:rPr>
            </a:br>
            <a:endParaRPr lang="en-US" altLang="nl-NL" sz="1800" dirty="0">
              <a:latin typeface="Arial" charset="0"/>
            </a:endParaRPr>
          </a:p>
          <a:p>
            <a:pPr>
              <a:lnSpc>
                <a:spcPct val="120000"/>
              </a:lnSpc>
              <a:spcBef>
                <a:spcPct val="0"/>
              </a:spcBef>
              <a:buFontTx/>
              <a:buNone/>
            </a:pPr>
            <a:r>
              <a:rPr lang="en-US" altLang="nl-NL" sz="1800" b="1" dirty="0">
                <a:solidFill>
                  <a:schemeClr val="accent2"/>
                </a:solidFill>
                <a:latin typeface="Arial" charset="0"/>
              </a:rPr>
              <a:t>Instructions</a:t>
            </a:r>
            <a:r>
              <a:rPr lang="en-US" altLang="nl-NL" sz="1800" dirty="0">
                <a:latin typeface="Arial" charset="0"/>
              </a:rPr>
              <a:t>: </a:t>
            </a:r>
          </a:p>
          <a:p>
            <a:pPr>
              <a:lnSpc>
                <a:spcPct val="120000"/>
              </a:lnSpc>
              <a:spcBef>
                <a:spcPct val="0"/>
              </a:spcBef>
              <a:buFontTx/>
              <a:buNone/>
            </a:pPr>
            <a:r>
              <a:rPr lang="en-US" altLang="nl-NL" sz="1800" dirty="0">
                <a:latin typeface="Arial" charset="0"/>
              </a:rPr>
              <a:t>If you </a:t>
            </a:r>
            <a:r>
              <a:rPr lang="en-US" altLang="nl-NL" sz="1800" b="1" dirty="0">
                <a:solidFill>
                  <a:schemeClr val="accent2"/>
                </a:solidFill>
                <a:latin typeface="Arial" charset="0"/>
              </a:rPr>
              <a:t>write</a:t>
            </a:r>
            <a:r>
              <a:rPr lang="en-US" altLang="nl-NL" sz="1800" dirty="0">
                <a:latin typeface="Arial" charset="0"/>
              </a:rPr>
              <a:t> what you want, </a:t>
            </a:r>
            <a:br>
              <a:rPr lang="en-US" altLang="nl-NL" sz="1800" dirty="0">
                <a:latin typeface="Arial" charset="0"/>
              </a:rPr>
            </a:br>
            <a:r>
              <a:rPr lang="en-US" altLang="nl-NL" sz="1800" dirty="0">
                <a:latin typeface="Arial" charset="0"/>
              </a:rPr>
              <a:t>then you </a:t>
            </a:r>
            <a:r>
              <a:rPr lang="en-US" altLang="nl-NL" sz="1800" b="1" dirty="0">
                <a:solidFill>
                  <a:schemeClr val="accent2"/>
                </a:solidFill>
                <a:latin typeface="Arial" charset="0"/>
              </a:rPr>
              <a:t>get</a:t>
            </a:r>
            <a:r>
              <a:rPr lang="en-US" altLang="nl-NL" sz="1800" dirty="0">
                <a:latin typeface="Arial" charset="0"/>
              </a:rPr>
              <a:t> what you want.  </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Do </a:t>
            </a:r>
            <a:r>
              <a:rPr lang="en-US" altLang="nl-NL" sz="1800" b="1" dirty="0">
                <a:solidFill>
                  <a:schemeClr val="accent2"/>
                </a:solidFill>
                <a:latin typeface="Arial" charset="0"/>
              </a:rPr>
              <a:t>not communicate</a:t>
            </a:r>
            <a:r>
              <a:rPr lang="en-US" altLang="nl-NL" sz="1800" dirty="0">
                <a:latin typeface="Arial" charset="0"/>
              </a:rPr>
              <a:t> with other participants.</a:t>
            </a:r>
          </a:p>
          <a:p>
            <a:pPr>
              <a:lnSpc>
                <a:spcPct val="120000"/>
              </a:lnSpc>
              <a:spcBef>
                <a:spcPct val="0"/>
              </a:spcBef>
              <a:buFontTx/>
              <a:buNone/>
            </a:pPr>
            <a:r>
              <a:rPr lang="en-US" altLang="nl-NL" sz="1800" dirty="0">
                <a:latin typeface="Arial" charset="0"/>
              </a:rPr>
              <a:t/>
            </a:r>
            <a:br>
              <a:rPr lang="en-US" altLang="nl-NL" sz="1800" dirty="0">
                <a:latin typeface="Arial" charset="0"/>
              </a:rPr>
            </a:br>
            <a:r>
              <a:rPr lang="en-US" altLang="nl-NL" sz="1800" dirty="0">
                <a:latin typeface="Arial" charset="0"/>
              </a:rPr>
              <a:t>Do </a:t>
            </a:r>
            <a:r>
              <a:rPr lang="en-US" altLang="nl-NL" sz="1800" b="1" dirty="0">
                <a:solidFill>
                  <a:schemeClr val="accent2"/>
                </a:solidFill>
                <a:latin typeface="Arial" charset="0"/>
              </a:rPr>
              <a:t>not open</a:t>
            </a:r>
            <a:r>
              <a:rPr lang="en-US" altLang="nl-NL" sz="1800" dirty="0">
                <a:latin typeface="Arial" charset="0"/>
              </a:rPr>
              <a:t> your envelope.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6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6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66">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66">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16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BDF6FCC2-27F7-4AC3-9AA2-E748269292BE}" type="slidenum">
              <a:rPr lang="en-US" altLang="nl-NL" sz="1600"/>
              <a:pPr>
                <a:spcBef>
                  <a:spcPct val="50000"/>
                </a:spcBef>
                <a:buFontTx/>
                <a:buNone/>
              </a:pPr>
              <a:t>7</a:t>
            </a:fld>
            <a:endParaRPr lang="en-US" altLang="nl-NL" sz="1600"/>
          </a:p>
        </p:txBody>
      </p:sp>
      <p:sp>
        <p:nvSpPr>
          <p:cNvPr id="4166" name="Text Box 70"/>
          <p:cNvSpPr txBox="1">
            <a:spLocks noChangeArrowheads="1"/>
          </p:cNvSpPr>
          <p:nvPr/>
        </p:nvSpPr>
        <p:spPr bwMode="auto">
          <a:xfrm>
            <a:off x="315913" y="660400"/>
            <a:ext cx="6191250" cy="227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lnSpc>
                <a:spcPct val="120000"/>
              </a:lnSpc>
              <a:spcBef>
                <a:spcPct val="0"/>
              </a:spcBef>
              <a:buFontTx/>
              <a:buNone/>
            </a:pPr>
            <a:r>
              <a:rPr lang="en-US" altLang="nl-NL" sz="2800" dirty="0">
                <a:latin typeface="Arial" charset="0"/>
              </a:rPr>
              <a:t>Now the experiment can begin</a:t>
            </a:r>
            <a:r>
              <a:rPr lang="en-US" altLang="nl-NL" sz="2800" dirty="0" smtClean="0">
                <a:latin typeface="Arial" charset="0"/>
              </a:rPr>
              <a:t>.</a:t>
            </a:r>
          </a:p>
          <a:p>
            <a:pPr algn="ct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smtClean="0">
                <a:latin typeface="Arial" charset="0"/>
              </a:rPr>
              <a:t>For each pair of prospects in the questionnaire, instruct us which one to give to you by marking the box above that prospect with an x, such as in the example below where you would prefer the prospect to the right.</a:t>
            </a:r>
            <a:endParaRPr lang="en-US" altLang="nl-NL" sz="1800" dirty="0">
              <a:latin typeface="Arial" charset="0"/>
            </a:endParaRPr>
          </a:p>
        </p:txBody>
      </p:sp>
      <p:sp>
        <p:nvSpPr>
          <p:cNvPr id="5" name="Text Box 128"/>
          <p:cNvSpPr txBox="1">
            <a:spLocks noChangeArrowheads="1"/>
          </p:cNvSpPr>
          <p:nvPr/>
        </p:nvSpPr>
        <p:spPr bwMode="auto">
          <a:xfrm>
            <a:off x="2376723" y="3516739"/>
            <a:ext cx="723265" cy="251460"/>
          </a:xfrm>
          <a:prstGeom prst="rect">
            <a:avLst/>
          </a:prstGeom>
          <a:noFill/>
          <a:ln>
            <a:noFill/>
          </a:ln>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ts val="1100"/>
              </a:lnSpc>
              <a:spcAft>
                <a:spcPts val="0"/>
              </a:spcAft>
              <a:tabLst>
                <a:tab pos="269875" algn="l"/>
              </a:tabLst>
            </a:pPr>
            <a:r>
              <a:rPr lang="en-AU" sz="800">
                <a:effectLst/>
                <a:latin typeface="Times New Roman" panose="02020603050405020304" pitchFamily="18" charset="0"/>
                <a:ea typeface="Times New Roman" panose="02020603050405020304" pitchFamily="18" charset="0"/>
              </a:rPr>
              <a:t>Prospect left</a:t>
            </a:r>
            <a:endParaRPr lang="en-GB" sz="1200">
              <a:effectLst/>
              <a:latin typeface="Times New Roman" panose="02020603050405020304" pitchFamily="18" charset="0"/>
              <a:ea typeface="Times New Roman" panose="02020603050405020304" pitchFamily="18" charset="0"/>
            </a:endParaRPr>
          </a:p>
        </p:txBody>
      </p:sp>
      <p:sp>
        <p:nvSpPr>
          <p:cNvPr id="6" name="Text Box 128"/>
          <p:cNvSpPr txBox="1">
            <a:spLocks noChangeArrowheads="1"/>
          </p:cNvSpPr>
          <p:nvPr/>
        </p:nvSpPr>
        <p:spPr bwMode="auto">
          <a:xfrm>
            <a:off x="3467653" y="3526270"/>
            <a:ext cx="819151" cy="251460"/>
          </a:xfrm>
          <a:prstGeom prst="rect">
            <a:avLst/>
          </a:prstGeom>
          <a:noFill/>
          <a:ln>
            <a:noFill/>
          </a:ln>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ts val="1100"/>
              </a:lnSpc>
              <a:spcAft>
                <a:spcPts val="0"/>
              </a:spcAft>
              <a:tabLst>
                <a:tab pos="269875" algn="l"/>
              </a:tabLst>
            </a:pPr>
            <a:r>
              <a:rPr lang="en-AU" sz="800">
                <a:effectLst/>
                <a:latin typeface="Times New Roman" panose="02020603050405020304" pitchFamily="18" charset="0"/>
                <a:ea typeface="Times New Roman" panose="02020603050405020304" pitchFamily="18" charset="0"/>
              </a:rPr>
              <a:t>Prospect right</a:t>
            </a:r>
            <a:endParaRPr lang="en-GB" sz="1200">
              <a:effectLst/>
              <a:latin typeface="Times New Roman" panose="02020603050405020304" pitchFamily="18" charset="0"/>
              <a:ea typeface="Times New Roman" panose="02020603050405020304" pitchFamily="18" charset="0"/>
            </a:endParaRPr>
          </a:p>
        </p:txBody>
      </p:sp>
      <p:sp>
        <p:nvSpPr>
          <p:cNvPr id="7" name="Text Box 124"/>
          <p:cNvSpPr txBox="1">
            <a:spLocks noChangeArrowheads="1"/>
          </p:cNvSpPr>
          <p:nvPr/>
        </p:nvSpPr>
        <p:spPr bwMode="auto">
          <a:xfrm>
            <a:off x="3672123" y="3706917"/>
            <a:ext cx="289560" cy="27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r>
              <a:rPr lang="en-AU" sz="1100">
                <a:solidFill>
                  <a:srgbClr val="0000FF"/>
                </a:solidFill>
                <a:effectLst/>
                <a:latin typeface="Times New Roman" panose="02020603050405020304" pitchFamily="18" charset="0"/>
                <a:ea typeface="Times New Roman" panose="02020603050405020304" pitchFamily="18" charset="0"/>
              </a:rPr>
              <a:t>1</a:t>
            </a:r>
            <a:endParaRPr lang="en-GB" sz="1200">
              <a:effectLst/>
              <a:latin typeface="Times New Roman" panose="02020603050405020304" pitchFamily="18" charset="0"/>
              <a:ea typeface="Times New Roman" panose="02020603050405020304" pitchFamily="18" charset="0"/>
            </a:endParaRPr>
          </a:p>
        </p:txBody>
      </p:sp>
      <p:sp>
        <p:nvSpPr>
          <p:cNvPr id="8" name="Text Box 124"/>
          <p:cNvSpPr txBox="1">
            <a:spLocks noChangeArrowheads="1"/>
          </p:cNvSpPr>
          <p:nvPr/>
        </p:nvSpPr>
        <p:spPr bwMode="auto">
          <a:xfrm>
            <a:off x="2932348" y="3183365"/>
            <a:ext cx="790575" cy="27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r>
              <a:rPr lang="en-AU" sz="1000">
                <a:effectLst/>
                <a:latin typeface="Times New Roman" panose="02020603050405020304" pitchFamily="18" charset="0"/>
                <a:ea typeface="Times New Roman" panose="02020603050405020304" pitchFamily="18" charset="0"/>
              </a:rPr>
              <a:t>Pair 1.1</a:t>
            </a:r>
            <a:endParaRPr lang="en-GB" sz="1200">
              <a:effectLst/>
              <a:latin typeface="Times New Roman" panose="02020603050405020304" pitchFamily="18" charset="0"/>
              <a:ea typeface="Times New Roman" panose="02020603050405020304" pitchFamily="18" charset="0"/>
            </a:endParaRPr>
          </a:p>
        </p:txBody>
      </p:sp>
      <p:sp>
        <p:nvSpPr>
          <p:cNvPr id="9" name="Rectangle 8"/>
          <p:cNvSpPr>
            <a:spLocks noChangeArrowheads="1"/>
          </p:cNvSpPr>
          <p:nvPr/>
        </p:nvSpPr>
        <p:spPr bwMode="auto">
          <a:xfrm>
            <a:off x="2205273" y="3221465"/>
            <a:ext cx="2232025" cy="1314450"/>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en-GB"/>
          </a:p>
        </p:txBody>
      </p:sp>
      <p:sp>
        <p:nvSpPr>
          <p:cNvPr id="10" name="Text Box 128"/>
          <p:cNvSpPr txBox="1">
            <a:spLocks noChangeArrowheads="1"/>
          </p:cNvSpPr>
          <p:nvPr/>
        </p:nvSpPr>
        <p:spPr bwMode="auto">
          <a:xfrm>
            <a:off x="3662769" y="3211941"/>
            <a:ext cx="285529" cy="346710"/>
          </a:xfrm>
          <a:prstGeom prst="rect">
            <a:avLst/>
          </a:prstGeom>
          <a:noFill/>
          <a:ln>
            <a:noFill/>
          </a:ln>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ct val="150000"/>
              </a:lnSpc>
              <a:spcAft>
                <a:spcPts val="0"/>
              </a:spcAft>
              <a:tabLst>
                <a:tab pos="269875" algn="l"/>
              </a:tabLst>
            </a:pPr>
            <a:r>
              <a:rPr lang="en-AU" sz="1800" dirty="0">
                <a:effectLst/>
                <a:latin typeface="Times New Roman" panose="02020603050405020304" pitchFamily="18" charset="0"/>
                <a:ea typeface="Times New Roman" panose="02020603050405020304" pitchFamily="18" charset="0"/>
                <a:sym typeface="Math3" panose="00000400000000000000" pitchFamily="2" charset="2"/>
              </a:rPr>
              <a:t></a:t>
            </a:r>
            <a:endParaRPr lang="en-GB" sz="1200" dirty="0">
              <a:effectLst/>
              <a:latin typeface="Times New Roman" panose="02020603050405020304" pitchFamily="18" charset="0"/>
              <a:ea typeface="Times New Roman" panose="02020603050405020304" pitchFamily="18" charset="0"/>
            </a:endParaRPr>
          </a:p>
        </p:txBody>
      </p:sp>
      <p:sp>
        <p:nvSpPr>
          <p:cNvPr id="11" name="Text Box 128"/>
          <p:cNvSpPr txBox="1">
            <a:spLocks noChangeArrowheads="1"/>
          </p:cNvSpPr>
          <p:nvPr/>
        </p:nvSpPr>
        <p:spPr bwMode="auto">
          <a:xfrm>
            <a:off x="2548066" y="3230993"/>
            <a:ext cx="285499" cy="346710"/>
          </a:xfrm>
          <a:prstGeom prst="rect">
            <a:avLst/>
          </a:prstGeom>
          <a:noFill/>
          <a:ln>
            <a:noFill/>
          </a:ln>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ct val="150000"/>
              </a:lnSpc>
              <a:spcAft>
                <a:spcPts val="0"/>
              </a:spcAft>
              <a:tabLst>
                <a:tab pos="269875" algn="l"/>
              </a:tabLst>
            </a:pPr>
            <a:r>
              <a:rPr lang="en-AU" sz="1800">
                <a:effectLst/>
                <a:latin typeface="Times New Roman" panose="02020603050405020304" pitchFamily="18" charset="0"/>
                <a:ea typeface="Times New Roman" panose="02020603050405020304" pitchFamily="18" charset="0"/>
                <a:sym typeface="Math3" panose="00000400000000000000" pitchFamily="2" charset="2"/>
              </a:rPr>
              <a:t></a:t>
            </a:r>
            <a:endParaRPr lang="en-GB" sz="1200">
              <a:effectLst/>
              <a:latin typeface="Times New Roman" panose="02020603050405020304" pitchFamily="18" charset="0"/>
              <a:ea typeface="Times New Roman" panose="02020603050405020304" pitchFamily="18" charset="0"/>
            </a:endParaRPr>
          </a:p>
        </p:txBody>
      </p:sp>
      <p:sp>
        <p:nvSpPr>
          <p:cNvPr id="12" name="Text Box 124"/>
          <p:cNvSpPr txBox="1">
            <a:spLocks noChangeArrowheads="1"/>
          </p:cNvSpPr>
          <p:nvPr/>
        </p:nvSpPr>
        <p:spPr bwMode="auto">
          <a:xfrm>
            <a:off x="2414823" y="3611983"/>
            <a:ext cx="56261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r>
              <a:rPr lang="en-AU" sz="1100">
                <a:solidFill>
                  <a:srgbClr val="0000FF"/>
                </a:solidFill>
                <a:effectLst/>
                <a:latin typeface="Times New Roman" panose="02020603050405020304" pitchFamily="18" charset="0"/>
                <a:ea typeface="Times New Roman" panose="02020603050405020304" pitchFamily="18" charset="0"/>
              </a:rPr>
              <a:t>0.85</a:t>
            </a:r>
            <a:endParaRPr lang="en-GB" sz="1200">
              <a:effectLst/>
              <a:latin typeface="Times New Roman" panose="02020603050405020304" pitchFamily="18" charset="0"/>
              <a:ea typeface="Times New Roman" panose="02020603050405020304" pitchFamily="18" charset="0"/>
            </a:endParaRPr>
          </a:p>
        </p:txBody>
      </p:sp>
      <p:sp>
        <p:nvSpPr>
          <p:cNvPr id="13" name="Text Box 124"/>
          <p:cNvSpPr txBox="1">
            <a:spLocks noChangeArrowheads="1"/>
          </p:cNvSpPr>
          <p:nvPr/>
        </p:nvSpPr>
        <p:spPr bwMode="auto">
          <a:xfrm>
            <a:off x="3900723" y="3779065"/>
            <a:ext cx="4540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r>
              <a:rPr lang="en-AU" sz="1100">
                <a:solidFill>
                  <a:srgbClr val="0000FF"/>
                </a:solidFill>
                <a:effectLst/>
                <a:latin typeface="Palatino Linotype" panose="02040502050505030304" pitchFamily="18" charset="0"/>
                <a:ea typeface="Times New Roman" panose="02020603050405020304" pitchFamily="18" charset="0"/>
              </a:rPr>
              <a:t>€</a:t>
            </a:r>
            <a:r>
              <a:rPr lang="en-AU" sz="1100">
                <a:solidFill>
                  <a:srgbClr val="0000FF"/>
                </a:solidFill>
                <a:effectLst/>
                <a:latin typeface="Times New Roman" panose="02020603050405020304" pitchFamily="18" charset="0"/>
                <a:ea typeface="Times New Roman" panose="02020603050405020304" pitchFamily="18" charset="0"/>
              </a:rPr>
              <a:t>0</a:t>
            </a:r>
            <a:endParaRPr lang="en-GB" sz="120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 Box 124"/>
              <p:cNvSpPr txBox="1">
                <a:spLocks noChangeArrowheads="1"/>
              </p:cNvSpPr>
              <p:nvPr/>
            </p:nvSpPr>
            <p:spPr bwMode="auto">
              <a:xfrm>
                <a:off x="2729148" y="3655240"/>
                <a:ext cx="563245" cy="361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14:m>
                  <m:oMath xmlns:m="http://schemas.openxmlformats.org/officeDocument/2006/math">
                    <m:r>
                      <a:rPr lang="en-AU" sz="1100" i="1">
                        <a:solidFill>
                          <a:srgbClr val="FF0000"/>
                        </a:solidFill>
                        <a:effectLst/>
                        <a:latin typeface="Cambria Math" panose="02040503050406030204" pitchFamily="18" charset="0"/>
                        <a:ea typeface="Times New Roman" panose="02020603050405020304" pitchFamily="18" charset="0"/>
                      </a:rPr>
                      <m:t>−</m:t>
                    </m:r>
                  </m:oMath>
                </a14:m>
                <a:r>
                  <a:rPr lang="en-AU" sz="1100">
                    <a:solidFill>
                      <a:srgbClr val="FF0000"/>
                    </a:solidFill>
                    <a:effectLst/>
                    <a:latin typeface="Palatino Linotype" panose="02040502050505030304" pitchFamily="18" charset="0"/>
                    <a:ea typeface="Times New Roman" panose="02020603050405020304" pitchFamily="18" charset="0"/>
                  </a:rPr>
                  <a:t>€</a:t>
                </a:r>
                <a:r>
                  <a:rPr lang="en-AU" sz="1100">
                    <a:solidFill>
                      <a:srgbClr val="FF0000"/>
                    </a:solidFill>
                    <a:effectLst/>
                    <a:latin typeface="Times New Roman" panose="02020603050405020304" pitchFamily="18" charset="0"/>
                    <a:ea typeface="Times New Roman" panose="02020603050405020304" pitchFamily="18" charset="0"/>
                  </a:rPr>
                  <a:t>1</a:t>
                </a:r>
                <a:endParaRPr lang="en-GB" sz="1200">
                  <a:effectLst/>
                  <a:latin typeface="Times New Roman" panose="02020603050405020304" pitchFamily="18" charset="0"/>
                  <a:ea typeface="Times New Roman" panose="02020603050405020304" pitchFamily="18" charset="0"/>
                </a:endParaRPr>
              </a:p>
            </p:txBody>
          </p:sp>
        </mc:Choice>
        <mc:Fallback xmlns="">
          <p:sp>
            <p:nvSpPr>
              <p:cNvPr id="14" name="Text Box 124"/>
              <p:cNvSpPr txBox="1">
                <a:spLocks noRot="1" noChangeAspect="1" noMove="1" noResize="1" noEditPoints="1" noAdjustHandles="1" noChangeArrowheads="1" noChangeShapeType="1" noTextEdit="1"/>
              </p:cNvSpPr>
              <p:nvPr/>
            </p:nvSpPr>
            <p:spPr bwMode="auto">
              <a:xfrm>
                <a:off x="2729148" y="3655240"/>
                <a:ext cx="563245" cy="361950"/>
              </a:xfrm>
              <a:prstGeom prst="rect">
                <a:avLst/>
              </a:prstGeom>
              <a:blipFill rotWithShape="0">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grpSp>
        <p:nvGrpSpPr>
          <p:cNvPr id="15" name="Group 14"/>
          <p:cNvGrpSpPr/>
          <p:nvPr/>
        </p:nvGrpSpPr>
        <p:grpSpPr>
          <a:xfrm>
            <a:off x="2367198" y="3869165"/>
            <a:ext cx="424180" cy="219075"/>
            <a:chOff x="0" y="0"/>
            <a:chExt cx="424543" cy="219075"/>
          </a:xfrm>
        </p:grpSpPr>
        <p:grpSp>
          <p:nvGrpSpPr>
            <p:cNvPr id="23" name="Group 22"/>
            <p:cNvGrpSpPr/>
            <p:nvPr/>
          </p:nvGrpSpPr>
          <p:grpSpPr>
            <a:xfrm>
              <a:off x="28575" y="0"/>
              <a:ext cx="395968" cy="219075"/>
              <a:chOff x="0" y="0"/>
              <a:chExt cx="396240" cy="219075"/>
            </a:xfrm>
          </p:grpSpPr>
          <p:sp>
            <p:nvSpPr>
              <p:cNvPr id="25" name="Freeform 24"/>
              <p:cNvSpPr/>
              <p:nvPr/>
            </p:nvSpPr>
            <p:spPr>
              <a:xfrm>
                <a:off x="0" y="0"/>
                <a:ext cx="396240" cy="112395"/>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GB"/>
              </a:p>
            </p:txBody>
          </p:sp>
          <p:sp>
            <p:nvSpPr>
              <p:cNvPr id="26" name="Freeform 25"/>
              <p:cNvSpPr/>
              <p:nvPr/>
            </p:nvSpPr>
            <p:spPr>
              <a:xfrm flipV="1">
                <a:off x="0" y="106680"/>
                <a:ext cx="396240" cy="112395"/>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GB"/>
              </a:p>
            </p:txBody>
          </p:sp>
        </p:grpSp>
        <p:sp>
          <p:nvSpPr>
            <p:cNvPr id="24" name="Oval 23"/>
            <p:cNvSpPr/>
            <p:nvPr/>
          </p:nvSpPr>
          <p:spPr>
            <a:xfrm>
              <a:off x="0" y="57150"/>
              <a:ext cx="113665" cy="1143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GB"/>
            </a:p>
          </p:txBody>
        </p:sp>
      </p:grpSp>
      <p:grpSp>
        <p:nvGrpSpPr>
          <p:cNvPr id="16" name="Group 15"/>
          <p:cNvGrpSpPr/>
          <p:nvPr/>
        </p:nvGrpSpPr>
        <p:grpSpPr>
          <a:xfrm>
            <a:off x="3538773" y="3921235"/>
            <a:ext cx="423544" cy="114300"/>
            <a:chOff x="0" y="0"/>
            <a:chExt cx="423863" cy="114300"/>
          </a:xfrm>
        </p:grpSpPr>
        <p:sp>
          <p:nvSpPr>
            <p:cNvPr id="21" name="Oval 20"/>
            <p:cNvSpPr/>
            <p:nvPr/>
          </p:nvSpPr>
          <p:spPr>
            <a:xfrm>
              <a:off x="0" y="0"/>
              <a:ext cx="114300" cy="1143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GB"/>
            </a:p>
          </p:txBody>
        </p:sp>
        <p:cxnSp>
          <p:nvCxnSpPr>
            <p:cNvPr id="22" name="Straight Connector 21"/>
            <p:cNvCxnSpPr/>
            <p:nvPr/>
          </p:nvCxnSpPr>
          <p:spPr>
            <a:xfrm>
              <a:off x="100013" y="57150"/>
              <a:ext cx="323850" cy="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7" name="Text Box 124"/>
              <p:cNvSpPr txBox="1">
                <a:spLocks noChangeArrowheads="1"/>
              </p:cNvSpPr>
              <p:nvPr/>
            </p:nvSpPr>
            <p:spPr bwMode="auto">
              <a:xfrm>
                <a:off x="2729148" y="3904654"/>
                <a:ext cx="566420" cy="361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14:m>
                  <m:oMath xmlns:m="http://schemas.openxmlformats.org/officeDocument/2006/math">
                    <m:r>
                      <a:rPr lang="en-AU" sz="1100" i="1">
                        <a:solidFill>
                          <a:srgbClr val="FF0000"/>
                        </a:solidFill>
                        <a:effectLst/>
                        <a:latin typeface="Cambria Math" panose="02040503050406030204" pitchFamily="18" charset="0"/>
                        <a:ea typeface="Times New Roman" panose="02020603050405020304" pitchFamily="18" charset="0"/>
                      </a:rPr>
                      <m:t>−</m:t>
                    </m:r>
                  </m:oMath>
                </a14:m>
                <a:r>
                  <a:rPr lang="en-AU" sz="1100">
                    <a:solidFill>
                      <a:srgbClr val="FF0000"/>
                    </a:solidFill>
                    <a:effectLst/>
                    <a:latin typeface="Palatino Linotype" panose="02040502050505030304" pitchFamily="18" charset="0"/>
                    <a:ea typeface="Times New Roman" panose="02020603050405020304" pitchFamily="18" charset="0"/>
                  </a:rPr>
                  <a:t>€</a:t>
                </a:r>
                <a:r>
                  <a:rPr lang="en-AU" sz="1100">
                    <a:solidFill>
                      <a:srgbClr val="FF0000"/>
                    </a:solidFill>
                    <a:effectLst/>
                    <a:latin typeface="Times New Roman" panose="02020603050405020304" pitchFamily="18" charset="0"/>
                    <a:ea typeface="Times New Roman" panose="02020603050405020304" pitchFamily="18" charset="0"/>
                  </a:rPr>
                  <a:t>2</a:t>
                </a:r>
                <a:endParaRPr lang="en-GB" sz="1200">
                  <a:effectLst/>
                  <a:latin typeface="Times New Roman" panose="02020603050405020304" pitchFamily="18" charset="0"/>
                  <a:ea typeface="Times New Roman" panose="02020603050405020304" pitchFamily="18" charset="0"/>
                </a:endParaRPr>
              </a:p>
            </p:txBody>
          </p:sp>
        </mc:Choice>
        <mc:Fallback xmlns="">
          <p:sp>
            <p:nvSpPr>
              <p:cNvPr id="17" name="Text Box 124"/>
              <p:cNvSpPr txBox="1">
                <a:spLocks noRot="1" noChangeAspect="1" noMove="1" noResize="1" noEditPoints="1" noAdjustHandles="1" noChangeArrowheads="1" noChangeShapeType="1" noTextEdit="1"/>
              </p:cNvSpPr>
              <p:nvPr/>
            </p:nvSpPr>
            <p:spPr bwMode="auto">
              <a:xfrm>
                <a:off x="2729148" y="3904654"/>
                <a:ext cx="566420" cy="361950"/>
              </a:xfrm>
              <a:prstGeom prst="rect">
                <a:avLst/>
              </a:prstGeom>
              <a:blipFill rotWithShape="0">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
        <p:nvSpPr>
          <p:cNvPr id="18" name="Text Box 124"/>
          <p:cNvSpPr txBox="1">
            <a:spLocks noChangeArrowheads="1"/>
          </p:cNvSpPr>
          <p:nvPr/>
        </p:nvSpPr>
        <p:spPr bwMode="auto">
          <a:xfrm>
            <a:off x="2414823" y="3977461"/>
            <a:ext cx="56324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r>
              <a:rPr lang="en-AU" sz="1100">
                <a:solidFill>
                  <a:srgbClr val="0000FF"/>
                </a:solidFill>
                <a:effectLst/>
                <a:latin typeface="Times New Roman" panose="02020603050405020304" pitchFamily="18" charset="0"/>
                <a:ea typeface="Times New Roman" panose="02020603050405020304" pitchFamily="18" charset="0"/>
              </a:rPr>
              <a:t>0.15</a:t>
            </a:r>
            <a:endParaRPr lang="en-GB" sz="1200">
              <a:effectLst/>
              <a:latin typeface="Times New Roman" panose="02020603050405020304" pitchFamily="18" charset="0"/>
              <a:ea typeface="Times New Roman" panose="02020603050405020304" pitchFamily="18" charset="0"/>
            </a:endParaRPr>
          </a:p>
        </p:txBody>
      </p:sp>
      <p:sp>
        <p:nvSpPr>
          <p:cNvPr id="19" name="Text Box 125"/>
          <p:cNvSpPr txBox="1">
            <a:spLocks noChangeArrowheads="1"/>
          </p:cNvSpPr>
          <p:nvPr/>
        </p:nvSpPr>
        <p:spPr bwMode="auto">
          <a:xfrm>
            <a:off x="2162728" y="4269220"/>
            <a:ext cx="23241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ts val="800"/>
              </a:lnSpc>
              <a:spcAft>
                <a:spcPts val="900"/>
              </a:spcAft>
              <a:tabLst>
                <a:tab pos="269875" algn="l"/>
              </a:tabLst>
            </a:pPr>
            <a:r>
              <a:rPr lang="en-AU" sz="900" b="1" dirty="0">
                <a:effectLst/>
                <a:latin typeface="Times New Roman" panose="02020603050405020304" pitchFamily="18" charset="0"/>
                <a:ea typeface="Times New Roman" panose="02020603050405020304" pitchFamily="18" charset="0"/>
              </a:rPr>
              <a:t>Please give us instructions</a:t>
            </a:r>
            <a:r>
              <a:rPr lang="en-AU" sz="900" dirty="0">
                <a:effectLst/>
                <a:latin typeface="Times New Roman" panose="02020603050405020304" pitchFamily="18" charset="0"/>
                <a:ea typeface="Times New Roman" panose="02020603050405020304" pitchFamily="18" charset="0"/>
              </a:rPr>
              <a:t> on which prospect to give to you, by crossing out one square.</a:t>
            </a:r>
            <a:endParaRPr lang="en-GB" sz="1200" dirty="0">
              <a:effectLst/>
              <a:latin typeface="Times New Roman" panose="02020603050405020304" pitchFamily="18" charset="0"/>
              <a:ea typeface="Times New Roman" panose="02020603050405020304" pitchFamily="18" charset="0"/>
            </a:endParaRPr>
          </a:p>
          <a:p>
            <a:pPr>
              <a:lnSpc>
                <a:spcPts val="900"/>
              </a:lnSpc>
              <a:spcAft>
                <a:spcPts val="0"/>
              </a:spcAft>
              <a:tabLst>
                <a:tab pos="269875" algn="l"/>
              </a:tabLst>
            </a:pPr>
            <a:r>
              <a:rPr lang="en-AU" sz="1200" dirty="0">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sp>
        <p:nvSpPr>
          <p:cNvPr id="20" name="Text Box 124"/>
          <p:cNvSpPr txBox="1">
            <a:spLocks noChangeArrowheads="1"/>
          </p:cNvSpPr>
          <p:nvPr/>
        </p:nvSpPr>
        <p:spPr bwMode="auto">
          <a:xfrm>
            <a:off x="3713405" y="3316713"/>
            <a:ext cx="224790" cy="27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a:lnSpc>
                <a:spcPct val="150000"/>
              </a:lnSpc>
              <a:spcAft>
                <a:spcPts val="0"/>
              </a:spcAft>
              <a:tabLst>
                <a:tab pos="269875" algn="l"/>
              </a:tabLst>
            </a:pPr>
            <a:r>
              <a:rPr lang="en-AU" sz="1000" dirty="0">
                <a:latin typeface="Times New Roman" panose="02020603050405020304" pitchFamily="18" charset="0"/>
                <a:ea typeface="Times New Roman" panose="02020603050405020304" pitchFamily="18" charset="0"/>
              </a:rPr>
              <a:t>x</a:t>
            </a:r>
            <a:endParaRPr lang="en-GB"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AL_slides30May2010">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urier New" pitchFamily="4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urier New" pitchFamily="49"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REAL_slides30May2010</Template>
  <TotalTime>1979</TotalTime>
  <Words>328</Words>
  <Application>Microsoft Office PowerPoint</Application>
  <PresentationFormat>On-screen Show (4:3)</PresentationFormat>
  <Paragraphs>102</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Math3</vt:lpstr>
      <vt:lpstr>Cambria Math</vt:lpstr>
      <vt:lpstr>Palatino Linotype</vt:lpstr>
      <vt:lpstr>Symbol</vt:lpstr>
      <vt:lpstr>Courier New</vt:lpstr>
      <vt:lpstr>Times New Roman</vt:lpstr>
      <vt:lpstr>REAL_slides30May2010</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Dennie</dc:creator>
  <cp:lastModifiedBy>Wakker</cp:lastModifiedBy>
  <cp:revision>385</cp:revision>
  <cp:lastPrinted>2017-09-29T09:52:34Z</cp:lastPrinted>
  <dcterms:created xsi:type="dcterms:W3CDTF">2010-05-30T19:15:24Z</dcterms:created>
  <dcterms:modified xsi:type="dcterms:W3CDTF">2018-02-25T09:13:16Z</dcterms:modified>
</cp:coreProperties>
</file>