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3" r:id="rId2"/>
    <p:sldId id="280" r:id="rId3"/>
    <p:sldId id="265" r:id="rId4"/>
    <p:sldId id="266" r:id="rId5"/>
    <p:sldId id="267" r:id="rId6"/>
  </p:sldIdLst>
  <p:sldSz cx="6858000" cy="9144000" type="screen4x3"/>
  <p:notesSz cx="67945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3300"/>
    <a:srgbClr val="FF0000"/>
    <a:srgbClr val="9933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591" autoAdjust="0"/>
    <p:restoredTop sz="99761" autoAdjust="0"/>
  </p:normalViewPr>
  <p:slideViewPr>
    <p:cSldViewPr snapToGrid="0">
      <p:cViewPr>
        <p:scale>
          <a:sx n="50" d="100"/>
          <a:sy n="50" d="100"/>
        </p:scale>
        <p:origin x="-2021" y="-389"/>
      </p:cViewPr>
      <p:guideLst>
        <p:guide orient="horz" pos="2888"/>
        <p:guide pos="1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1070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fld id="{DBCA84C3-F1CF-4E15-8BAC-E55B60EBCF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7581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3316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2005013" y="742950"/>
            <a:ext cx="2786062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05350"/>
            <a:ext cx="54356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Click to edit Master text styles</a:t>
            </a:r>
          </a:p>
          <a:p>
            <a:pPr lvl="1"/>
            <a:r>
              <a:rPr lang="nl-NL" noProof="0" smtClean="0"/>
              <a:t>Second level</a:t>
            </a:r>
          </a:p>
          <a:p>
            <a:pPr lvl="2"/>
            <a:r>
              <a:rPr lang="nl-NL" noProof="0" smtClean="0"/>
              <a:t>Third level</a:t>
            </a:r>
          </a:p>
          <a:p>
            <a:pPr lvl="3"/>
            <a:r>
              <a:rPr lang="nl-NL" noProof="0" smtClean="0"/>
              <a:t>Fourth level</a:t>
            </a:r>
          </a:p>
          <a:p>
            <a:pPr lvl="4"/>
            <a:r>
              <a:rPr lang="nl-NL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0E95B76D-A1D2-4AEA-BA46-7D8A69B4F512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30728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7146C4B1-9C5B-4765-8008-FAD79AE97531}" type="slidenum">
              <a:rPr lang="nl-NL" altLang="nl-NL" smtClean="0">
                <a:latin typeface="Times New Roman" pitchFamily="18" charset="0"/>
              </a:rPr>
              <a:pPr/>
              <a:t>1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24578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r"/>
            <a:fld id="{3D3761A5-302F-4C4C-A2CC-4A080CF40473}" type="slidenum">
              <a:rPr lang="nl-NL" altLang="nl-NL" sz="1200">
                <a:latin typeface="Times New Roman" pitchFamily="18" charset="0"/>
              </a:rPr>
              <a:pPr algn="r"/>
              <a:t>2</a:t>
            </a:fld>
            <a:endParaRPr lang="nl-NL" altLang="nl-NL" sz="120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74D7CB23-101A-4D1C-9BBA-2A074A580D65}" type="slidenum">
              <a:rPr lang="nl-NL" altLang="nl-NL" smtClean="0">
                <a:latin typeface="Times New Roman" pitchFamily="18" charset="0"/>
              </a:rPr>
              <a:pPr/>
              <a:t>3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28674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63D0A948-DD38-48BE-986D-F72F5325CA09}" type="slidenum">
              <a:rPr lang="nl-NL" altLang="nl-NL" smtClean="0">
                <a:latin typeface="Times New Roman" pitchFamily="18" charset="0"/>
              </a:rPr>
              <a:pPr/>
              <a:t>4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30722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01F76DAA-3399-4BB5-8BC1-E08F1AD54E6D}" type="slidenum">
              <a:rPr lang="nl-NL" altLang="nl-NL" smtClean="0">
                <a:latin typeface="Times New Roman" pitchFamily="18" charset="0"/>
              </a:rPr>
              <a:pPr/>
              <a:t>5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32770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5219AD-5715-4B0C-8D61-08FDE3711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152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EEDC8-7FDD-4E15-89B6-3540B2C088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036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0F2BA-9F55-4D05-B989-58D394B66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529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21011-238A-4A5B-9466-F79D62DFA9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808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B3479-B1F8-4F05-BE8F-20DE8C62CF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64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44286-E17A-46A3-93FD-6A4AC639BD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600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27100-50D7-4634-8B53-A1A6099E04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275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14FB8-8232-42F2-8400-2BB8BB4C35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990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38DCAC-BC9D-40FF-B376-FC13D1D6F6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10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7221D-1522-4B3C-98F1-3935AAE997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598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  <a:endParaRPr lang="en-US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86282-3703-4491-99FC-B4AE79B991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664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stijl te bewerken</a:t>
            </a:r>
            <a:endParaRPr lang="en-US" altLang="nl-NL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modelstijlen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  <a:endParaRPr lang="en-US" altLang="nl-NL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fld id="{FE74E7A8-6B62-4892-960B-B4CB37FF11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1027"/>
          <p:cNvSpPr txBox="1">
            <a:spLocks noChangeArrowheads="1"/>
          </p:cNvSpPr>
          <p:nvPr/>
        </p:nvSpPr>
        <p:spPr bwMode="auto">
          <a:xfrm>
            <a:off x="5889625" y="-14288"/>
            <a:ext cx="747713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TO.0</a:t>
            </a:r>
          </a:p>
        </p:txBody>
      </p:sp>
      <p:sp>
        <p:nvSpPr>
          <p:cNvPr id="8197" name="Text Box 1029"/>
          <p:cNvSpPr txBox="1">
            <a:spLocks noChangeArrowheads="1"/>
          </p:cNvSpPr>
          <p:nvPr/>
        </p:nvSpPr>
        <p:spPr bwMode="auto">
          <a:xfrm>
            <a:off x="28575" y="-46038"/>
            <a:ext cx="2216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>
                <a:latin typeface="Arial" charset="0"/>
              </a:rPr>
              <a:t>Participant name ... </a:t>
            </a:r>
          </a:p>
        </p:txBody>
      </p:sp>
      <p:grpSp>
        <p:nvGrpSpPr>
          <p:cNvPr id="2" name="Group 1039"/>
          <p:cNvGrpSpPr>
            <a:grpSpLocks/>
          </p:cNvGrpSpPr>
          <p:nvPr/>
        </p:nvGrpSpPr>
        <p:grpSpPr bwMode="auto">
          <a:xfrm>
            <a:off x="314325" y="382588"/>
            <a:ext cx="5330825" cy="6842125"/>
            <a:chOff x="198" y="241"/>
            <a:chExt cx="3358" cy="4310"/>
          </a:xfrm>
        </p:grpSpPr>
        <p:sp>
          <p:nvSpPr>
            <p:cNvPr id="23556" name="Text Box 1026"/>
            <p:cNvSpPr txBox="1">
              <a:spLocks noChangeArrowheads="1"/>
            </p:cNvSpPr>
            <p:nvPr/>
          </p:nvSpPr>
          <p:spPr bwMode="auto">
            <a:xfrm>
              <a:off x="826" y="241"/>
              <a:ext cx="2730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Instructions for Choice </a:t>
              </a:r>
            </a:p>
            <a:p>
              <a:r>
                <a:rPr lang="en-US" altLang="nl-NL" sz="3200">
                  <a:latin typeface="Arial" charset="0"/>
                </a:rPr>
                <a:t>       from Envelope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3557" name="Text Box 1030"/>
            <p:cNvSpPr txBox="1">
              <a:spLocks noChangeArrowheads="1"/>
            </p:cNvSpPr>
            <p:nvPr/>
          </p:nvSpPr>
          <p:spPr bwMode="auto">
            <a:xfrm>
              <a:off x="198" y="1141"/>
              <a:ext cx="7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First value</a:t>
              </a:r>
            </a:p>
          </p:txBody>
        </p:sp>
        <p:sp>
          <p:nvSpPr>
            <p:cNvPr id="23558" name="Text Box 1031"/>
            <p:cNvSpPr txBox="1">
              <a:spLocks noChangeArrowheads="1"/>
            </p:cNvSpPr>
            <p:nvPr/>
          </p:nvSpPr>
          <p:spPr bwMode="auto">
            <a:xfrm>
              <a:off x="210" y="2185"/>
              <a:ext cx="9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Second value</a:t>
              </a:r>
            </a:p>
          </p:txBody>
        </p:sp>
        <p:sp>
          <p:nvSpPr>
            <p:cNvPr id="23559" name="Text Box 1032"/>
            <p:cNvSpPr txBox="1">
              <a:spLocks noChangeArrowheads="1"/>
            </p:cNvSpPr>
            <p:nvPr/>
          </p:nvSpPr>
          <p:spPr bwMode="auto">
            <a:xfrm>
              <a:off x="210" y="3229"/>
              <a:ext cx="8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Third value</a:t>
              </a:r>
            </a:p>
          </p:txBody>
        </p:sp>
        <p:sp>
          <p:nvSpPr>
            <p:cNvPr id="23560" name="Text Box 1033"/>
            <p:cNvSpPr txBox="1">
              <a:spLocks noChangeArrowheads="1"/>
            </p:cNvSpPr>
            <p:nvPr/>
          </p:nvSpPr>
          <p:spPr bwMode="auto">
            <a:xfrm>
              <a:off x="198" y="4309"/>
              <a:ext cx="9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Fourth value</a:t>
              </a:r>
            </a:p>
          </p:txBody>
        </p:sp>
        <p:sp>
          <p:nvSpPr>
            <p:cNvPr id="23561" name="Text Box 1034"/>
            <p:cNvSpPr txBox="1">
              <a:spLocks noChangeArrowheads="1"/>
            </p:cNvSpPr>
            <p:nvPr/>
          </p:nvSpPr>
          <p:spPr bwMode="auto">
            <a:xfrm>
              <a:off x="1254" y="1095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1</a:t>
              </a:r>
              <a:r>
                <a:rPr lang="en-US" altLang="nl-NL" sz="2400">
                  <a:latin typeface="Arial" charset="0"/>
                </a:rPr>
                <a:t>  =  </a:t>
              </a:r>
              <a:r>
                <a:rPr lang="en-AU" altLang="nl-NL" sz="2400">
                  <a:latin typeface="Arial" charset="0"/>
                  <a:cs typeface="Times New Roman" pitchFamily="18" charset="0"/>
                </a:rPr>
                <a:t>€</a:t>
              </a:r>
              <a:r>
                <a:rPr lang="en-US" altLang="nl-NL" sz="2400">
                  <a:latin typeface="Arial" charset="0"/>
                </a:rPr>
                <a:t>. ...</a:t>
              </a:r>
            </a:p>
          </p:txBody>
        </p:sp>
        <p:sp>
          <p:nvSpPr>
            <p:cNvPr id="23562" name="Text Box 1035"/>
            <p:cNvSpPr txBox="1">
              <a:spLocks noChangeArrowheads="1"/>
            </p:cNvSpPr>
            <p:nvPr/>
          </p:nvSpPr>
          <p:spPr bwMode="auto">
            <a:xfrm>
              <a:off x="1254" y="2139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2</a:t>
              </a:r>
              <a:r>
                <a:rPr lang="en-US" altLang="nl-NL" sz="2400">
                  <a:latin typeface="Arial" charset="0"/>
                </a:rPr>
                <a:t>  =  €. ...</a:t>
              </a:r>
            </a:p>
          </p:txBody>
        </p:sp>
        <p:sp>
          <p:nvSpPr>
            <p:cNvPr id="23563" name="Text Box 1036"/>
            <p:cNvSpPr txBox="1">
              <a:spLocks noChangeArrowheads="1"/>
            </p:cNvSpPr>
            <p:nvPr/>
          </p:nvSpPr>
          <p:spPr bwMode="auto">
            <a:xfrm>
              <a:off x="1254" y="3183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3</a:t>
              </a: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</a:t>
              </a:r>
              <a:r>
                <a:rPr lang="en-US" altLang="nl-NL" sz="2400">
                  <a:latin typeface="Arial" charset="0"/>
                </a:rPr>
                <a:t> =  €. ...</a:t>
              </a:r>
            </a:p>
          </p:txBody>
        </p:sp>
        <p:sp>
          <p:nvSpPr>
            <p:cNvPr id="23564" name="Text Box 1037"/>
            <p:cNvSpPr txBox="1">
              <a:spLocks noChangeArrowheads="1"/>
            </p:cNvSpPr>
            <p:nvPr/>
          </p:nvSpPr>
          <p:spPr bwMode="auto">
            <a:xfrm>
              <a:off x="1254" y="4263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4</a:t>
              </a:r>
              <a:r>
                <a:rPr lang="en-US" altLang="nl-NL" sz="2400">
                  <a:latin typeface="Arial" charset="0"/>
                </a:rPr>
                <a:t>  =  €. ...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5410200" y="2139950"/>
            <a:ext cx="69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€10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063625" y="204788"/>
            <a:ext cx="4625975" cy="862012"/>
            <a:chOff x="1152" y="33"/>
            <a:chExt cx="2914" cy="543"/>
          </a:xfrm>
        </p:grpSpPr>
        <p:sp>
          <p:nvSpPr>
            <p:cNvPr id="59396" name="Text Box 28"/>
            <p:cNvSpPr txBox="1">
              <a:spLocks noChangeArrowheads="1"/>
            </p:cNvSpPr>
            <p:nvPr/>
          </p:nvSpPr>
          <p:spPr bwMode="auto">
            <a:xfrm>
              <a:off x="1152" y="33"/>
              <a:ext cx="291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first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59397" name="Text Box 29"/>
            <p:cNvSpPr txBox="1">
              <a:spLocks noChangeArrowheads="1"/>
            </p:cNvSpPr>
            <p:nvPr/>
          </p:nvSpPr>
          <p:spPr bwMode="auto">
            <a:xfrm>
              <a:off x="2213" y="288"/>
              <a:ext cx="6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1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59398" name="Text Box 37"/>
          <p:cNvSpPr txBox="1">
            <a:spLocks noChangeArrowheads="1"/>
          </p:cNvSpPr>
          <p:nvPr/>
        </p:nvSpPr>
        <p:spPr bwMode="auto">
          <a:xfrm>
            <a:off x="5886450" y="-42863"/>
            <a:ext cx="747713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TO.1</a:t>
            </a: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5403850" y="3881438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€8</a:t>
            </a:r>
          </a:p>
        </p:txBody>
      </p: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4645025" y="2085975"/>
            <a:ext cx="376238" cy="2300288"/>
            <a:chOff x="2926" y="1422"/>
            <a:chExt cx="237" cy="1449"/>
          </a:xfrm>
        </p:grpSpPr>
        <p:sp>
          <p:nvSpPr>
            <p:cNvPr id="59401" name="Text Box 39"/>
            <p:cNvSpPr txBox="1">
              <a:spLocks noChangeArrowheads="1"/>
            </p:cNvSpPr>
            <p:nvPr/>
          </p:nvSpPr>
          <p:spPr bwMode="auto">
            <a:xfrm>
              <a:off x="2926" y="2640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59402" name="Text Box 41"/>
            <p:cNvSpPr txBox="1">
              <a:spLocks noChangeArrowheads="1"/>
            </p:cNvSpPr>
            <p:nvPr/>
          </p:nvSpPr>
          <p:spPr bwMode="auto">
            <a:xfrm>
              <a:off x="2927" y="1422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</p:grp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3970338" y="2386013"/>
            <a:ext cx="1466850" cy="1709737"/>
            <a:chOff x="2501" y="1611"/>
            <a:chExt cx="924" cy="1077"/>
          </a:xfrm>
        </p:grpSpPr>
        <p:sp>
          <p:nvSpPr>
            <p:cNvPr id="59404" name="Freeform 42"/>
            <p:cNvSpPr>
              <a:spLocks/>
            </p:cNvSpPr>
            <p:nvPr/>
          </p:nvSpPr>
          <p:spPr bwMode="auto">
            <a:xfrm>
              <a:off x="2585" y="161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05" name="Freeform 43"/>
            <p:cNvSpPr>
              <a:spLocks/>
            </p:cNvSpPr>
            <p:nvPr/>
          </p:nvSpPr>
          <p:spPr bwMode="auto">
            <a:xfrm flipV="1">
              <a:off x="2585" y="215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06" name="Oval 44"/>
            <p:cNvSpPr>
              <a:spLocks noChangeArrowheads="1"/>
            </p:cNvSpPr>
            <p:nvPr/>
          </p:nvSpPr>
          <p:spPr bwMode="auto">
            <a:xfrm>
              <a:off x="2501" y="2038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</p:grpSp>
      <p:grpSp>
        <p:nvGrpSpPr>
          <p:cNvPr id="59426" name="Group 34"/>
          <p:cNvGrpSpPr>
            <a:grpSpLocks/>
          </p:cNvGrpSpPr>
          <p:nvPr/>
        </p:nvGrpSpPr>
        <p:grpSpPr bwMode="auto">
          <a:xfrm>
            <a:off x="254000" y="1516063"/>
            <a:ext cx="2125663" cy="2874962"/>
            <a:chOff x="160" y="955"/>
            <a:chExt cx="1339" cy="1811"/>
          </a:xfrm>
        </p:grpSpPr>
        <p:sp>
          <p:nvSpPr>
            <p:cNvPr id="59408" name="Text Box 30"/>
            <p:cNvSpPr txBox="1">
              <a:spLocks noChangeArrowheads="1"/>
            </p:cNvSpPr>
            <p:nvPr/>
          </p:nvSpPr>
          <p:spPr bwMode="auto">
            <a:xfrm>
              <a:off x="585" y="2535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59409" name="Text Box 33"/>
            <p:cNvSpPr txBox="1">
              <a:spLocks noChangeArrowheads="1"/>
            </p:cNvSpPr>
            <p:nvPr/>
          </p:nvSpPr>
          <p:spPr bwMode="auto">
            <a:xfrm>
              <a:off x="586" y="1311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59410" name="Freeform 34"/>
            <p:cNvSpPr>
              <a:spLocks/>
            </p:cNvSpPr>
            <p:nvPr/>
          </p:nvSpPr>
          <p:spPr bwMode="auto">
            <a:xfrm>
              <a:off x="244" y="1500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1" name="Freeform 35"/>
            <p:cNvSpPr>
              <a:spLocks/>
            </p:cNvSpPr>
            <p:nvPr/>
          </p:nvSpPr>
          <p:spPr bwMode="auto">
            <a:xfrm flipV="1">
              <a:off x="244" y="2046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2" name="Oval 36"/>
            <p:cNvSpPr>
              <a:spLocks noChangeArrowheads="1"/>
            </p:cNvSpPr>
            <p:nvPr/>
          </p:nvSpPr>
          <p:spPr bwMode="auto">
            <a:xfrm>
              <a:off x="160" y="1933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3" name="Text Box 46"/>
            <p:cNvSpPr txBox="1">
              <a:spLocks noChangeArrowheads="1"/>
            </p:cNvSpPr>
            <p:nvPr/>
          </p:nvSpPr>
          <p:spPr bwMode="auto">
            <a:xfrm>
              <a:off x="460" y="955"/>
              <a:ext cx="103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000" u="sng">
                  <a:solidFill>
                    <a:schemeClr val="accent2"/>
                  </a:solidFill>
                  <a:latin typeface="Arial" charset="0"/>
                </a:rPr>
                <a:t>Left prospect</a:t>
              </a:r>
              <a:endParaRPr lang="en-US" altLang="nl-NL" sz="2400" u="sng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4152900" y="1563688"/>
            <a:ext cx="1820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 u="sng">
                <a:solidFill>
                  <a:schemeClr val="accent2"/>
                </a:solidFill>
                <a:latin typeface="Arial" charset="0"/>
              </a:rPr>
              <a:t>Right prospect</a:t>
            </a:r>
            <a:endParaRPr lang="en-US" altLang="nl-NL" sz="2400" u="sng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7216" name="Line 48"/>
          <p:cNvSpPr>
            <a:spLocks noChangeShapeType="1"/>
          </p:cNvSpPr>
          <p:nvPr/>
        </p:nvSpPr>
        <p:spPr bwMode="auto">
          <a:xfrm>
            <a:off x="3454400" y="142875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7217" name="Text Box 49"/>
          <p:cNvSpPr txBox="1">
            <a:spLocks noChangeArrowheads="1"/>
          </p:cNvSpPr>
          <p:nvPr/>
        </p:nvSpPr>
        <p:spPr bwMode="auto">
          <a:xfrm>
            <a:off x="252413" y="5054600"/>
            <a:ext cx="5654675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Your envelope may contain two prospects of the above form.</a:t>
            </a: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1697038" y="3876675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€1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1712913" y="2144713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7218" name="Text Box 50"/>
          <p:cNvSpPr txBox="1">
            <a:spLocks noChangeArrowheads="1"/>
          </p:cNvSpPr>
          <p:nvPr/>
        </p:nvSpPr>
        <p:spPr bwMode="auto">
          <a:xfrm>
            <a:off x="306388" y="5565775"/>
            <a:ext cx="6251575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(Not only for these two, but) for each nr.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, instruct which prospect you want to be taken from your envelope if its content is as above.</a:t>
            </a:r>
          </a:p>
        </p:txBody>
      </p:sp>
      <p:sp>
        <p:nvSpPr>
          <p:cNvPr id="7226" name="Text Box 58"/>
          <p:cNvSpPr txBox="1">
            <a:spLocks noChangeArrowheads="1"/>
          </p:cNvSpPr>
          <p:nvPr/>
        </p:nvSpPr>
        <p:spPr bwMode="auto">
          <a:xfrm>
            <a:off x="2605088" y="7827963"/>
            <a:ext cx="142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000" baseline="3000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625475" y="6335713"/>
            <a:ext cx="5900738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small values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 you prefer the right prospect.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large values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 you prefer the left prospect.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some value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, which we call </a:t>
            </a:r>
            <a:r>
              <a:rPr lang="en-US" altLang="nl-NL" sz="20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000" baseline="3000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altLang="nl-NL" sz="1600">
                <a:latin typeface="Arial" charset="0"/>
              </a:rPr>
              <a:t>, your preference   </a:t>
            </a:r>
            <a:br>
              <a:rPr lang="en-US" altLang="nl-NL" sz="1600">
                <a:latin typeface="Arial" charset="0"/>
              </a:rPr>
            </a:br>
            <a:r>
              <a:rPr lang="en-US" altLang="nl-NL" sz="1600">
                <a:latin typeface="Arial" charset="0"/>
              </a:rPr>
              <a:t>    switches.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Fill this switching value in below, and then on page TO.0.</a:t>
            </a:r>
            <a:endParaRPr lang="en-US" altLang="nl-NL">
              <a:latin typeface="Arial" charset="0"/>
            </a:endParaRPr>
          </a:p>
        </p:txBody>
      </p:sp>
      <p:sp>
        <p:nvSpPr>
          <p:cNvPr id="32" name="Text Box 38"/>
          <p:cNvSpPr txBox="1">
            <a:spLocks noChangeArrowheads="1"/>
          </p:cNvSpPr>
          <p:nvPr/>
        </p:nvSpPr>
        <p:spPr bwMode="auto">
          <a:xfrm>
            <a:off x="1704975" y="2152650"/>
            <a:ext cx="86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300</a:t>
            </a:r>
            <a:endParaRPr lang="en-US" altLang="nl-NL" sz="24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3" name="Text Box 38"/>
          <p:cNvSpPr txBox="1">
            <a:spLocks noChangeArrowheads="1"/>
          </p:cNvSpPr>
          <p:nvPr/>
        </p:nvSpPr>
        <p:spPr bwMode="auto">
          <a:xfrm>
            <a:off x="1704975" y="2152650"/>
            <a:ext cx="69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11</a:t>
            </a:r>
            <a:endParaRPr lang="en-US" altLang="nl-NL" sz="240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5" name="Text Box 49"/>
          <p:cNvSpPr txBox="1">
            <a:spLocks noChangeArrowheads="1"/>
          </p:cNvSpPr>
          <p:nvPr/>
        </p:nvSpPr>
        <p:spPr bwMode="auto">
          <a:xfrm>
            <a:off x="338138" y="5599113"/>
            <a:ext cx="3262312" cy="38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What would you choose if X = 11?</a:t>
            </a:r>
          </a:p>
        </p:txBody>
      </p:sp>
      <p:sp>
        <p:nvSpPr>
          <p:cNvPr id="6" name="Text Box 49"/>
          <p:cNvSpPr txBox="1">
            <a:spLocks noChangeArrowheads="1"/>
          </p:cNvSpPr>
          <p:nvPr/>
        </p:nvSpPr>
        <p:spPr bwMode="auto">
          <a:xfrm>
            <a:off x="320675" y="5568950"/>
            <a:ext cx="3375025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What would you choose if X = 300?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9" grpId="0"/>
      <p:bldP spid="7208" grpId="0"/>
      <p:bldP spid="7215" grpId="0"/>
      <p:bldP spid="7216" grpId="0" animBg="1"/>
      <p:bldP spid="7217" grpId="0"/>
      <p:bldP spid="7200" grpId="0"/>
      <p:bldP spid="7206" grpId="0"/>
      <p:bldP spid="7206" grpId="1"/>
      <p:bldP spid="7218" grpId="0"/>
      <p:bldP spid="7226" grpId="0"/>
      <p:bldP spid="7227" grpId="0" build="p"/>
      <p:bldP spid="32" grpId="0"/>
      <p:bldP spid="32" grpId="1"/>
      <p:bldP spid="33" grpId="0"/>
      <p:bldP spid="33" grpId="1"/>
      <p:bldP spid="5" grpId="0"/>
      <p:bldP spid="5" grpId="1"/>
      <p:bldP spid="6" grpId="0"/>
      <p:bldP spid="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106363" y="4876800"/>
            <a:ext cx="6751637" cy="333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ctr">
              <a:lnSpc>
                <a:spcPct val="120000"/>
              </a:lnSpc>
            </a:pPr>
            <a:r>
              <a:rPr lang="en-US" altLang="nl-NL" sz="1600" b="1">
                <a:solidFill>
                  <a:schemeClr val="accent2"/>
                </a:solidFill>
                <a:latin typeface="Arial" charset="0"/>
              </a:rPr>
              <a:t>Recall</a:t>
            </a:r>
            <a:r>
              <a:rPr lang="en-US" altLang="nl-NL" sz="1600" b="1">
                <a:latin typeface="Arial" charset="0"/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Instructing according to your true preference surely delivers your most preferred prospect from your envelope.  </a:t>
            </a:r>
          </a:p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Wrong instructions can give you the less-preferred prospect from your envelope.  </a:t>
            </a:r>
          </a:p>
          <a:p>
            <a:pPr algn="ctr">
              <a:lnSpc>
                <a:spcPct val="120000"/>
              </a:lnSpc>
            </a:pPr>
            <a:r>
              <a:rPr lang="en-US" altLang="nl-NL" sz="1600" b="1">
                <a:solidFill>
                  <a:schemeClr val="accent2"/>
                </a:solidFill>
                <a:latin typeface="Arial" charset="0"/>
              </a:rPr>
              <a:t>Note that:</a:t>
            </a:r>
            <a:r>
              <a:rPr lang="en-US" altLang="nl-NL" sz="1600">
                <a:latin typeface="Arial" charset="0"/>
              </a:rPr>
              <a:t> </a:t>
            </a:r>
          </a:p>
          <a:p>
            <a:pPr>
              <a:lnSpc>
                <a:spcPct val="110000"/>
              </a:lnSpc>
            </a:pPr>
            <a:r>
              <a:rPr lang="en-US" altLang="nl-NL" sz="1600">
                <a:latin typeface="Arial" charset="0"/>
              </a:rPr>
              <a:t>The content of your envelope has already been determined.  You cannot influence its content by reporting</a:t>
            </a:r>
            <a:r>
              <a:rPr lang="en-US" altLang="nl-NL" sz="2000">
                <a:latin typeface="Arial" charset="0"/>
              </a:rPr>
              <a:t> </a:t>
            </a:r>
            <a:r>
              <a:rPr lang="en-US" altLang="nl-NL" sz="1600">
                <a:solidFill>
                  <a:srgbClr val="FF3300"/>
                </a:solidFill>
                <a:latin typeface="Arial" charset="0"/>
              </a:rPr>
              <a:t>x</a:t>
            </a:r>
            <a:r>
              <a:rPr lang="en-US" altLang="nl-NL" sz="2000" baseline="30000">
                <a:solidFill>
                  <a:srgbClr val="FF3300"/>
                </a:solidFill>
                <a:latin typeface="Arial" charset="0"/>
              </a:rPr>
              <a:t>j</a:t>
            </a:r>
            <a:r>
              <a:rPr lang="en-US" altLang="nl-NL" sz="2000">
                <a:latin typeface="Arial" charset="0"/>
              </a:rPr>
              <a:t>’</a:t>
            </a:r>
            <a:r>
              <a:rPr lang="en-US" altLang="nl-NL" sz="1600">
                <a:latin typeface="Arial" charset="0"/>
              </a:rPr>
              <a:t>s that are too high or too low.</a:t>
            </a:r>
          </a:p>
          <a:p>
            <a:pPr algn="ctr">
              <a:lnSpc>
                <a:spcPct val="120000"/>
              </a:lnSpc>
            </a:pPr>
            <a:r>
              <a:rPr lang="en-US" altLang="nl-NL" sz="1600" b="1">
                <a:solidFill>
                  <a:schemeClr val="accent2"/>
                </a:solidFill>
                <a:latin typeface="Arial" charset="0"/>
              </a:rPr>
              <a:t>Summary:</a:t>
            </a:r>
            <a:r>
              <a:rPr lang="en-US" altLang="nl-NL" sz="1600">
                <a:latin typeface="Arial" charset="0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Misinstructing has no advantage for you; it can only harm yourself.</a:t>
            </a:r>
          </a:p>
          <a:p>
            <a:pPr algn="ctr">
              <a:lnSpc>
                <a:spcPct val="120000"/>
              </a:lnSpc>
            </a:pPr>
            <a:r>
              <a:rPr lang="en-US" altLang="nl-NL" sz="1600" b="1">
                <a:solidFill>
                  <a:schemeClr val="accent2"/>
                </a:solidFill>
                <a:latin typeface="Arial" charset="0"/>
              </a:rPr>
              <a:t>Now back to the experiment.</a:t>
            </a:r>
            <a:endParaRPr lang="en-US" altLang="nl-NL" sz="1600">
              <a:latin typeface="Arial" charset="0"/>
            </a:endParaRPr>
          </a:p>
        </p:txBody>
      </p:sp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747713" y="128588"/>
            <a:ext cx="5280025" cy="862012"/>
            <a:chOff x="1152" y="33"/>
            <a:chExt cx="3326" cy="543"/>
          </a:xfrm>
        </p:grpSpPr>
        <p:sp>
          <p:nvSpPr>
            <p:cNvPr id="27676" name="Text Box 29"/>
            <p:cNvSpPr txBox="1">
              <a:spLocks noChangeArrowheads="1"/>
            </p:cNvSpPr>
            <p:nvPr/>
          </p:nvSpPr>
          <p:spPr bwMode="auto">
            <a:xfrm>
              <a:off x="1152" y="33"/>
              <a:ext cx="33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second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7677" name="Text Box 30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2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27652" name="Text Box 38"/>
          <p:cNvSpPr txBox="1">
            <a:spLocks noChangeArrowheads="1"/>
          </p:cNvSpPr>
          <p:nvPr/>
        </p:nvSpPr>
        <p:spPr bwMode="auto">
          <a:xfrm>
            <a:off x="5919788" y="-17463"/>
            <a:ext cx="747712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TO.2</a:t>
            </a:r>
          </a:p>
        </p:txBody>
      </p: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27674" name="Text Box 33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27675" name="Text Box 41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</p:grpSp>
      <p:grpSp>
        <p:nvGrpSpPr>
          <p:cNvPr id="4" name="Group 64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27661" name="Group 63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27669" name="Text Box 31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70" name="Text Box 34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71" name="Freeform 35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72" name="Freeform 36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73" name="Oval 37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27662" name="Group 62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27664" name="Text Box 40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65" name="Text Box 42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66" name="Freeform 43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67" name="Freeform 44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68" name="Oval 45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27663" name="Line 49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8" name="Group 66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27658" name="Text Box 32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27659" name="Text Box 50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1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27660" name="AutoShape 59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654050" y="5410200"/>
            <a:ext cx="53784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1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To specify your instructions, determine your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   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1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TO.0. </a:t>
            </a:r>
          </a:p>
        </p:txBody>
      </p:sp>
      <p:sp>
        <p:nvSpPr>
          <p:cNvPr id="4170" name="Text Box 74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3" grpId="0" build="p"/>
      <p:bldP spid="4123" grpId="1" build="allAtOnce"/>
      <p:bldP spid="4135" grpId="0"/>
      <p:bldP spid="4166" grpId="0" uiExpand="1" build="p"/>
      <p:bldP spid="41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847725" y="128588"/>
            <a:ext cx="4760913" cy="862012"/>
            <a:chOff x="1152" y="33"/>
            <a:chExt cx="2999" cy="543"/>
          </a:xfrm>
        </p:grpSpPr>
        <p:sp>
          <p:nvSpPr>
            <p:cNvPr id="29723" name="Text Box 6"/>
            <p:cNvSpPr txBox="1">
              <a:spLocks noChangeArrowheads="1"/>
            </p:cNvSpPr>
            <p:nvPr/>
          </p:nvSpPr>
          <p:spPr bwMode="auto">
            <a:xfrm>
              <a:off x="1152" y="33"/>
              <a:ext cx="299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third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9724" name="Text Box 7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3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29699" name="Text Box 8"/>
          <p:cNvSpPr txBox="1">
            <a:spLocks noChangeArrowheads="1"/>
          </p:cNvSpPr>
          <p:nvPr/>
        </p:nvSpPr>
        <p:spPr bwMode="auto">
          <a:xfrm>
            <a:off x="5891213" y="-12700"/>
            <a:ext cx="747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TO.3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29721" name="Text Box 10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29722" name="Text Box 11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29708" name="Group 13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29716" name="Text Box 14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7" name="Text Box 15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8" name="Freeform 16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9" name="Freeform 17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20" name="Oval 18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29709" name="Group 19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29711" name="Text Box 20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2" name="Text Box 21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3" name="Freeform 22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4" name="Freeform 23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5" name="Oval 24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29710" name="Line 25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29705" name="Text Box 27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29706" name="Text Box 28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2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29707" name="AutoShape 29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0752" name="Text Box 32"/>
          <p:cNvSpPr txBox="1">
            <a:spLocks noChangeArrowheads="1"/>
          </p:cNvSpPr>
          <p:nvPr/>
        </p:nvSpPr>
        <p:spPr bwMode="auto">
          <a:xfrm>
            <a:off x="654050" y="5410200"/>
            <a:ext cx="53784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specify your instructions by determining your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   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TO.0. </a:t>
            </a:r>
          </a:p>
        </p:txBody>
      </p:sp>
      <p:sp>
        <p:nvSpPr>
          <p:cNvPr id="30754" name="Text Box 34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  <p:bldP spid="30752" grpId="0" build="p"/>
      <p:bldP spid="307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847725" y="128588"/>
            <a:ext cx="5008563" cy="862012"/>
            <a:chOff x="1152" y="33"/>
            <a:chExt cx="3155" cy="543"/>
          </a:xfrm>
        </p:grpSpPr>
        <p:sp>
          <p:nvSpPr>
            <p:cNvPr id="31771" name="Text Box 4"/>
            <p:cNvSpPr txBox="1">
              <a:spLocks noChangeArrowheads="1"/>
            </p:cNvSpPr>
            <p:nvPr/>
          </p:nvSpPr>
          <p:spPr bwMode="auto">
            <a:xfrm>
              <a:off x="1152" y="33"/>
              <a:ext cx="315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fourth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31772" name="Text Box 5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4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5919788" y="-17463"/>
            <a:ext cx="747712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TO.4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31769" name="Text Box 8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31770" name="Text Box 9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31756" name="Group 11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31764" name="Text Box 12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5" name="Text Box 13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6" name="Freeform 14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7" name="Freeform 15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8" name="Oval 16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31757" name="Group 17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31759" name="Text Box 18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0" name="Text Box 19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1" name="Freeform 20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2" name="Freeform 21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3" name="Oval 22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31758" name="Line 23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31753" name="Text Box 25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31754" name="Text Box 26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3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31755" name="AutoShape 27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654050" y="5410200"/>
            <a:ext cx="53784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specify your instructions by determining your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   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TO.0. </a:t>
            </a:r>
          </a:p>
        </p:txBody>
      </p:sp>
      <p:sp>
        <p:nvSpPr>
          <p:cNvPr id="32798" name="Text Box 30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97" grpId="0" build="p"/>
      <p:bldP spid="32798" grpId="0"/>
    </p:bldLst>
  </p:timing>
</p:sld>
</file>

<file path=ppt/theme/theme1.xml><?xml version="1.0" encoding="utf-8"?>
<a:theme xmlns:a="http://schemas.openxmlformats.org/drawingml/2006/main" name="REAL_slides30May2010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REAL_slides30May2010</Template>
  <TotalTime>1007</TotalTime>
  <Words>379</Words>
  <Application>Microsoft Office PowerPoint</Application>
  <PresentationFormat>On-screen Show (4:3)</PresentationFormat>
  <Paragraphs>103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Courier New</vt:lpstr>
      <vt:lpstr>Arial</vt:lpstr>
      <vt:lpstr>Times New Roman</vt:lpstr>
      <vt:lpstr>REAL_slides30May2010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Dennie</dc:creator>
  <cp:lastModifiedBy>Wakker</cp:lastModifiedBy>
  <cp:revision>186</cp:revision>
  <cp:lastPrinted>2001-11-23T14:50:16Z</cp:lastPrinted>
  <dcterms:created xsi:type="dcterms:W3CDTF">2010-05-30T19:15:24Z</dcterms:created>
  <dcterms:modified xsi:type="dcterms:W3CDTF">2018-02-22T22:30:55Z</dcterms:modified>
</cp:coreProperties>
</file>