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261" r:id="rId3"/>
    <p:sldId id="280" r:id="rId4"/>
    <p:sldId id="257" r:id="rId5"/>
    <p:sldId id="284" r:id="rId6"/>
    <p:sldId id="285" r:id="rId7"/>
    <p:sldId id="286" r:id="rId8"/>
    <p:sldId id="281" r:id="rId9"/>
    <p:sldId id="282" r:id="rId10"/>
    <p:sldId id="287" r:id="rId11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 varScale="1">
        <p:scale>
          <a:sx n="61" d="100"/>
          <a:sy n="61" d="100"/>
        </p:scale>
        <p:origin x="-1786" y="-77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  <a:cs typeface="+mn-cs"/>
              </a:defRPr>
            </a:lvl1pPr>
          </a:lstStyle>
          <a:p>
            <a:pPr>
              <a:defRPr/>
            </a:pPr>
            <a:fld id="{816B9D55-13BA-49C8-8806-D49141A6B9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677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2D1219C-534D-4442-8E6F-4FB5E4F43DF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82112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7DFE44-E7AA-4B73-8B3F-F9A8BC0EC6E2}" type="slidenum">
              <a:rPr lang="nl-NL" smtClean="0"/>
              <a:pPr>
                <a:defRPr/>
              </a:pPr>
              <a:t>1</a:t>
            </a:fld>
            <a:endParaRPr lang="nl-NL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defRPr/>
            </a:pPr>
            <a:fld id="{17747838-0562-42D9-BE3B-7369E1841127}" type="slidenum">
              <a:rPr lang="nl-NL" sz="1200">
                <a:latin typeface="Times New Roman" pitchFamily="18" charset="0"/>
                <a:cs typeface="+mn-cs"/>
              </a:rPr>
              <a:pPr algn="r" eaLnBrk="0" hangingPunct="0">
                <a:defRPr/>
              </a:pPr>
              <a:t>10</a:t>
            </a:fld>
            <a:endParaRPr lang="nl-NL" sz="1200">
              <a:latin typeface="Times New Roman" pitchFamily="18" charset="0"/>
              <a:cs typeface="+mn-cs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5BE590-7A48-473B-8ACD-218649C9994C}" type="slidenum">
              <a:rPr lang="nl-NL" smtClean="0"/>
              <a:pPr>
                <a:defRPr/>
              </a:pPr>
              <a:t>2</a:t>
            </a:fld>
            <a:endParaRPr lang="nl-NL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E657A503-4C0C-4BDC-8126-8E05F09EFC0E}" type="slidenum">
              <a:rPr lang="nl-NL" altLang="nl-NL" sz="1200">
                <a:latin typeface="Times New Roman" pitchFamily="18" charset="0"/>
              </a:rPr>
              <a:pPr algn="r"/>
              <a:t>3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50F454-1697-45B7-BA16-C6C5C58F55FC}" type="slidenum">
              <a:rPr lang="nl-NL" smtClean="0"/>
              <a:pPr>
                <a:defRPr/>
              </a:pPr>
              <a:t>4</a:t>
            </a:fld>
            <a:endParaRPr lang="nl-NL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A2FF1F-EAC5-4A52-8C2E-E469D0867F3D}" type="slidenum">
              <a:rPr lang="nl-NL" smtClean="0"/>
              <a:pPr>
                <a:defRPr/>
              </a:pPr>
              <a:t>5</a:t>
            </a:fld>
            <a:endParaRPr lang="nl-NL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81CCF3-3FA0-4CDE-8411-AE8BE83EE945}" type="slidenum">
              <a:rPr lang="nl-NL" smtClean="0"/>
              <a:pPr>
                <a:defRPr/>
              </a:pPr>
              <a:t>6</a:t>
            </a:fld>
            <a:endParaRPr lang="nl-NL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F0E39B-CB4B-418F-B1A7-1E1CE1C7B245}" type="slidenum">
              <a:rPr lang="nl-NL" smtClean="0"/>
              <a:pPr>
                <a:defRPr/>
              </a:pPr>
              <a:t>7</a:t>
            </a:fld>
            <a:endParaRPr lang="nl-NL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2851CD-CE9A-44F1-B5E1-0B26FE773AA8}" type="slidenum">
              <a:rPr lang="nl-NL" smtClean="0"/>
              <a:pPr>
                <a:defRPr/>
              </a:pPr>
              <a:t>8</a:t>
            </a:fld>
            <a:endParaRPr lang="nl-NL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9A044D-C19D-4E86-9471-DBDE66543327}" type="slidenum">
              <a:rPr lang="nl-NL" smtClean="0"/>
              <a:pPr>
                <a:defRPr/>
              </a:pPr>
              <a:t>9</a:t>
            </a:fld>
            <a:endParaRPr lang="nl-NL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7DF82-BB68-4397-90C5-FA6722DF3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3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D08C1-161A-442D-85D1-DF65C0E81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90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7E907-CF39-4B11-87E3-8DBF47AE6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8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95CD1-F32A-47CE-8137-0539F3CE5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30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0D8DA-6B1E-4EA5-AA0A-1E0E13326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0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0E9B2-168D-4767-A99D-2EFBE15B8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7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30572-8A25-4FB5-9B25-DA108F4981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5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DFA3A-15F4-4AD9-A231-A6E051874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9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62DE2-A574-4A88-8697-A286E215A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16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89D2E-1175-489F-8219-962B4F113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52B91-5B51-48CB-8D9E-D324E560E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7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02227A04-1C63-4B84-9FFC-DBA83AFE6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9"/>
          <p:cNvSpPr txBox="1">
            <a:spLocks noChangeArrowheads="1"/>
          </p:cNvSpPr>
          <p:nvPr/>
        </p:nvSpPr>
        <p:spPr bwMode="auto">
          <a:xfrm>
            <a:off x="101600" y="307975"/>
            <a:ext cx="6807200" cy="848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endParaRPr lang="en-US" altLang="nl-NL" sz="2000"/>
          </a:p>
          <a:p>
            <a:pPr>
              <a:lnSpc>
                <a:spcPct val="120000"/>
              </a:lnSpc>
            </a:pPr>
            <a:endParaRPr lang="en-US" altLang="nl-NL" sz="2000"/>
          </a:p>
          <a:p>
            <a:pPr>
              <a:lnSpc>
                <a:spcPct val="120000"/>
              </a:lnSpc>
            </a:pPr>
            <a:r>
              <a:rPr lang="en-US" altLang="nl-NL" sz="2000"/>
              <a:t>Welcome and thanks for participating!</a:t>
            </a:r>
            <a:br>
              <a:rPr lang="en-US" altLang="nl-NL" sz="2000"/>
            </a:br>
            <a:endParaRPr lang="en-US" altLang="nl-NL" sz="2000"/>
          </a:p>
          <a:p>
            <a:pPr>
              <a:lnSpc>
                <a:spcPct val="120000"/>
              </a:lnSpc>
            </a:pPr>
            <a:r>
              <a:rPr lang="en-US" altLang="nl-NL" sz="2000"/>
              <a:t>You will receive: </a:t>
            </a:r>
          </a:p>
          <a:p>
            <a:pPr>
              <a:lnSpc>
                <a:spcPct val="120000"/>
              </a:lnSpc>
            </a:pPr>
            <a:r>
              <a:rPr lang="en-US" altLang="nl-NL" sz="2000" b="1">
                <a:solidFill>
                  <a:srgbClr val="0000FF"/>
                </a:solidFill>
              </a:rPr>
              <a:t>€10</a:t>
            </a:r>
            <a:r>
              <a:rPr lang="en-US" altLang="nl-NL" sz="2000" b="1"/>
              <a:t> </a:t>
            </a:r>
            <a:r>
              <a:rPr lang="en-US" altLang="nl-NL" sz="2000"/>
              <a:t>for participation</a:t>
            </a:r>
          </a:p>
          <a:p>
            <a:pPr>
              <a:lnSpc>
                <a:spcPct val="120000"/>
              </a:lnSpc>
            </a:pPr>
            <a:r>
              <a:rPr lang="en-US" altLang="nl-NL" sz="2000"/>
              <a:t>+</a:t>
            </a:r>
          </a:p>
          <a:p>
            <a:pPr>
              <a:lnSpc>
                <a:spcPct val="120000"/>
              </a:lnSpc>
            </a:pPr>
            <a:r>
              <a:rPr lang="en-US" altLang="nl-NL" sz="2000" b="1">
                <a:solidFill>
                  <a:srgbClr val="0000FF"/>
                </a:solidFill>
              </a:rPr>
              <a:t>additional prize. </a:t>
            </a:r>
          </a:p>
          <a:p>
            <a:pPr>
              <a:lnSpc>
                <a:spcPct val="120000"/>
              </a:lnSpc>
            </a:pPr>
            <a:r>
              <a:rPr lang="en-US" altLang="nl-NL" sz="2000"/>
              <a:t>The additional prize comes from an envelope you will get. </a:t>
            </a:r>
          </a:p>
          <a:p>
            <a:pPr>
              <a:lnSpc>
                <a:spcPct val="120000"/>
              </a:lnSpc>
            </a:pPr>
            <a:r>
              <a:rPr lang="en-US" altLang="nl-NL" sz="2000"/>
              <a:t>This envelope contains two options (possible prizes).</a:t>
            </a:r>
          </a:p>
          <a:p>
            <a:pPr>
              <a:lnSpc>
                <a:spcPct val="120000"/>
              </a:lnSpc>
            </a:pPr>
            <a:r>
              <a:rPr lang="en-US" altLang="nl-NL" sz="2000"/>
              <a:t>You will get one of these two as your additional prize.</a:t>
            </a:r>
          </a:p>
          <a:p>
            <a:pPr>
              <a:lnSpc>
                <a:spcPct val="120000"/>
              </a:lnSpc>
            </a:pPr>
            <a:r>
              <a:rPr lang="en-US" altLang="nl-NL" sz="2000"/>
              <a:t>During the experiment, you will write instructions to us about which one you want.</a:t>
            </a:r>
          </a:p>
          <a:p>
            <a:pPr>
              <a:lnSpc>
                <a:spcPct val="120000"/>
              </a:lnSpc>
            </a:pPr>
            <a:r>
              <a:rPr lang="en-US" altLang="nl-NL" sz="2000"/>
              <a:t>That one we will give you at the end of the experiment.</a:t>
            </a:r>
          </a:p>
          <a:p>
            <a:pPr>
              <a:lnSpc>
                <a:spcPct val="120000"/>
              </a:lnSpc>
            </a:pPr>
            <a:endParaRPr lang="en-US" altLang="nl-NL" sz="2000"/>
          </a:p>
          <a:p>
            <a:pPr>
              <a:lnSpc>
                <a:spcPct val="120000"/>
              </a:lnSpc>
            </a:pPr>
            <a:r>
              <a:rPr lang="en-US" altLang="nl-NL" sz="2000" b="1">
                <a:solidFill>
                  <a:srgbClr val="0000FF"/>
                </a:solidFill>
              </a:rPr>
              <a:t>Please:</a:t>
            </a:r>
            <a:r>
              <a:rPr lang="en-US" altLang="nl-NL" sz="2000"/>
              <a:t> no communication with other participants.</a:t>
            </a:r>
            <a:br>
              <a:rPr lang="en-US" altLang="nl-NL" sz="2000"/>
            </a:br>
            <a:r>
              <a:rPr lang="en-US" altLang="nl-NL" sz="2000"/>
              <a:t/>
            </a:r>
            <a:br>
              <a:rPr lang="en-US" altLang="nl-NL" sz="2000"/>
            </a:br>
            <a:endParaRPr lang="en-US" altLang="nl-NL" sz="2000"/>
          </a:p>
          <a:p>
            <a:pPr>
              <a:lnSpc>
                <a:spcPct val="120000"/>
              </a:lnSpc>
            </a:pPr>
            <a:r>
              <a:rPr lang="en-US" altLang="nl-NL" sz="2000" b="1">
                <a:solidFill>
                  <a:srgbClr val="0000FF"/>
                </a:solidFill>
              </a:rPr>
              <a:t>There are no right or wrong answers</a:t>
            </a:r>
            <a:r>
              <a:rPr lang="en-US" altLang="nl-NL" sz="2000">
                <a:solidFill>
                  <a:srgbClr val="0000FF"/>
                </a:solidFill>
              </a:rPr>
              <a:t>.</a:t>
            </a:r>
            <a:endParaRPr lang="en-US" altLang="nl-NL" sz="2000"/>
          </a:p>
          <a:p>
            <a:pPr>
              <a:lnSpc>
                <a:spcPct val="120000"/>
              </a:lnSpc>
            </a:pPr>
            <a:r>
              <a:rPr lang="en-US" altLang="nl-NL" sz="2000"/>
              <a:t>Please give us instructions according to what you want most yourself.  </a:t>
            </a:r>
          </a:p>
          <a:p>
            <a:pPr>
              <a:lnSpc>
                <a:spcPct val="120000"/>
              </a:lnSpc>
            </a:pPr>
            <a:r>
              <a:rPr lang="en-US" altLang="nl-NL" sz="2000"/>
              <a:t>That (what </a:t>
            </a:r>
            <a:r>
              <a:rPr lang="en-US" altLang="nl-NL" sz="2000" u="sng"/>
              <a:t>you</a:t>
            </a:r>
            <a:r>
              <a:rPr lang="en-US" altLang="nl-NL" sz="2000"/>
              <a:t> want) is also what we are interested in, </a:t>
            </a:r>
            <a:br>
              <a:rPr lang="en-US" altLang="nl-NL" sz="2000"/>
            </a:br>
            <a:r>
              <a:rPr lang="en-US" altLang="nl-NL" sz="2000"/>
              <a:t>and want to investigate.</a:t>
            </a:r>
          </a:p>
        </p:txBody>
      </p:sp>
      <p:sp>
        <p:nvSpPr>
          <p:cNvPr id="15385" name="Text Box 29"/>
          <p:cNvSpPr txBox="1">
            <a:spLocks noChangeArrowheads="1"/>
          </p:cNvSpPr>
          <p:nvPr/>
        </p:nvSpPr>
        <p:spPr bwMode="auto">
          <a:xfrm>
            <a:off x="492125" y="107950"/>
            <a:ext cx="57388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Explanation of the Experiment</a:t>
            </a:r>
            <a:endParaRPr lang="en-US" altLang="nl-NL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  <p:bldP spid="1538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6A69923F-2590-455A-8731-CB037270A6BB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10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315913" y="660400"/>
            <a:ext cx="61912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nl-NL" sz="2800"/>
              <a:t>Now the experiment can begin.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70"/>
          <p:cNvSpPr txBox="1">
            <a:spLocks noChangeArrowheads="1"/>
          </p:cNvSpPr>
          <p:nvPr/>
        </p:nvSpPr>
        <p:spPr bwMode="auto">
          <a:xfrm>
            <a:off x="296863" y="1087438"/>
            <a:ext cx="6400800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>We have</a:t>
            </a:r>
            <a:r>
              <a:rPr lang="en-US" altLang="nl-NL">
                <a:solidFill>
                  <a:srgbClr val="0000FF"/>
                </a:solidFill>
              </a:rPr>
              <a:t> </a:t>
            </a:r>
            <a:r>
              <a:rPr lang="en-US" altLang="nl-NL" b="1">
                <a:solidFill>
                  <a:srgbClr val="0000FF"/>
                </a:solidFill>
              </a:rPr>
              <a:t>90 envelopes</a:t>
            </a:r>
            <a:r>
              <a:rPr lang="en-US" altLang="nl-NL"/>
              <a:t>, numbered 1 to 90.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>9 of you are now asked to check this numbering.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>With this established:</a:t>
            </a:r>
            <a:br>
              <a:rPr lang="en-US" altLang="nl-NL"/>
            </a:br>
            <a:r>
              <a:rPr lang="en-US" altLang="nl-NL"/>
              <a:t>You are all asked to randomly select </a:t>
            </a:r>
            <a:br>
              <a:rPr lang="en-US" altLang="nl-NL"/>
            </a:br>
            <a:r>
              <a:rPr lang="en-US" altLang="nl-NL" b="1">
                <a:solidFill>
                  <a:srgbClr val="0000FF"/>
                </a:solidFill>
              </a:rPr>
              <a:t>one of the envelopes.</a:t>
            </a:r>
            <a:endParaRPr lang="en-US" altLang="nl-NL">
              <a:solidFill>
                <a:srgbClr val="0000FF"/>
              </a:solidFill>
            </a:endParaRPr>
          </a:p>
          <a:p>
            <a:pPr lvl="1">
              <a:lnSpc>
                <a:spcPct val="120000"/>
              </a:lnSpc>
              <a:buFont typeface="Arial" charset="0"/>
              <a:buNone/>
            </a:pPr>
            <a:endParaRPr lang="en-US" altLang="nl-NL"/>
          </a:p>
          <a:p>
            <a:pPr algn="ctr">
              <a:lnSpc>
                <a:spcPct val="120000"/>
              </a:lnSpc>
              <a:buFont typeface="Arial" charset="0"/>
              <a:buNone/>
            </a:pPr>
            <a:endParaRPr lang="en-US" altLang="nl-NL" b="1">
              <a:solidFill>
                <a:srgbClr val="FF0000"/>
              </a:solidFill>
            </a:endParaRPr>
          </a:p>
          <a:p>
            <a:pPr algn="ctr">
              <a:lnSpc>
                <a:spcPct val="120000"/>
              </a:lnSpc>
              <a:buFont typeface="Arial" charset="0"/>
              <a:buNone/>
            </a:pPr>
            <a:endParaRPr lang="en-US" altLang="nl-NL" b="1">
              <a:solidFill>
                <a:srgbClr val="FF0000"/>
              </a:solidFill>
            </a:endParaRPr>
          </a:p>
          <a:p>
            <a:pPr algn="ctr">
              <a:lnSpc>
                <a:spcPct val="120000"/>
              </a:lnSpc>
              <a:buFont typeface="Arial" charset="0"/>
              <a:buNone/>
            </a:pPr>
            <a:r>
              <a:rPr lang="en-US" altLang="nl-NL" b="1">
                <a:solidFill>
                  <a:srgbClr val="FF0000"/>
                </a:solidFill>
              </a:rPr>
              <a:t>DO NOT OPEN YOUR ENVELOPE!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altLang="nl-NL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>Otherwise you will be </a:t>
            </a:r>
            <a:r>
              <a:rPr lang="en-US" altLang="nl-NL" b="1">
                <a:solidFill>
                  <a:srgbClr val="FF3300"/>
                </a:solidFill>
              </a:rPr>
              <a:t>disqualified</a:t>
            </a:r>
            <a:r>
              <a:rPr lang="en-US" altLang="nl-NL"/>
              <a:t> from getting the additional prize.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68DFEAB3-2A42-46CA-A85B-1F501768DF5F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2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19461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Envelopes</a:t>
            </a:r>
            <a:endParaRPr lang="en-US" altLang="nl-NL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uiExpand="1" build="allAtOnce"/>
      <p:bldP spid="194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70"/>
          <p:cNvSpPr txBox="1">
            <a:spLocks noChangeArrowheads="1"/>
          </p:cNvSpPr>
          <p:nvPr/>
        </p:nvSpPr>
        <p:spPr bwMode="auto">
          <a:xfrm>
            <a:off x="212725" y="1069975"/>
            <a:ext cx="6527800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/>
              <a:t>Each envelope is of a particular type indicated by a letter in the envelope, as follows:</a:t>
            </a:r>
          </a:p>
          <a:p>
            <a:pPr>
              <a:lnSpc>
                <a:spcPct val="120000"/>
              </a:lnSpc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nl-NL"/>
              <a:t>There are </a:t>
            </a:r>
            <a:r>
              <a:rPr lang="en-US" altLang="nl-NL" b="1">
                <a:solidFill>
                  <a:srgbClr val="0000FF"/>
                </a:solidFill>
              </a:rPr>
              <a:t>9 different types</a:t>
            </a:r>
            <a:r>
              <a:rPr lang="en-US" altLang="nl-NL"/>
              <a:t> (= different tasks) of envelopes, 10 of each type.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As said, you will get one of the two options </a:t>
            </a:r>
            <a:br>
              <a:rPr lang="en-US" altLang="nl-NL"/>
            </a:br>
            <a:r>
              <a:rPr lang="en-US" altLang="nl-NL"/>
              <a:t>at the end of the experiment.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 b="1">
                <a:solidFill>
                  <a:srgbClr val="0000FF"/>
                </a:solidFill>
              </a:rPr>
              <a:t>Your goal is to get the option from your envelope that you like most.</a:t>
            </a:r>
            <a:br>
              <a:rPr lang="en-US" altLang="nl-NL" b="1">
                <a:solidFill>
                  <a:srgbClr val="0000FF"/>
                </a:solidFill>
              </a:rPr>
            </a:br>
            <a:endParaRPr lang="en-US" altLang="nl-NL" b="1">
              <a:solidFill>
                <a:srgbClr val="0000FF"/>
              </a:solidFill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9BE2CF5B-378E-46FC-84AB-43844A3BBA07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3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2011363"/>
            <a:ext cx="5505450" cy="120015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cs typeface="+mn-cs"/>
              </a:rPr>
              <a:t>Type X</a:t>
            </a:r>
          </a:p>
          <a:p>
            <a:pPr>
              <a:defRPr/>
            </a:pPr>
            <a:endParaRPr lang="en-US" dirty="0">
              <a:cs typeface="+mn-cs"/>
            </a:endParaRPr>
          </a:p>
          <a:p>
            <a:pPr marL="342900" indent="-342900">
              <a:defRPr/>
            </a:pPr>
            <a:r>
              <a:rPr lang="en-US" dirty="0">
                <a:cs typeface="+mn-cs"/>
              </a:rPr>
              <a:t>Option 1: ……</a:t>
            </a:r>
          </a:p>
          <a:p>
            <a:pPr marL="342900" indent="-342900">
              <a:defRPr/>
            </a:pPr>
            <a:r>
              <a:rPr lang="en-US" dirty="0">
                <a:cs typeface="+mn-cs"/>
              </a:rPr>
              <a:t>Option 2: 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build="allAtOnce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347663" y="407988"/>
            <a:ext cx="61261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How you give instructions to us</a:t>
            </a:r>
            <a:endParaRPr lang="en-US" altLang="nl-NL" sz="2400"/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F2A8A744-1A5B-4349-ACB9-9F167E95BA0D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4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31750" y="1463675"/>
            <a:ext cx="7029450" cy="306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/>
              <a:t>For several possible contents in your envelope (explained later),</a:t>
            </a:r>
          </a:p>
          <a:p>
            <a:pPr>
              <a:lnSpc>
                <a:spcPct val="120000"/>
              </a:lnSpc>
            </a:pPr>
            <a:r>
              <a:rPr lang="en-US" altLang="nl-NL"/>
              <a:t>you will write us </a:t>
            </a:r>
            <a:r>
              <a:rPr lang="en-US" altLang="nl-NL" b="1">
                <a:solidFill>
                  <a:srgbClr val="0000FF"/>
                </a:solidFill>
              </a:rPr>
              <a:t>instructions</a:t>
            </a:r>
            <a:r>
              <a:rPr lang="en-US" altLang="nl-NL"/>
              <a:t> about </a:t>
            </a:r>
            <a:br>
              <a:rPr lang="en-US" altLang="nl-NL"/>
            </a:br>
            <a:r>
              <a:rPr lang="en-US" altLang="nl-NL"/>
              <a:t>which of the two options from your envelope we should give you.</a:t>
            </a:r>
          </a:p>
          <a:p>
            <a:pPr>
              <a:lnSpc>
                <a:spcPct val="120000"/>
              </a:lnSpc>
            </a:pPr>
            <a:r>
              <a:rPr lang="en-US" altLang="nl-NL"/>
              <a:t>So we just give you what you write.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endParaRPr lang="en-US" altLang="nl-NL"/>
          </a:p>
          <a:p>
            <a:pPr algn="ctr">
              <a:lnSpc>
                <a:spcPct val="120000"/>
              </a:lnSpc>
              <a:buFont typeface="Arial" charset="0"/>
              <a:buNone/>
            </a:pPr>
            <a:r>
              <a:rPr lang="en-US" altLang="nl-NL" b="1">
                <a:solidFill>
                  <a:srgbClr val="0000FF"/>
                </a:solidFill>
              </a:rPr>
              <a:t>Of course:</a:t>
            </a:r>
            <a:endParaRPr lang="en-US" altLang="nl-NL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/>
            </a:r>
            <a:br>
              <a:rPr lang="en-US" altLang="nl-NL"/>
            </a:br>
            <a:r>
              <a:rPr lang="en-US" altLang="nl-NL"/>
              <a:t>If you </a:t>
            </a:r>
            <a:r>
              <a:rPr lang="en-US" altLang="nl-NL" b="1">
                <a:solidFill>
                  <a:schemeClr val="accent2"/>
                </a:solidFill>
              </a:rPr>
              <a:t>write</a:t>
            </a:r>
            <a:r>
              <a:rPr lang="en-US" altLang="nl-NL"/>
              <a:t> what you want,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>then you </a:t>
            </a:r>
            <a:r>
              <a:rPr lang="en-US" altLang="nl-NL" b="1">
                <a:solidFill>
                  <a:srgbClr val="0000FF"/>
                </a:solidFill>
              </a:rPr>
              <a:t>get</a:t>
            </a:r>
            <a:r>
              <a:rPr lang="en-US" altLang="nl-NL"/>
              <a:t> what you want!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416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The options</a:t>
            </a:r>
            <a:endParaRPr lang="en-US" altLang="nl-NL" sz="240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CEE7EE48-106D-42B8-8BFD-444107FB9B21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5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68338" y="1069975"/>
            <a:ext cx="5815012" cy="563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/>
              <a:t>An option in your envelope can be: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/>
              <a:t> a </a:t>
            </a:r>
            <a:r>
              <a:rPr lang="en-US" altLang="nl-NL" b="1">
                <a:solidFill>
                  <a:srgbClr val="0000FF"/>
                </a:solidFill>
              </a:rPr>
              <a:t>mug</a:t>
            </a:r>
            <a:r>
              <a:rPr lang="en-US" altLang="nl-NL"/>
              <a:t>: shown to you now.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/>
              <a:t> </a:t>
            </a:r>
            <a:r>
              <a:rPr lang="en-US" altLang="nl-NL" b="1">
                <a:solidFill>
                  <a:srgbClr val="0000FF"/>
                </a:solidFill>
              </a:rPr>
              <a:t>chocolate</a:t>
            </a:r>
            <a:r>
              <a:rPr lang="en-US" altLang="nl-NL"/>
              <a:t>: shown to you now.</a:t>
            </a:r>
            <a:br>
              <a:rPr lang="en-US" altLang="nl-NL"/>
            </a:br>
            <a:endParaRPr lang="en-US" altLang="nl-NL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/>
              <a:t> </a:t>
            </a:r>
            <a:r>
              <a:rPr lang="en-US" altLang="nl-NL" b="1">
                <a:solidFill>
                  <a:srgbClr val="0000FF"/>
                </a:solidFill>
              </a:rPr>
              <a:t>money amount</a:t>
            </a:r>
            <a:r>
              <a:rPr lang="en-US" altLang="nl-NL"/>
              <a:t>: you will see later.</a:t>
            </a:r>
            <a:r>
              <a:rPr lang="en-US" altLang="nl-NL" b="1">
                <a:solidFill>
                  <a:srgbClr val="0000FF"/>
                </a:solidFill>
              </a:rPr>
              <a:t> </a:t>
            </a:r>
            <a:r>
              <a:rPr lang="en-US" altLang="nl-NL"/>
              <a:t/>
            </a:r>
            <a:br>
              <a:rPr lang="en-US" altLang="nl-NL"/>
            </a:br>
            <a:endParaRPr lang="en-US" altLang="nl-NL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/>
              <a:t> </a:t>
            </a:r>
            <a:r>
              <a:rPr lang="en-US" altLang="nl-NL" b="1">
                <a:solidFill>
                  <a:srgbClr val="0000FF"/>
                </a:solidFill>
              </a:rPr>
              <a:t>probability-contingent money</a:t>
            </a:r>
            <a:r>
              <a:rPr lang="en-US" altLang="nl-NL"/>
              <a:t>: </a:t>
            </a:r>
            <a:br>
              <a:rPr lang="en-US" altLang="nl-NL"/>
            </a:br>
            <a:r>
              <a:rPr lang="en-US" altLang="nl-NL"/>
              <a:t>  money amount with some probability.</a:t>
            </a:r>
          </a:p>
          <a:p>
            <a:pPr>
              <a:lnSpc>
                <a:spcPct val="120000"/>
              </a:lnSpc>
            </a:pPr>
            <a:r>
              <a:rPr lang="en-US" altLang="nl-NL"/>
              <a:t>  Explained more next.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/>
              <a:t> </a:t>
            </a:r>
            <a:r>
              <a:rPr lang="en-US" altLang="nl-NL" b="1">
                <a:solidFill>
                  <a:srgbClr val="0000FF"/>
                </a:solidFill>
              </a:rPr>
              <a:t>AEX-contingent money</a:t>
            </a:r>
            <a:r>
              <a:rPr lang="en-US" altLang="nl-NL"/>
              <a:t>: </a:t>
            </a:r>
            <a:br>
              <a:rPr lang="en-US" altLang="nl-NL"/>
            </a:br>
            <a:r>
              <a:rPr lang="en-US" altLang="nl-NL"/>
              <a:t>  money amount contingent on</a:t>
            </a:r>
            <a:br>
              <a:rPr lang="en-US" altLang="nl-NL"/>
            </a:br>
            <a:r>
              <a:rPr lang="en-US" altLang="nl-NL"/>
              <a:t>  </a:t>
            </a:r>
            <a:r>
              <a:rPr lang="en-US" altLang="nl-NL" sz="1400"/>
              <a:t>whether the change of AEX (Dutch stock index) </a:t>
            </a:r>
            <a:br>
              <a:rPr lang="en-US" altLang="nl-NL" sz="1400"/>
            </a:br>
            <a:r>
              <a:rPr lang="en-US" altLang="nl-NL" sz="1400"/>
              <a:t>  during the experiment is in some specified interval.</a:t>
            </a:r>
            <a:endParaRPr lang="en-US" altLang="nl-NL" sz="1600"/>
          </a:p>
          <a:p>
            <a:pPr>
              <a:lnSpc>
                <a:spcPct val="120000"/>
              </a:lnSpc>
            </a:pPr>
            <a:r>
              <a:rPr lang="en-US" altLang="nl-NL"/>
              <a:t>  Explained more next.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Probability-contingent money:</a:t>
            </a:r>
            <a:endParaRPr lang="en-US" altLang="nl-NL" sz="240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3940ACDC-53F7-4F9E-AEE6-27835C4258C0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6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419100" y="1069975"/>
            <a:ext cx="6238875" cy="673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We have</a:t>
            </a:r>
            <a:r>
              <a:rPr lang="en-US" altLang="nl-NL" b="1">
                <a:solidFill>
                  <a:srgbClr val="0000FF"/>
                </a:solidFill>
              </a:rPr>
              <a:t> two 10-sided dice. </a:t>
            </a:r>
          </a:p>
          <a:p>
            <a:pPr>
              <a:lnSpc>
                <a:spcPct val="120000"/>
              </a:lnSpc>
            </a:pPr>
            <a:r>
              <a:rPr lang="en-US" altLang="nl-NL"/>
              <a:t>One can take the values:            0, </a:t>
            </a:r>
            <a:r>
              <a:rPr lang="en-US" altLang="nl-NL" sz="900"/>
              <a:t> </a:t>
            </a:r>
            <a:r>
              <a:rPr lang="en-US" altLang="nl-NL"/>
              <a:t>1,   2,   3, … ,  9</a:t>
            </a:r>
          </a:p>
          <a:p>
            <a:pPr>
              <a:lnSpc>
                <a:spcPct val="120000"/>
              </a:lnSpc>
            </a:pPr>
            <a:r>
              <a:rPr lang="en-US" altLang="nl-NL"/>
              <a:t>The other can take the values: 00,10, 20, 30, … , 90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We will </a:t>
            </a:r>
            <a:r>
              <a:rPr lang="en-US" altLang="nl-NL" b="1">
                <a:solidFill>
                  <a:srgbClr val="0000FF"/>
                </a:solidFill>
              </a:rPr>
              <a:t>throw both dice and add their values</a:t>
            </a:r>
            <a:r>
              <a:rPr lang="en-US" altLang="nl-NL"/>
              <a:t>, </a:t>
            </a:r>
            <a:br>
              <a:rPr lang="en-US" altLang="nl-NL"/>
            </a:br>
            <a:r>
              <a:rPr lang="en-US" altLang="nl-NL"/>
              <a:t>leading to a range of 100 values, </a:t>
            </a:r>
            <a:br>
              <a:rPr lang="en-US" altLang="nl-NL"/>
            </a:br>
            <a:r>
              <a:rPr lang="en-US" altLang="nl-NL"/>
              <a:t>from 00 up to 99. </a:t>
            </a:r>
          </a:p>
          <a:p>
            <a:pPr>
              <a:lnSpc>
                <a:spcPct val="120000"/>
              </a:lnSpc>
            </a:pPr>
            <a:r>
              <a:rPr lang="en-US" altLang="nl-NL"/>
              <a:t>Each value is equally likely.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If the </a:t>
            </a:r>
            <a:r>
              <a:rPr lang="en-US" altLang="nl-NL" b="1">
                <a:solidFill>
                  <a:schemeClr val="accent2"/>
                </a:solidFill>
              </a:rPr>
              <a:t>value</a:t>
            </a:r>
            <a:r>
              <a:rPr lang="en-US" altLang="nl-NL"/>
              <a:t> of the dice </a:t>
            </a:r>
            <a:r>
              <a:rPr lang="en-US" altLang="nl-NL" sz="2000"/>
              <a:t>&lt;</a:t>
            </a:r>
            <a:r>
              <a:rPr lang="en-US" altLang="nl-NL"/>
              <a:t> </a:t>
            </a:r>
            <a:r>
              <a:rPr lang="en-US" altLang="nl-NL" b="1">
                <a:solidFill>
                  <a:schemeClr val="accent2"/>
                </a:solidFill>
              </a:rPr>
              <a:t>your winning probability %</a:t>
            </a:r>
            <a:r>
              <a:rPr lang="en-US" altLang="nl-NL"/>
              <a:t>, </a:t>
            </a:r>
            <a:br>
              <a:rPr lang="en-US" altLang="nl-NL"/>
            </a:br>
            <a:r>
              <a:rPr lang="en-US" altLang="nl-NL"/>
              <a:t>then you receive the money amount.</a:t>
            </a:r>
            <a:br>
              <a:rPr lang="en-US" altLang="nl-NL"/>
            </a:br>
            <a:endParaRPr lang="en-US" altLang="nl-NL"/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 b="1">
                <a:solidFill>
                  <a:srgbClr val="0000FF"/>
                </a:solidFill>
              </a:rPr>
              <a:t>Example:</a:t>
            </a:r>
          </a:p>
          <a:p>
            <a:pPr>
              <a:lnSpc>
                <a:spcPct val="120000"/>
              </a:lnSpc>
            </a:pPr>
            <a:r>
              <a:rPr lang="en-US" altLang="nl-NL"/>
              <a:t>€16 with a probability of 31%: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/>
              <a:t> If the value of the dice &lt; 31, then you win €16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/>
              <a:t> If the value of the dice </a:t>
            </a:r>
            <a:r>
              <a:rPr lang="en-US" altLang="nl-NL">
                <a:sym typeface="Symbol" pitchFamily="18" charset="2"/>
              </a:rPr>
              <a:t></a:t>
            </a:r>
            <a:r>
              <a:rPr lang="nl-NL" altLang="nl-NL">
                <a:sym typeface="Symbol" pitchFamily="18" charset="2"/>
              </a:rPr>
              <a:t> 31,</a:t>
            </a:r>
            <a:r>
              <a:rPr lang="en-US" altLang="nl-NL"/>
              <a:t> then you win nothing</a:t>
            </a:r>
            <a:br>
              <a:rPr lang="en-US" altLang="nl-NL"/>
            </a:b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The probability of the prize indeed is 31%.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AEX-contingent money:</a:t>
            </a:r>
            <a:endParaRPr lang="en-US" altLang="nl-NL" sz="2400"/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2AFFC1EF-BC08-41E3-BA53-42EB6DF399CC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7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68338" y="1069975"/>
            <a:ext cx="5815012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Gives you a money amount if the change (in %) of the AEX-index during the experiment is in some specified interval.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We will look at the Dutch news website of </a:t>
            </a:r>
            <a:r>
              <a:rPr lang="en-US" altLang="nl-NL" b="1">
                <a:solidFill>
                  <a:srgbClr val="0000FF"/>
                </a:solidFill>
              </a:rPr>
              <a:t>RTLZ</a:t>
            </a:r>
            <a:r>
              <a:rPr lang="en-US" altLang="nl-NL"/>
              <a:t>, which gives real-time results of the AEX index. 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We take the values at:</a:t>
            </a:r>
          </a:p>
          <a:p>
            <a:pPr>
              <a:lnSpc>
                <a:spcPct val="120000"/>
              </a:lnSpc>
            </a:pPr>
            <a:r>
              <a:rPr lang="en-US" altLang="nl-NL"/>
              <a:t>- </a:t>
            </a:r>
            <a:r>
              <a:rPr lang="en-US" altLang="nl-NL" b="1">
                <a:solidFill>
                  <a:srgbClr val="0000FF"/>
                </a:solidFill>
              </a:rPr>
              <a:t>3:00 PM </a:t>
            </a:r>
            <a:r>
              <a:rPr lang="en-US" altLang="nl-NL"/>
              <a:t>as the </a:t>
            </a:r>
            <a:r>
              <a:rPr lang="en-US" altLang="nl-NL" b="1">
                <a:solidFill>
                  <a:srgbClr val="0000FF"/>
                </a:solidFill>
              </a:rPr>
              <a:t>starting value</a:t>
            </a:r>
            <a:r>
              <a:rPr lang="en-US" altLang="nl-NL"/>
              <a:t>, and </a:t>
            </a:r>
          </a:p>
          <a:p>
            <a:pPr>
              <a:lnSpc>
                <a:spcPct val="120000"/>
              </a:lnSpc>
            </a:pPr>
            <a:r>
              <a:rPr lang="en-US" altLang="nl-NL"/>
              <a:t>-</a:t>
            </a:r>
            <a:r>
              <a:rPr lang="en-US" altLang="nl-NL" b="1">
                <a:solidFill>
                  <a:srgbClr val="0000FF"/>
                </a:solidFill>
              </a:rPr>
              <a:t> 3:30 PM </a:t>
            </a:r>
            <a:r>
              <a:rPr lang="en-US" altLang="nl-NL"/>
              <a:t>as our </a:t>
            </a:r>
            <a:r>
              <a:rPr lang="en-US" altLang="nl-NL" b="1">
                <a:solidFill>
                  <a:srgbClr val="0000FF"/>
                </a:solidFill>
              </a:rPr>
              <a:t>closing value.</a:t>
            </a:r>
          </a:p>
          <a:p>
            <a:pPr>
              <a:lnSpc>
                <a:spcPct val="120000"/>
              </a:lnSpc>
            </a:pPr>
            <a:endParaRPr lang="en-US" altLang="nl-NL" b="1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nl-NL"/>
              <a:t>The percentage increase or decrease during this half hour determines the outcome of AEX-contingent money.</a:t>
            </a:r>
            <a:endParaRPr lang="en-US" altLang="nl-NL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4206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Verification</a:t>
            </a:r>
            <a:endParaRPr lang="en-US" altLang="nl-NL" sz="2400"/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62946645-6580-4609-8BC6-200F0D2164EE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8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68338" y="1362075"/>
            <a:ext cx="5815012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/>
              <a:t>At end of experiment: </a:t>
            </a:r>
            <a:br>
              <a:rPr lang="en-US" altLang="nl-NL"/>
            </a:br>
            <a:r>
              <a:rPr lang="en-US" altLang="nl-NL"/>
              <a:t>you get a </a:t>
            </a:r>
            <a:r>
              <a:rPr lang="en-US" altLang="nl-NL" b="1">
                <a:solidFill>
                  <a:schemeClr val="accent2"/>
                </a:solidFill>
              </a:rPr>
              <a:t>list</a:t>
            </a:r>
            <a:r>
              <a:rPr lang="en-US" altLang="nl-NL"/>
              <a:t> describing the contents of all envelopes.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You will then check that our description of</a:t>
            </a:r>
            <a:r>
              <a:rPr lang="en-US" altLang="nl-NL">
                <a:solidFill>
                  <a:schemeClr val="accent2"/>
                </a:solidFill>
              </a:rPr>
              <a:t> </a:t>
            </a:r>
            <a:r>
              <a:rPr lang="en-US" altLang="nl-NL" b="1">
                <a:solidFill>
                  <a:schemeClr val="accent2"/>
                </a:solidFill>
              </a:rPr>
              <a:t>your numbered envelope</a:t>
            </a:r>
            <a:r>
              <a:rPr lang="en-US" altLang="nl-NL"/>
              <a:t> was truthful.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You can then also check that the list contains the options for the 9 tasks as we said.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E7CD4BEB-91D1-4868-890B-977F2DE86A91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9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315913" y="660400"/>
            <a:ext cx="6191250" cy="522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/>
              <a:t>Questions at any time: please raise your hand. Experimenters will come.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 algn="ctr">
              <a:lnSpc>
                <a:spcPct val="120000"/>
              </a:lnSpc>
            </a:pPr>
            <a:r>
              <a:rPr lang="en-US" altLang="nl-NL" sz="2800" b="1"/>
              <a:t>Remember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There are </a:t>
            </a:r>
            <a:r>
              <a:rPr lang="en-US" altLang="nl-NL" b="1">
                <a:solidFill>
                  <a:schemeClr val="accent2"/>
                </a:solidFill>
              </a:rPr>
              <a:t>no right or wrong</a:t>
            </a:r>
            <a:r>
              <a:rPr lang="en-US" altLang="nl-NL"/>
              <a:t> answers; </a:t>
            </a:r>
            <a:br>
              <a:rPr lang="en-US" altLang="nl-NL"/>
            </a:br>
            <a:r>
              <a:rPr lang="en-US" altLang="nl-NL"/>
              <a:t>it is only about what you want.</a:t>
            </a:r>
            <a:br>
              <a:rPr lang="en-US" altLang="nl-NL"/>
            </a:b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 b="1">
                <a:solidFill>
                  <a:schemeClr val="accent2"/>
                </a:solidFill>
              </a:rPr>
              <a:t>Instructions</a:t>
            </a:r>
            <a:r>
              <a:rPr lang="en-US" altLang="nl-NL"/>
              <a:t>: </a:t>
            </a:r>
          </a:p>
          <a:p>
            <a:pPr>
              <a:lnSpc>
                <a:spcPct val="120000"/>
              </a:lnSpc>
            </a:pPr>
            <a:r>
              <a:rPr lang="en-US" altLang="nl-NL"/>
              <a:t>If you </a:t>
            </a:r>
            <a:r>
              <a:rPr lang="en-US" altLang="nl-NL" b="1">
                <a:solidFill>
                  <a:schemeClr val="accent2"/>
                </a:solidFill>
              </a:rPr>
              <a:t>write</a:t>
            </a:r>
            <a:r>
              <a:rPr lang="en-US" altLang="nl-NL"/>
              <a:t> what you want, </a:t>
            </a:r>
            <a:br>
              <a:rPr lang="en-US" altLang="nl-NL"/>
            </a:br>
            <a:r>
              <a:rPr lang="en-US" altLang="nl-NL"/>
              <a:t>then you </a:t>
            </a:r>
            <a:r>
              <a:rPr lang="en-US" altLang="nl-NL" b="1">
                <a:solidFill>
                  <a:schemeClr val="accent2"/>
                </a:solidFill>
              </a:rPr>
              <a:t>get</a:t>
            </a:r>
            <a:r>
              <a:rPr lang="en-US" altLang="nl-NL"/>
              <a:t> what you want.  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Do </a:t>
            </a:r>
            <a:r>
              <a:rPr lang="en-US" altLang="nl-NL" b="1">
                <a:solidFill>
                  <a:schemeClr val="accent2"/>
                </a:solidFill>
              </a:rPr>
              <a:t>not communicate</a:t>
            </a:r>
            <a:r>
              <a:rPr lang="en-US" altLang="nl-NL"/>
              <a:t> with other participants.</a:t>
            </a:r>
          </a:p>
          <a:p>
            <a:pPr>
              <a:lnSpc>
                <a:spcPct val="120000"/>
              </a:lnSpc>
            </a:pPr>
            <a:r>
              <a:rPr lang="en-US" altLang="nl-NL"/>
              <a:t/>
            </a:r>
            <a:br>
              <a:rPr lang="en-US" altLang="nl-NL"/>
            </a:br>
            <a:r>
              <a:rPr lang="en-US" altLang="nl-NL"/>
              <a:t>Do </a:t>
            </a:r>
            <a:r>
              <a:rPr lang="en-US" altLang="nl-NL" b="1">
                <a:solidFill>
                  <a:schemeClr val="accent2"/>
                </a:solidFill>
              </a:rPr>
              <a:t>not open</a:t>
            </a:r>
            <a:r>
              <a:rPr lang="en-US" altLang="nl-NL"/>
              <a:t> your envelope.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1751</TotalTime>
  <Words>333</Words>
  <Application>Microsoft Office PowerPoint</Application>
  <PresentationFormat>On-screen Show (4:3)</PresentationFormat>
  <Paragraphs>128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Courier New</vt:lpstr>
      <vt:lpstr>Symbol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319</cp:revision>
  <cp:lastPrinted>2001-11-23T14:50:16Z</cp:lastPrinted>
  <dcterms:created xsi:type="dcterms:W3CDTF">2010-05-30T19:15:24Z</dcterms:created>
  <dcterms:modified xsi:type="dcterms:W3CDTF">2018-02-22T22:30:18Z</dcterms:modified>
</cp:coreProperties>
</file>