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3"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69DF3-4856-4DE2-87D9-181B164B8E81}" v="908" dt="2024-12-04T07:41:30.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p:cViewPr varScale="1">
        <p:scale>
          <a:sx n="152" d="100"/>
          <a:sy n="152" d="100"/>
        </p:scale>
        <p:origin x="34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 van der Knaap" userId="8efe3ca4f2cfc343" providerId="LiveId" clId="{98869DF3-4856-4DE2-87D9-181B164B8E81}"/>
    <pc:docChg chg="undo custSel addSld modSld">
      <pc:chgData name="Finn van der Knaap" userId="8efe3ca4f2cfc343" providerId="LiveId" clId="{98869DF3-4856-4DE2-87D9-181B164B8E81}" dt="2024-12-04T09:00:51.062" v="3333" actId="20577"/>
      <pc:docMkLst>
        <pc:docMk/>
      </pc:docMkLst>
      <pc:sldChg chg="addSp delSp modSp mod">
        <pc:chgData name="Finn van der Knaap" userId="8efe3ca4f2cfc343" providerId="LiveId" clId="{98869DF3-4856-4DE2-87D9-181B164B8E81}" dt="2024-11-25T16:16:43.084" v="765" actId="1035"/>
        <pc:sldMkLst>
          <pc:docMk/>
          <pc:sldMk cId="217407520" sldId="256"/>
        </pc:sldMkLst>
        <pc:spChg chg="mod">
          <ac:chgData name="Finn van der Knaap" userId="8efe3ca4f2cfc343" providerId="LiveId" clId="{98869DF3-4856-4DE2-87D9-181B164B8E81}" dt="2024-11-25T16:16:43.084" v="765" actId="1035"/>
          <ac:spMkLst>
            <pc:docMk/>
            <pc:sldMk cId="217407520" sldId="256"/>
            <ac:spMk id="3" creationId="{E8E6ABBC-2D4B-CE8A-6F67-7697D33C9374}"/>
          </ac:spMkLst>
        </pc:spChg>
        <pc:spChg chg="add del mod">
          <ac:chgData name="Finn van der Knaap" userId="8efe3ca4f2cfc343" providerId="LiveId" clId="{98869DF3-4856-4DE2-87D9-181B164B8E81}" dt="2024-11-25T16:16:31.810" v="741" actId="113"/>
          <ac:spMkLst>
            <pc:docMk/>
            <pc:sldMk cId="217407520" sldId="256"/>
            <ac:spMk id="5" creationId="{217157F2-FC84-7E34-DBB3-FD14B37D89D9}"/>
          </ac:spMkLst>
        </pc:spChg>
        <pc:spChg chg="add del mod">
          <ac:chgData name="Finn van der Knaap" userId="8efe3ca4f2cfc343" providerId="LiveId" clId="{98869DF3-4856-4DE2-87D9-181B164B8E81}" dt="2024-11-25T16:16:01.566" v="736" actId="22"/>
          <ac:spMkLst>
            <pc:docMk/>
            <pc:sldMk cId="217407520" sldId="256"/>
            <ac:spMk id="7" creationId="{FE42362E-A1D6-E71D-07C3-B496BBA326C9}"/>
          </ac:spMkLst>
        </pc:spChg>
      </pc:sldChg>
      <pc:sldChg chg="modSp mod">
        <pc:chgData name="Finn van der Knaap" userId="8efe3ca4f2cfc343" providerId="LiveId" clId="{98869DF3-4856-4DE2-87D9-181B164B8E81}" dt="2024-11-25T16:16:55.358" v="766" actId="20577"/>
        <pc:sldMkLst>
          <pc:docMk/>
          <pc:sldMk cId="1635813064" sldId="257"/>
        </pc:sldMkLst>
        <pc:spChg chg="mod">
          <ac:chgData name="Finn van der Knaap" userId="8efe3ca4f2cfc343" providerId="LiveId" clId="{98869DF3-4856-4DE2-87D9-181B164B8E81}" dt="2024-11-25T16:16:55.358" v="766" actId="20577"/>
          <ac:spMkLst>
            <pc:docMk/>
            <pc:sldMk cId="1635813064" sldId="257"/>
            <ac:spMk id="3" creationId="{219791ED-4475-4805-348E-C4B456A879DA}"/>
          </ac:spMkLst>
        </pc:spChg>
      </pc:sldChg>
      <pc:sldChg chg="modSp mod">
        <pc:chgData name="Finn van der Knaap" userId="8efe3ca4f2cfc343" providerId="LiveId" clId="{98869DF3-4856-4DE2-87D9-181B164B8E81}" dt="2024-11-26T08:13:27.562" v="1509" actId="20577"/>
        <pc:sldMkLst>
          <pc:docMk/>
          <pc:sldMk cId="982734157" sldId="258"/>
        </pc:sldMkLst>
        <pc:spChg chg="mod">
          <ac:chgData name="Finn van der Knaap" userId="8efe3ca4f2cfc343" providerId="LiveId" clId="{98869DF3-4856-4DE2-87D9-181B164B8E81}" dt="2024-11-26T08:13:27.562" v="1509" actId="20577"/>
          <ac:spMkLst>
            <pc:docMk/>
            <pc:sldMk cId="982734157" sldId="258"/>
            <ac:spMk id="3" creationId="{4D728A94-7A40-C66F-DABE-389C938D7173}"/>
          </ac:spMkLst>
        </pc:spChg>
      </pc:sldChg>
      <pc:sldChg chg="modSp mod">
        <pc:chgData name="Finn van der Knaap" userId="8efe3ca4f2cfc343" providerId="LiveId" clId="{98869DF3-4856-4DE2-87D9-181B164B8E81}" dt="2024-11-26T09:28:49.918" v="3143" actId="15"/>
        <pc:sldMkLst>
          <pc:docMk/>
          <pc:sldMk cId="842404386" sldId="259"/>
        </pc:sldMkLst>
        <pc:spChg chg="mod">
          <ac:chgData name="Finn van der Knaap" userId="8efe3ca4f2cfc343" providerId="LiveId" clId="{98869DF3-4856-4DE2-87D9-181B164B8E81}" dt="2024-11-26T09:28:49.918" v="3143" actId="15"/>
          <ac:spMkLst>
            <pc:docMk/>
            <pc:sldMk cId="842404386" sldId="259"/>
            <ac:spMk id="3" creationId="{E611E904-A859-C238-C11D-116E21B146E7}"/>
          </ac:spMkLst>
        </pc:spChg>
      </pc:sldChg>
      <pc:sldChg chg="modSp mod">
        <pc:chgData name="Finn van der Knaap" userId="8efe3ca4f2cfc343" providerId="LiveId" clId="{98869DF3-4856-4DE2-87D9-181B164B8E81}" dt="2024-11-26T09:29:22.516" v="3148" actId="5793"/>
        <pc:sldMkLst>
          <pc:docMk/>
          <pc:sldMk cId="863473474" sldId="260"/>
        </pc:sldMkLst>
        <pc:spChg chg="mod">
          <ac:chgData name="Finn van der Knaap" userId="8efe3ca4f2cfc343" providerId="LiveId" clId="{98869DF3-4856-4DE2-87D9-181B164B8E81}" dt="2024-11-26T09:29:22.516" v="3148" actId="5793"/>
          <ac:spMkLst>
            <pc:docMk/>
            <pc:sldMk cId="863473474" sldId="260"/>
            <ac:spMk id="3" creationId="{B025021B-1638-8C56-0A43-DF0A8EE3BDDC}"/>
          </ac:spMkLst>
        </pc:spChg>
      </pc:sldChg>
      <pc:sldChg chg="modSp mod">
        <pc:chgData name="Finn van der Knaap" userId="8efe3ca4f2cfc343" providerId="LiveId" clId="{98869DF3-4856-4DE2-87D9-181B164B8E81}" dt="2024-11-26T08:16:15.862" v="1511" actId="114"/>
        <pc:sldMkLst>
          <pc:docMk/>
          <pc:sldMk cId="4138187574" sldId="261"/>
        </pc:sldMkLst>
        <pc:spChg chg="mod">
          <ac:chgData name="Finn van der Knaap" userId="8efe3ca4f2cfc343" providerId="LiveId" clId="{98869DF3-4856-4DE2-87D9-181B164B8E81}" dt="2024-11-26T08:16:15.862" v="1511" actId="114"/>
          <ac:spMkLst>
            <pc:docMk/>
            <pc:sldMk cId="4138187574" sldId="261"/>
            <ac:spMk id="3" creationId="{509B4657-3BE8-067F-1C96-3806CC9E6ADF}"/>
          </ac:spMkLst>
        </pc:spChg>
      </pc:sldChg>
      <pc:sldChg chg="modSp mod">
        <pc:chgData name="Finn van der Knaap" userId="8efe3ca4f2cfc343" providerId="LiveId" clId="{98869DF3-4856-4DE2-87D9-181B164B8E81}" dt="2024-11-26T09:30:15.163" v="3149" actId="20577"/>
        <pc:sldMkLst>
          <pc:docMk/>
          <pc:sldMk cId="1542370511" sldId="262"/>
        </pc:sldMkLst>
        <pc:spChg chg="mod">
          <ac:chgData name="Finn van der Knaap" userId="8efe3ca4f2cfc343" providerId="LiveId" clId="{98869DF3-4856-4DE2-87D9-181B164B8E81}" dt="2024-11-26T09:30:15.163" v="3149" actId="20577"/>
          <ac:spMkLst>
            <pc:docMk/>
            <pc:sldMk cId="1542370511" sldId="262"/>
            <ac:spMk id="3" creationId="{92CD80B9-9F4F-6FC2-2CDE-F90B0EE914D3}"/>
          </ac:spMkLst>
        </pc:spChg>
      </pc:sldChg>
      <pc:sldChg chg="modSp mod">
        <pc:chgData name="Finn van der Knaap" userId="8efe3ca4f2cfc343" providerId="LiveId" clId="{98869DF3-4856-4DE2-87D9-181B164B8E81}" dt="2024-11-26T09:18:48.225" v="3083" actId="5793"/>
        <pc:sldMkLst>
          <pc:docMk/>
          <pc:sldMk cId="233784155" sldId="263"/>
        </pc:sldMkLst>
        <pc:spChg chg="mod">
          <ac:chgData name="Finn van der Knaap" userId="8efe3ca4f2cfc343" providerId="LiveId" clId="{98869DF3-4856-4DE2-87D9-181B164B8E81}" dt="2024-11-26T09:18:48.225" v="3083" actId="5793"/>
          <ac:spMkLst>
            <pc:docMk/>
            <pc:sldMk cId="233784155" sldId="263"/>
            <ac:spMk id="3" creationId="{53E7CCB4-4E43-628E-FA32-2348A16F3A13}"/>
          </ac:spMkLst>
        </pc:spChg>
      </pc:sldChg>
      <pc:sldChg chg="modSp mod">
        <pc:chgData name="Finn van der Knaap" userId="8efe3ca4f2cfc343" providerId="LiveId" clId="{98869DF3-4856-4DE2-87D9-181B164B8E81}" dt="2024-11-26T08:21:03.288" v="1606"/>
        <pc:sldMkLst>
          <pc:docMk/>
          <pc:sldMk cId="630335458" sldId="264"/>
        </pc:sldMkLst>
        <pc:spChg chg="mod">
          <ac:chgData name="Finn van der Knaap" userId="8efe3ca4f2cfc343" providerId="LiveId" clId="{98869DF3-4856-4DE2-87D9-181B164B8E81}" dt="2024-11-26T08:21:03.288" v="1606"/>
          <ac:spMkLst>
            <pc:docMk/>
            <pc:sldMk cId="630335458" sldId="264"/>
            <ac:spMk id="3" creationId="{C6DFA8DF-2C12-9EBA-590F-2258280CA28C}"/>
          </ac:spMkLst>
        </pc:spChg>
      </pc:sldChg>
      <pc:sldChg chg="modSp mod">
        <pc:chgData name="Finn van der Knaap" userId="8efe3ca4f2cfc343" providerId="LiveId" clId="{98869DF3-4856-4DE2-87D9-181B164B8E81}" dt="2024-11-26T09:19:35.264" v="3087" actId="20577"/>
        <pc:sldMkLst>
          <pc:docMk/>
          <pc:sldMk cId="1478267731" sldId="265"/>
        </pc:sldMkLst>
        <pc:spChg chg="mod">
          <ac:chgData name="Finn van der Knaap" userId="8efe3ca4f2cfc343" providerId="LiveId" clId="{98869DF3-4856-4DE2-87D9-181B164B8E81}" dt="2024-11-26T09:19:35.264" v="3087" actId="20577"/>
          <ac:spMkLst>
            <pc:docMk/>
            <pc:sldMk cId="1478267731" sldId="265"/>
            <ac:spMk id="3" creationId="{C475A5C9-0B0B-BAB3-5D60-5ADA4C8AC29B}"/>
          </ac:spMkLst>
        </pc:spChg>
      </pc:sldChg>
      <pc:sldChg chg="modSp mod">
        <pc:chgData name="Finn van der Knaap" userId="8efe3ca4f2cfc343" providerId="LiveId" clId="{98869DF3-4856-4DE2-87D9-181B164B8E81}" dt="2024-12-04T07:41:50.665" v="3320" actId="20577"/>
        <pc:sldMkLst>
          <pc:docMk/>
          <pc:sldMk cId="968506202" sldId="266"/>
        </pc:sldMkLst>
        <pc:spChg chg="mod">
          <ac:chgData name="Finn van der Knaap" userId="8efe3ca4f2cfc343" providerId="LiveId" clId="{98869DF3-4856-4DE2-87D9-181B164B8E81}" dt="2024-11-25T18:48:06.454" v="1505" actId="20577"/>
          <ac:spMkLst>
            <pc:docMk/>
            <pc:sldMk cId="968506202" sldId="266"/>
            <ac:spMk id="2" creationId="{A3A9D74E-EE6A-F603-16B5-BD378FAF5C08}"/>
          </ac:spMkLst>
        </pc:spChg>
        <pc:spChg chg="mod">
          <ac:chgData name="Finn van der Knaap" userId="8efe3ca4f2cfc343" providerId="LiveId" clId="{98869DF3-4856-4DE2-87D9-181B164B8E81}" dt="2024-12-04T07:41:50.665" v="3320" actId="20577"/>
          <ac:spMkLst>
            <pc:docMk/>
            <pc:sldMk cId="968506202" sldId="266"/>
            <ac:spMk id="3" creationId="{32DD1FFB-EA45-785E-5F7E-FBA098B61601}"/>
          </ac:spMkLst>
        </pc:spChg>
      </pc:sldChg>
      <pc:sldChg chg="modSp mod">
        <pc:chgData name="Finn van der Knaap" userId="8efe3ca4f2cfc343" providerId="LiveId" clId="{98869DF3-4856-4DE2-87D9-181B164B8E81}" dt="2024-12-04T07:42:05.477" v="3323" actId="20577"/>
        <pc:sldMkLst>
          <pc:docMk/>
          <pc:sldMk cId="1460385617" sldId="267"/>
        </pc:sldMkLst>
        <pc:spChg chg="mod">
          <ac:chgData name="Finn van der Knaap" userId="8efe3ca4f2cfc343" providerId="LiveId" clId="{98869DF3-4856-4DE2-87D9-181B164B8E81}" dt="2024-11-25T18:47:54.138" v="1484" actId="20577"/>
          <ac:spMkLst>
            <pc:docMk/>
            <pc:sldMk cId="1460385617" sldId="267"/>
            <ac:spMk id="2" creationId="{8568D499-0C35-096B-A942-751ECFD2DAF2}"/>
          </ac:spMkLst>
        </pc:spChg>
        <pc:spChg chg="mod">
          <ac:chgData name="Finn van der Knaap" userId="8efe3ca4f2cfc343" providerId="LiveId" clId="{98869DF3-4856-4DE2-87D9-181B164B8E81}" dt="2024-12-04T07:42:05.477" v="3323" actId="20577"/>
          <ac:spMkLst>
            <pc:docMk/>
            <pc:sldMk cId="1460385617" sldId="267"/>
            <ac:spMk id="3" creationId="{147582AB-E402-8FD4-B5DB-4861E9FBE676}"/>
          </ac:spMkLst>
        </pc:spChg>
      </pc:sldChg>
      <pc:sldChg chg="modSp mod">
        <pc:chgData name="Finn van der Knaap" userId="8efe3ca4f2cfc343" providerId="LiveId" clId="{98869DF3-4856-4DE2-87D9-181B164B8E81}" dt="2024-12-04T09:00:51.062" v="3333" actId="20577"/>
        <pc:sldMkLst>
          <pc:docMk/>
          <pc:sldMk cId="1853170055" sldId="268"/>
        </pc:sldMkLst>
        <pc:spChg chg="mod">
          <ac:chgData name="Finn van der Knaap" userId="8efe3ca4f2cfc343" providerId="LiveId" clId="{98869DF3-4856-4DE2-87D9-181B164B8E81}" dt="2024-11-25T18:48:03.091" v="1503" actId="313"/>
          <ac:spMkLst>
            <pc:docMk/>
            <pc:sldMk cId="1853170055" sldId="268"/>
            <ac:spMk id="5" creationId="{BCB8147E-B3AE-0D69-AC6B-ED57AFFF0247}"/>
          </ac:spMkLst>
        </pc:spChg>
        <pc:spChg chg="mod">
          <ac:chgData name="Finn van der Knaap" userId="8efe3ca4f2cfc343" providerId="LiveId" clId="{98869DF3-4856-4DE2-87D9-181B164B8E81}" dt="2024-12-04T09:00:51.062" v="3333" actId="20577"/>
          <ac:spMkLst>
            <pc:docMk/>
            <pc:sldMk cId="1853170055" sldId="268"/>
            <ac:spMk id="6" creationId="{1B1D7577-4DF2-5EF3-6A7C-3FCDC79764FF}"/>
          </ac:spMkLst>
        </pc:spChg>
      </pc:sldChg>
      <pc:sldChg chg="modSp new mod">
        <pc:chgData name="Finn van der Knaap" userId="8efe3ca4f2cfc343" providerId="LiveId" clId="{98869DF3-4856-4DE2-87D9-181B164B8E81}" dt="2024-11-26T09:37:10.685" v="3234" actId="114"/>
        <pc:sldMkLst>
          <pc:docMk/>
          <pc:sldMk cId="3315937989" sldId="269"/>
        </pc:sldMkLst>
        <pc:spChg chg="mod">
          <ac:chgData name="Finn van der Knaap" userId="8efe3ca4f2cfc343" providerId="LiveId" clId="{98869DF3-4856-4DE2-87D9-181B164B8E81}" dt="2024-11-25T16:08:07.333" v="18" actId="20577"/>
          <ac:spMkLst>
            <pc:docMk/>
            <pc:sldMk cId="3315937989" sldId="269"/>
            <ac:spMk id="2" creationId="{983FE2B4-5C59-3643-616D-2438CA4FAEBB}"/>
          </ac:spMkLst>
        </pc:spChg>
        <pc:spChg chg="mod">
          <ac:chgData name="Finn van der Knaap" userId="8efe3ca4f2cfc343" providerId="LiveId" clId="{98869DF3-4856-4DE2-87D9-181B164B8E81}" dt="2024-11-26T09:37:10.685" v="3234" actId="114"/>
          <ac:spMkLst>
            <pc:docMk/>
            <pc:sldMk cId="3315937989" sldId="269"/>
            <ac:spMk id="3" creationId="{55A9751C-0160-714A-7E18-7A02B383F6A9}"/>
          </ac:spMkLst>
        </pc:spChg>
      </pc:sldChg>
      <pc:sldChg chg="modSp new mod">
        <pc:chgData name="Finn van der Knaap" userId="8efe3ca4f2cfc343" providerId="LiveId" clId="{98869DF3-4856-4DE2-87D9-181B164B8E81}" dt="2024-11-26T10:55:54.867" v="3240" actId="255"/>
        <pc:sldMkLst>
          <pc:docMk/>
          <pc:sldMk cId="276221661" sldId="270"/>
        </pc:sldMkLst>
        <pc:spChg chg="mod">
          <ac:chgData name="Finn van der Knaap" userId="8efe3ca4f2cfc343" providerId="LiveId" clId="{98869DF3-4856-4DE2-87D9-181B164B8E81}" dt="2024-11-26T08:17:03.733" v="1524" actId="20577"/>
          <ac:spMkLst>
            <pc:docMk/>
            <pc:sldMk cId="276221661" sldId="270"/>
            <ac:spMk id="2" creationId="{A2A9D400-7E6A-4A19-F305-D52AEB0A527A}"/>
          </ac:spMkLst>
        </pc:spChg>
        <pc:spChg chg="mod">
          <ac:chgData name="Finn van der Knaap" userId="8efe3ca4f2cfc343" providerId="LiveId" clId="{98869DF3-4856-4DE2-87D9-181B164B8E81}" dt="2024-11-26T10:55:54.867" v="3240" actId="255"/>
          <ac:spMkLst>
            <pc:docMk/>
            <pc:sldMk cId="276221661" sldId="270"/>
            <ac:spMk id="3" creationId="{759774C3-96B1-FB31-F701-32BCF0EB73E2}"/>
          </ac:spMkLst>
        </pc:spChg>
      </pc:sldChg>
      <pc:sldChg chg="addSp modSp new mod">
        <pc:chgData name="Finn van der Knaap" userId="8efe3ca4f2cfc343" providerId="LiveId" clId="{98869DF3-4856-4DE2-87D9-181B164B8E81}" dt="2024-11-28T09:03:14.188" v="3241"/>
        <pc:sldMkLst>
          <pc:docMk/>
          <pc:sldMk cId="2509721911" sldId="271"/>
        </pc:sldMkLst>
        <pc:spChg chg="mod">
          <ac:chgData name="Finn van der Knaap" userId="8efe3ca4f2cfc343" providerId="LiveId" clId="{98869DF3-4856-4DE2-87D9-181B164B8E81}" dt="2024-11-26T08:27:43.188" v="1939" actId="20577"/>
          <ac:spMkLst>
            <pc:docMk/>
            <pc:sldMk cId="2509721911" sldId="271"/>
            <ac:spMk id="2" creationId="{25866E17-1B53-9B85-68D3-AB16F6E16E85}"/>
          </ac:spMkLst>
        </pc:spChg>
        <pc:spChg chg="mod">
          <ac:chgData name="Finn van der Knaap" userId="8efe3ca4f2cfc343" providerId="LiveId" clId="{98869DF3-4856-4DE2-87D9-181B164B8E81}" dt="2024-11-28T09:03:14.188" v="3241"/>
          <ac:spMkLst>
            <pc:docMk/>
            <pc:sldMk cId="2509721911" sldId="271"/>
            <ac:spMk id="3" creationId="{E1452852-2424-9E30-511E-7C3ACEDE53CF}"/>
          </ac:spMkLst>
        </pc:spChg>
        <pc:picChg chg="add mod">
          <ac:chgData name="Finn van der Knaap" userId="8efe3ca4f2cfc343" providerId="LiveId" clId="{98869DF3-4856-4DE2-87D9-181B164B8E81}" dt="2024-11-26T08:45:33.905" v="2394" actId="1036"/>
          <ac:picMkLst>
            <pc:docMk/>
            <pc:sldMk cId="2509721911" sldId="271"/>
            <ac:picMk id="5" creationId="{7DA095C8-580A-3035-E2BA-BC1BC29443C4}"/>
          </ac:picMkLst>
        </pc:picChg>
      </pc:sldChg>
      <pc:sldChg chg="modSp new mod">
        <pc:chgData name="Finn van der Knaap" userId="8efe3ca4f2cfc343" providerId="LiveId" clId="{98869DF3-4856-4DE2-87D9-181B164B8E81}" dt="2024-12-04T07:41:30.344" v="3312" actId="20577"/>
        <pc:sldMkLst>
          <pc:docMk/>
          <pc:sldMk cId="3960100946" sldId="272"/>
        </pc:sldMkLst>
        <pc:spChg chg="mod">
          <ac:chgData name="Finn van der Knaap" userId="8efe3ca4f2cfc343" providerId="LiveId" clId="{98869DF3-4856-4DE2-87D9-181B164B8E81}" dt="2024-11-26T08:45:48.251" v="2416" actId="20577"/>
          <ac:spMkLst>
            <pc:docMk/>
            <pc:sldMk cId="3960100946" sldId="272"/>
            <ac:spMk id="2" creationId="{64E4353E-2644-B4C5-15B5-2BB2F5A8A0B1}"/>
          </ac:spMkLst>
        </pc:spChg>
        <pc:spChg chg="mod">
          <ac:chgData name="Finn van der Knaap" userId="8efe3ca4f2cfc343" providerId="LiveId" clId="{98869DF3-4856-4DE2-87D9-181B164B8E81}" dt="2024-12-04T07:41:30.344" v="3312" actId="20577"/>
          <ac:spMkLst>
            <pc:docMk/>
            <pc:sldMk cId="3960100946" sldId="272"/>
            <ac:spMk id="3" creationId="{266A564E-4B4E-E075-6A02-80DCA47C677C}"/>
          </ac:spMkLst>
        </pc:spChg>
      </pc:sldChg>
      <pc:sldChg chg="modSp new mod">
        <pc:chgData name="Finn van der Knaap" userId="8efe3ca4f2cfc343" providerId="LiveId" clId="{98869DF3-4856-4DE2-87D9-181B164B8E81}" dt="2024-11-26T09:31:51.558" v="3152" actId="20577"/>
        <pc:sldMkLst>
          <pc:docMk/>
          <pc:sldMk cId="3650851845" sldId="273"/>
        </pc:sldMkLst>
        <pc:spChg chg="mod">
          <ac:chgData name="Finn van der Knaap" userId="8efe3ca4f2cfc343" providerId="LiveId" clId="{98869DF3-4856-4DE2-87D9-181B164B8E81}" dt="2024-11-26T09:11:43.703" v="3032" actId="20577"/>
          <ac:spMkLst>
            <pc:docMk/>
            <pc:sldMk cId="3650851845" sldId="273"/>
            <ac:spMk id="2" creationId="{A6A82FFE-C032-4026-0325-D222C3C700EF}"/>
          </ac:spMkLst>
        </pc:spChg>
        <pc:spChg chg="mod">
          <ac:chgData name="Finn van der Knaap" userId="8efe3ca4f2cfc343" providerId="LiveId" clId="{98869DF3-4856-4DE2-87D9-181B164B8E81}" dt="2024-11-26T09:31:51.558" v="3152" actId="20577"/>
          <ac:spMkLst>
            <pc:docMk/>
            <pc:sldMk cId="3650851845" sldId="273"/>
            <ac:spMk id="3" creationId="{5E6A617A-2F22-C0DF-5FAD-16631A6D2F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8F282-43D0-4259-BC15-4C324B827DFF}"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230A8-7E1D-46AD-B6B7-F87A2F871983}" type="slidenum">
              <a:rPr lang="nl-NL" smtClean="0"/>
              <a:t>‹nr.›</a:t>
            </a:fld>
            <a:endParaRPr lang="nl-NL"/>
          </a:p>
        </p:txBody>
      </p:sp>
    </p:spTree>
    <p:extLst>
      <p:ext uri="{BB962C8B-B14F-4D97-AF65-F5344CB8AC3E}">
        <p14:creationId xmlns:p14="http://schemas.microsoft.com/office/powerpoint/2010/main" val="98897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a:t>
            </a:fld>
            <a:endParaRPr lang="nl-NL"/>
          </a:p>
        </p:txBody>
      </p:sp>
    </p:spTree>
    <p:extLst>
      <p:ext uri="{BB962C8B-B14F-4D97-AF65-F5344CB8AC3E}">
        <p14:creationId xmlns:p14="http://schemas.microsoft.com/office/powerpoint/2010/main" val="425481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5</a:t>
            </a:fld>
            <a:endParaRPr lang="nl-NL"/>
          </a:p>
        </p:txBody>
      </p:sp>
    </p:spTree>
    <p:extLst>
      <p:ext uri="{BB962C8B-B14F-4D97-AF65-F5344CB8AC3E}">
        <p14:creationId xmlns:p14="http://schemas.microsoft.com/office/powerpoint/2010/main" val="17688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7</a:t>
            </a:fld>
            <a:endParaRPr lang="nl-NL"/>
          </a:p>
        </p:txBody>
      </p:sp>
    </p:spTree>
    <p:extLst>
      <p:ext uri="{BB962C8B-B14F-4D97-AF65-F5344CB8AC3E}">
        <p14:creationId xmlns:p14="http://schemas.microsoft.com/office/powerpoint/2010/main" val="94177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9</a:t>
            </a:fld>
            <a:endParaRPr lang="nl-NL"/>
          </a:p>
        </p:txBody>
      </p:sp>
    </p:spTree>
    <p:extLst>
      <p:ext uri="{BB962C8B-B14F-4D97-AF65-F5344CB8AC3E}">
        <p14:creationId xmlns:p14="http://schemas.microsoft.com/office/powerpoint/2010/main" val="12502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11</a:t>
            </a:fld>
            <a:endParaRPr lang="nl-NL"/>
          </a:p>
        </p:txBody>
      </p:sp>
    </p:spTree>
    <p:extLst>
      <p:ext uri="{BB962C8B-B14F-4D97-AF65-F5344CB8AC3E}">
        <p14:creationId xmlns:p14="http://schemas.microsoft.com/office/powerpoint/2010/main" val="23956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12</a:t>
            </a:fld>
            <a:endParaRPr lang="nl-NL"/>
          </a:p>
        </p:txBody>
      </p:sp>
    </p:spTree>
    <p:extLst>
      <p:ext uri="{BB962C8B-B14F-4D97-AF65-F5344CB8AC3E}">
        <p14:creationId xmlns:p14="http://schemas.microsoft.com/office/powerpoint/2010/main" val="130108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14</a:t>
            </a:fld>
            <a:endParaRPr lang="nl-NL"/>
          </a:p>
        </p:txBody>
      </p:sp>
    </p:spTree>
    <p:extLst>
      <p:ext uri="{BB962C8B-B14F-4D97-AF65-F5344CB8AC3E}">
        <p14:creationId xmlns:p14="http://schemas.microsoft.com/office/powerpoint/2010/main" val="102947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15</a:t>
            </a:fld>
            <a:endParaRPr lang="nl-NL"/>
          </a:p>
        </p:txBody>
      </p:sp>
    </p:spTree>
    <p:extLst>
      <p:ext uri="{BB962C8B-B14F-4D97-AF65-F5344CB8AC3E}">
        <p14:creationId xmlns:p14="http://schemas.microsoft.com/office/powerpoint/2010/main" val="235431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AED230A8-7E1D-46AD-B6B7-F87A2F871983}" type="slidenum">
              <a:rPr lang="nl-NL" smtClean="0"/>
              <a:t>17</a:t>
            </a:fld>
            <a:endParaRPr lang="nl-NL"/>
          </a:p>
        </p:txBody>
      </p:sp>
    </p:spTree>
    <p:extLst>
      <p:ext uri="{BB962C8B-B14F-4D97-AF65-F5344CB8AC3E}">
        <p14:creationId xmlns:p14="http://schemas.microsoft.com/office/powerpoint/2010/main" val="259908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nl-NL"/>
              <a:t>Klik om stijl te bewerken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AB804-C73C-4CDA-B648-A5A163D18A63}" type="datetimeFigureOut">
              <a:rPr lang="nl-NL" smtClean="0"/>
              <a:t>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207637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20491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54287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736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243575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nl-NL"/>
              <a:t>Klik om stijl te bewerken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B9EAB804-C73C-4CDA-B648-A5A163D18A63}" type="datetimeFigureOut">
              <a:rPr lang="nl-NL" smtClean="0"/>
              <a:t>4-12-2024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2973897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B9EAB804-C73C-4CDA-B648-A5A163D18A63}" type="datetimeFigureOut">
              <a:rPr lang="nl-NL" smtClean="0"/>
              <a:t>4-12-2024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153972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AB804-C73C-4CDA-B648-A5A163D18A63}" type="datetimeFigureOut">
              <a:rPr lang="nl-NL" smtClean="0"/>
              <a:t>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51741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AB804-C73C-4CDA-B648-A5A163D18A63}" type="datetimeFigureOut">
              <a:rPr lang="nl-NL" smtClean="0"/>
              <a:t>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11147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AB804-C73C-4CDA-B648-A5A163D18A63}" type="datetimeFigureOut">
              <a:rPr lang="nl-NL" smtClean="0"/>
              <a:t>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76617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nl-NL"/>
              <a:t>Klik om stijl te bewerken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AB804-C73C-4CDA-B648-A5A163D18A63}" type="datetimeFigureOut">
              <a:rPr lang="nl-NL" smtClean="0"/>
              <a:t>4-12-2024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136847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410798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9EAB804-C73C-4CDA-B648-A5A163D18A63}" type="datetimeFigureOut">
              <a:rPr lang="nl-NL" smtClean="0"/>
              <a:t>4-12-2024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13143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EAB804-C73C-4CDA-B648-A5A163D18A63}" type="datetimeFigureOut">
              <a:rPr lang="nl-NL" smtClean="0"/>
              <a:t>4-12-2024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327369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AB804-C73C-4CDA-B648-A5A163D18A63}" type="datetimeFigureOut">
              <a:rPr lang="nl-NL" smtClean="0"/>
              <a:t>4-12-2024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301438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157136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AB804-C73C-4CDA-B648-A5A163D18A63}" type="datetimeFigureOut">
              <a:rPr lang="nl-NL" smtClean="0"/>
              <a:t>4-12-2024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E0D6928-EFB1-4865-80A8-19660BD3D524}" type="slidenum">
              <a:rPr lang="nl-NL" smtClean="0"/>
              <a:t>‹nr.›</a:t>
            </a:fld>
            <a:endParaRPr lang="nl-NL"/>
          </a:p>
        </p:txBody>
      </p:sp>
    </p:spTree>
    <p:extLst>
      <p:ext uri="{BB962C8B-B14F-4D97-AF65-F5344CB8AC3E}">
        <p14:creationId xmlns:p14="http://schemas.microsoft.com/office/powerpoint/2010/main" val="413675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9EAB804-C73C-4CDA-B648-A5A163D18A63}" type="datetimeFigureOut">
              <a:rPr lang="nl-NL" smtClean="0"/>
              <a:t>4-12-2024</a:t>
            </a:fld>
            <a:endParaRPr lang="nl-N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0D6928-EFB1-4865-80A8-19660BD3D524}" type="slidenum">
              <a:rPr lang="nl-NL" smtClean="0"/>
              <a:t>‹nr.›</a:t>
            </a:fld>
            <a:endParaRPr lang="nl-NL"/>
          </a:p>
        </p:txBody>
      </p:sp>
    </p:spTree>
    <p:extLst>
      <p:ext uri="{BB962C8B-B14F-4D97-AF65-F5344CB8AC3E}">
        <p14:creationId xmlns:p14="http://schemas.microsoft.com/office/powerpoint/2010/main" val="34875570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59972-2CC9-7064-14B0-0061D5F400F4}"/>
              </a:ext>
            </a:extLst>
          </p:cNvPr>
          <p:cNvSpPr>
            <a:spLocks noGrp="1"/>
          </p:cNvSpPr>
          <p:nvPr>
            <p:ph type="ctrTitle"/>
          </p:nvPr>
        </p:nvSpPr>
        <p:spPr/>
        <p:txBody>
          <a:bodyPr>
            <a:normAutofit fontScale="90000"/>
          </a:bodyPr>
          <a:lstStyle/>
          <a:p>
            <a:r>
              <a:rPr lang="en-US" dirty="0"/>
              <a:t>Explaining a Deep Learning Model for Aspect-Based Sentiment Analysis Using SHAP</a:t>
            </a:r>
            <a:endParaRPr lang="nl-NL" dirty="0"/>
          </a:p>
        </p:txBody>
      </p:sp>
      <p:sp>
        <p:nvSpPr>
          <p:cNvPr id="3" name="Ondertitel 2">
            <a:extLst>
              <a:ext uri="{FF2B5EF4-FFF2-40B4-BE49-F238E27FC236}">
                <a16:creationId xmlns:a16="http://schemas.microsoft.com/office/drawing/2014/main" id="{E8E6ABBC-2D4B-CE8A-6F67-7697D33C9374}"/>
              </a:ext>
            </a:extLst>
          </p:cNvPr>
          <p:cNvSpPr>
            <a:spLocks noGrp="1"/>
          </p:cNvSpPr>
          <p:nvPr>
            <p:ph type="subTitle" idx="1"/>
          </p:nvPr>
        </p:nvSpPr>
        <p:spPr>
          <a:xfrm>
            <a:off x="1370693" y="4187470"/>
            <a:ext cx="9440034" cy="1049867"/>
          </a:xfrm>
        </p:spPr>
        <p:txBody>
          <a:bodyPr/>
          <a:lstStyle/>
          <a:p>
            <a:r>
              <a:rPr lang="nl-NL" dirty="0"/>
              <a:t>Finn van der Knaap*</a:t>
            </a:r>
          </a:p>
          <a:p>
            <a:endParaRPr lang="nl-NL" dirty="0"/>
          </a:p>
        </p:txBody>
      </p:sp>
      <p:sp>
        <p:nvSpPr>
          <p:cNvPr id="5" name="Tekstvak 4">
            <a:extLst>
              <a:ext uri="{FF2B5EF4-FFF2-40B4-BE49-F238E27FC236}">
                <a16:creationId xmlns:a16="http://schemas.microsoft.com/office/drawing/2014/main" id="{217157F2-FC84-7E34-DBB3-FD14B37D89D9}"/>
              </a:ext>
            </a:extLst>
          </p:cNvPr>
          <p:cNvSpPr txBox="1"/>
          <p:nvPr/>
        </p:nvSpPr>
        <p:spPr>
          <a:xfrm>
            <a:off x="787631" y="5649529"/>
            <a:ext cx="6097384" cy="307777"/>
          </a:xfrm>
          <a:prstGeom prst="rect">
            <a:avLst/>
          </a:prstGeom>
          <a:noFill/>
        </p:spPr>
        <p:txBody>
          <a:bodyPr wrap="square">
            <a:spAutoFit/>
          </a:bodyPr>
          <a:lstStyle/>
          <a:p>
            <a:r>
              <a:rPr lang="en-US" sz="1400" dirty="0">
                <a:effectLst>
                  <a:outerShdw blurRad="38100" dist="38100" dir="2700000" algn="tl">
                    <a:srgbClr val="000000">
                      <a:alpha val="43137"/>
                    </a:srgbClr>
                  </a:outerShdw>
                </a:effectLst>
              </a:rPr>
              <a:t>* Joint work with Kelvin Z. Yeung and Flavius </a:t>
            </a:r>
            <a:r>
              <a:rPr lang="en-US" sz="1400" dirty="0" err="1">
                <a:effectLst>
                  <a:outerShdw blurRad="38100" dist="38100" dir="2700000" algn="tl">
                    <a:srgbClr val="000000">
                      <a:alpha val="43137"/>
                    </a:srgbClr>
                  </a:outerShdw>
                </a:effectLst>
              </a:rPr>
              <a:t>Frasincar</a:t>
            </a:r>
            <a:endParaRPr lang="nl-NL"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0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59CAF-5C29-4A7E-CD02-37E0F4227703}"/>
              </a:ext>
            </a:extLst>
          </p:cNvPr>
          <p:cNvSpPr>
            <a:spLocks noGrp="1"/>
          </p:cNvSpPr>
          <p:nvPr>
            <p:ph type="title"/>
          </p:nvPr>
        </p:nvSpPr>
        <p:spPr/>
        <p:txBody>
          <a:bodyPr/>
          <a:lstStyle/>
          <a:p>
            <a:r>
              <a:rPr lang="en-US" dirty="0"/>
              <a:t>Methodology – HAABSA++</a:t>
            </a:r>
          </a:p>
        </p:txBody>
      </p:sp>
      <p:sp>
        <p:nvSpPr>
          <p:cNvPr id="3" name="Tijdelijke aanduiding voor inhoud 2">
            <a:extLst>
              <a:ext uri="{FF2B5EF4-FFF2-40B4-BE49-F238E27FC236}">
                <a16:creationId xmlns:a16="http://schemas.microsoft.com/office/drawing/2014/main" id="{C475A5C9-0B0B-BAB3-5D60-5ADA4C8AC29B}"/>
              </a:ext>
            </a:extLst>
          </p:cNvPr>
          <p:cNvSpPr>
            <a:spLocks noGrp="1"/>
          </p:cNvSpPr>
          <p:nvPr>
            <p:ph idx="1"/>
          </p:nvPr>
        </p:nvSpPr>
        <p:spPr/>
        <p:txBody>
          <a:bodyPr>
            <a:noAutofit/>
          </a:bodyPr>
          <a:lstStyle/>
          <a:p>
            <a:r>
              <a:rPr lang="en-US" dirty="0"/>
              <a:t>The model has two-steps:</a:t>
            </a:r>
          </a:p>
          <a:p>
            <a:pPr lvl="1">
              <a:buFontTx/>
              <a:buChar char="-"/>
            </a:pPr>
            <a:r>
              <a:rPr lang="en-US" dirty="0"/>
              <a:t>Ontology</a:t>
            </a:r>
          </a:p>
          <a:p>
            <a:pPr lvl="1">
              <a:buFontTx/>
              <a:buChar char="-"/>
            </a:pPr>
            <a:r>
              <a:rPr lang="en-US" dirty="0"/>
              <a:t>LCR-Rot-hop++</a:t>
            </a:r>
          </a:p>
          <a:p>
            <a:pPr marL="494100" indent="-457200">
              <a:buAutoNum type="arabicPeriod"/>
            </a:pPr>
            <a:r>
              <a:rPr lang="en-US" b="1" dirty="0"/>
              <a:t>Ontology:</a:t>
            </a:r>
          </a:p>
          <a:p>
            <a:pPr lvl="1">
              <a:buFontTx/>
              <a:buChar char="-"/>
            </a:pPr>
            <a:r>
              <a:rPr lang="en-US" dirty="0"/>
              <a:t>Designed to find possible sentiment expression of a word </a:t>
            </a:r>
          </a:p>
          <a:p>
            <a:pPr marL="494100" indent="-457200">
              <a:buFont typeface="+mj-lt"/>
              <a:buAutoNum type="arabicPeriod"/>
            </a:pPr>
            <a:r>
              <a:rPr lang="en-US" b="1" dirty="0"/>
              <a:t>LCR-Rot-hop++:</a:t>
            </a:r>
          </a:p>
          <a:p>
            <a:pPr lvl="1">
              <a:buFontTx/>
              <a:buChar char="-"/>
            </a:pPr>
            <a:r>
              <a:rPr lang="en-US" dirty="0"/>
              <a:t>Back-up method in case ontology fails</a:t>
            </a:r>
          </a:p>
          <a:p>
            <a:pPr lvl="1">
              <a:buFontTx/>
              <a:buChar char="-"/>
            </a:pPr>
            <a:r>
              <a:rPr lang="en-US" b="1" dirty="0"/>
              <a:t>BERT</a:t>
            </a:r>
            <a:r>
              <a:rPr lang="en-US" dirty="0"/>
              <a:t> </a:t>
            </a:r>
            <a:r>
              <a:rPr lang="en-US" b="1" dirty="0"/>
              <a:t>word embeddings </a:t>
            </a:r>
            <a:r>
              <a:rPr lang="en-US" dirty="0"/>
              <a:t>(768 dimensions) to generate contextual word representations</a:t>
            </a:r>
          </a:p>
          <a:p>
            <a:pPr lvl="1">
              <a:buFontTx/>
              <a:buChar char="-"/>
            </a:pPr>
            <a:r>
              <a:rPr lang="en-US" dirty="0"/>
              <a:t>Sentence is divided into three parts based on the </a:t>
            </a:r>
            <a:r>
              <a:rPr lang="en-US" i="1" dirty="0"/>
              <a:t>target phrase </a:t>
            </a:r>
          </a:p>
          <a:p>
            <a:pPr lvl="1">
              <a:buFontTx/>
              <a:buChar char="-"/>
            </a:pPr>
            <a:r>
              <a:rPr lang="en-US" dirty="0"/>
              <a:t>Fed into </a:t>
            </a:r>
            <a:r>
              <a:rPr lang="en-US" b="1" dirty="0"/>
              <a:t>Bi-LSTM networks</a:t>
            </a:r>
            <a:r>
              <a:rPr lang="en-US" dirty="0"/>
              <a:t>, after which a </a:t>
            </a:r>
            <a:r>
              <a:rPr lang="en-US" i="1" dirty="0"/>
              <a:t>two-step rotatory attention mechanism </a:t>
            </a:r>
            <a:r>
              <a:rPr lang="en-US" dirty="0"/>
              <a:t>is utilized</a:t>
            </a:r>
          </a:p>
          <a:p>
            <a:pPr>
              <a:buFontTx/>
              <a:buChar char="-"/>
            </a:pPr>
            <a:endParaRPr lang="en-US" dirty="0"/>
          </a:p>
        </p:txBody>
      </p:sp>
    </p:spTree>
    <p:extLst>
      <p:ext uri="{BB962C8B-B14F-4D97-AF65-F5344CB8AC3E}">
        <p14:creationId xmlns:p14="http://schemas.microsoft.com/office/powerpoint/2010/main" val="147826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66E17-1B53-9B85-68D3-AB16F6E16E85}"/>
              </a:ext>
            </a:extLst>
          </p:cNvPr>
          <p:cNvSpPr>
            <a:spLocks noGrp="1"/>
          </p:cNvSpPr>
          <p:nvPr>
            <p:ph type="title"/>
          </p:nvPr>
        </p:nvSpPr>
        <p:spPr/>
        <p:txBody>
          <a:bodyPr/>
          <a:lstStyle/>
          <a:p>
            <a:r>
              <a:rPr lang="en-US" dirty="0"/>
              <a:t>Methodology – SHAP</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E1452852-2424-9E30-511E-7C3ACEDE53CF}"/>
                  </a:ext>
                </a:extLst>
              </p:cNvPr>
              <p:cNvSpPr>
                <a:spLocks noGrp="1"/>
              </p:cNvSpPr>
              <p:nvPr>
                <p:ph idx="1"/>
              </p:nvPr>
            </p:nvSpPr>
            <p:spPr/>
            <p:txBody>
              <a:bodyPr/>
              <a:lstStyle/>
              <a:p>
                <a:r>
                  <a:rPr lang="en-US" dirty="0"/>
                  <a:t>The aim is to calculate the exact </a:t>
                </a:r>
                <a:r>
                  <a:rPr lang="en-US" i="1" dirty="0"/>
                  <a:t>contribution</a:t>
                </a:r>
                <a:r>
                  <a:rPr lang="en-US" dirty="0"/>
                  <a:t> of each word so that the value of each word can be distributed fairly</a:t>
                </a:r>
              </a:p>
              <a:p>
                <a:r>
                  <a:rPr lang="en-US" dirty="0"/>
                  <a:t>For each sentence </a:t>
                </a:r>
                <a14:m>
                  <m:oMath xmlns:m="http://schemas.openxmlformats.org/officeDocument/2006/math">
                    <m:r>
                      <a:rPr lang="nl-NL" b="0" i="1" smtClean="0">
                        <a:latin typeface="Cambria Math" panose="02040503050406030204" pitchFamily="18" charset="0"/>
                      </a:rPr>
                      <m:t>𝑋</m:t>
                    </m:r>
                  </m:oMath>
                </a14:m>
                <a:r>
                  <a:rPr lang="en-US" dirty="0"/>
                  <a:t>:</a:t>
                </a:r>
              </a:p>
              <a:p>
                <a:pPr lvl="1">
                  <a:buFontTx/>
                  <a:buChar char="-"/>
                </a:pPr>
                <a14:m>
                  <m:oMath xmlns:m="http://schemas.openxmlformats.org/officeDocument/2006/math">
                    <m:r>
                      <a:rPr lang="nl-NL" b="0" i="1" smtClean="0">
                        <a:latin typeface="Cambria Math" panose="02040503050406030204" pitchFamily="18" charset="0"/>
                      </a:rPr>
                      <m:t>𝑊</m:t>
                    </m:r>
                  </m:oMath>
                </a14:m>
                <a:r>
                  <a:rPr lang="en-US" dirty="0"/>
                  <a:t>: combination of all context words </a:t>
                </a:r>
                <a14:m>
                  <m:oMath xmlns:m="http://schemas.openxmlformats.org/officeDocument/2006/math">
                    <m:r>
                      <a:rPr lang="nl-NL" b="0" i="1" smtClean="0">
                        <a:latin typeface="Cambria Math" panose="02040503050406030204" pitchFamily="18" charset="0"/>
                      </a:rPr>
                      <m:t>𝑤</m:t>
                    </m:r>
                    <m:r>
                      <a:rPr lang="nl-NL" b="0" i="1" baseline="-25000" smtClean="0">
                        <a:latin typeface="Cambria Math" panose="02040503050406030204" pitchFamily="18" charset="0"/>
                      </a:rPr>
                      <m:t>𝑛</m:t>
                    </m:r>
                  </m:oMath>
                </a14:m>
                <a:r>
                  <a:rPr lang="en-US" dirty="0"/>
                  <a:t>: </a:t>
                </a:r>
                <a14:m>
                  <m:oMath xmlns:m="http://schemas.openxmlformats.org/officeDocument/2006/math">
                    <m:r>
                      <a:rPr lang="nl-NL" b="0" i="1" smtClean="0">
                        <a:latin typeface="Cambria Math" panose="02040503050406030204" pitchFamily="18" charset="0"/>
                      </a:rPr>
                      <m:t>𝑊</m:t>
                    </m:r>
                  </m:oMath>
                </a14:m>
                <a:r>
                  <a:rPr lang="en-US" dirty="0"/>
                  <a:t> = {</a:t>
                </a:r>
                <a14:m>
                  <m:oMath xmlns:m="http://schemas.openxmlformats.org/officeDocument/2006/math">
                    <m:r>
                      <a:rPr lang="nl-NL" i="1">
                        <a:latin typeface="Cambria Math" panose="02040503050406030204" pitchFamily="18" charset="0"/>
                      </a:rPr>
                      <m:t>𝑤</m:t>
                    </m:r>
                    <m:r>
                      <a:rPr lang="nl-NL" b="0" i="1" baseline="-25000" smtClean="0">
                        <a:latin typeface="Cambria Math" panose="02040503050406030204" pitchFamily="18" charset="0"/>
                      </a:rPr>
                      <m:t>1</m:t>
                    </m:r>
                  </m:oMath>
                </a14:m>
                <a:r>
                  <a:rPr lang="en-US" dirty="0"/>
                  <a:t>, </a:t>
                </a:r>
                <a14:m>
                  <m:oMath xmlns:m="http://schemas.openxmlformats.org/officeDocument/2006/math">
                    <m:r>
                      <a:rPr lang="nl-NL" i="1">
                        <a:latin typeface="Cambria Math" panose="02040503050406030204" pitchFamily="18" charset="0"/>
                      </a:rPr>
                      <m:t>𝑤</m:t>
                    </m:r>
                    <m:r>
                      <a:rPr lang="nl-NL" b="0" i="1" baseline="-25000" smtClean="0">
                        <a:latin typeface="Cambria Math" panose="02040503050406030204" pitchFamily="18" charset="0"/>
                      </a:rPr>
                      <m:t>2</m:t>
                    </m:r>
                  </m:oMath>
                </a14:m>
                <a:r>
                  <a:rPr lang="en-US" dirty="0"/>
                  <a:t>, …, </a:t>
                </a:r>
                <a14:m>
                  <m:oMath xmlns:m="http://schemas.openxmlformats.org/officeDocument/2006/math">
                    <m:r>
                      <a:rPr lang="nl-NL" i="1">
                        <a:latin typeface="Cambria Math" panose="02040503050406030204" pitchFamily="18" charset="0"/>
                      </a:rPr>
                      <m:t>𝑤</m:t>
                    </m:r>
                    <m:r>
                      <a:rPr lang="nl-NL" b="0" i="1" baseline="-25000" smtClean="0">
                        <a:latin typeface="Cambria Math" panose="02040503050406030204" pitchFamily="18" charset="0"/>
                      </a:rPr>
                      <m:t>𝑁</m:t>
                    </m:r>
                  </m:oMath>
                </a14:m>
                <a:r>
                  <a:rPr lang="en-US" dirty="0"/>
                  <a:t>}</a:t>
                </a:r>
              </a:p>
              <a:p>
                <a:pPr lvl="1">
                  <a:buFontTx/>
                  <a:buChar char="-"/>
                </a:pPr>
                <a14:m>
                  <m:oMath xmlns:m="http://schemas.openxmlformats.org/officeDocument/2006/math">
                    <m:r>
                      <a:rPr lang="nl-NL" b="0" i="1" smtClean="0">
                        <a:latin typeface="Cambria Math" panose="02040503050406030204" pitchFamily="18" charset="0"/>
                      </a:rPr>
                      <m:t>𝑇</m:t>
                    </m:r>
                  </m:oMath>
                </a14:m>
                <a:r>
                  <a:rPr lang="en-US" dirty="0"/>
                  <a:t>: target phrase</a:t>
                </a:r>
              </a:p>
              <a:p>
                <a:pPr lvl="1">
                  <a:buFontTx/>
                  <a:buChar char="-"/>
                </a:pPr>
                <a14:m>
                  <m:oMath xmlns:m="http://schemas.openxmlformats.org/officeDocument/2006/math">
                    <m:r>
                      <a:rPr lang="nl-NL" b="0" i="1" smtClean="0">
                        <a:latin typeface="Cambria Math" panose="02040503050406030204" pitchFamily="18" charset="0"/>
                      </a:rPr>
                      <m:t>𝑆</m:t>
                    </m:r>
                  </m:oMath>
                </a14:m>
                <a:r>
                  <a:rPr lang="en-US" dirty="0"/>
                  <a:t>: subset of </a:t>
                </a:r>
                <a14:m>
                  <m:oMath xmlns:m="http://schemas.openxmlformats.org/officeDocument/2006/math">
                    <m:r>
                      <a:rPr lang="nl-NL" b="0" i="1" smtClean="0">
                        <a:latin typeface="Cambria Math" panose="02040503050406030204" pitchFamily="18" charset="0"/>
                      </a:rPr>
                      <m:t>𝑘</m:t>
                    </m:r>
                  </m:oMath>
                </a14:m>
                <a:r>
                  <a:rPr lang="en-US" dirty="0"/>
                  <a:t> features (words) between </a:t>
                </a:r>
                <a14:m>
                  <m:oMath xmlns:m="http://schemas.openxmlformats.org/officeDocument/2006/math">
                    <m:r>
                      <a:rPr lang="nl-NL" b="0" i="1" smtClean="0">
                        <a:latin typeface="Cambria Math" panose="02040503050406030204" pitchFamily="18" charset="0"/>
                      </a:rPr>
                      <m:t>0</m:t>
                    </m:r>
                  </m:oMath>
                </a14:m>
                <a:r>
                  <a:rPr lang="en-US" dirty="0"/>
                  <a:t> and </a:t>
                </a:r>
                <a14:m>
                  <m:oMath xmlns:m="http://schemas.openxmlformats.org/officeDocument/2006/math">
                    <m:r>
                      <a:rPr lang="nl-NL" b="0" i="1" smtClean="0">
                        <a:latin typeface="Cambria Math" panose="02040503050406030204" pitchFamily="18" charset="0"/>
                      </a:rPr>
                      <m:t>𝑁</m:t>
                    </m:r>
                  </m:oMath>
                </a14:m>
                <a:r>
                  <a:rPr lang="en-US" dirty="0"/>
                  <a:t>, varying between no context or original context </a:t>
                </a:r>
                <a14:m>
                  <m:oMath xmlns:m="http://schemas.openxmlformats.org/officeDocument/2006/math">
                    <m:r>
                      <a:rPr lang="nl-NL" b="0" i="1" smtClean="0">
                        <a:latin typeface="Cambria Math" panose="02040503050406030204" pitchFamily="18" charset="0"/>
                      </a:rPr>
                      <m:t>𝑊</m:t>
                    </m:r>
                  </m:oMath>
                </a14:m>
                <a:endParaRPr lang="en-US" dirty="0"/>
              </a:p>
              <a:p>
                <a:pPr>
                  <a:buFont typeface="Wingdings 2" panose="05020102010507070707" pitchFamily="18" charset="2"/>
                  <a:buChar char="²"/>
                </a:pPr>
                <a:r>
                  <a:rPr lang="en-US" i="1" dirty="0"/>
                  <a:t>Power set </a:t>
                </a:r>
                <a:r>
                  <a:rPr lang="en-US" dirty="0"/>
                  <a:t>is defined as all possible subset </a:t>
                </a:r>
                <a14:m>
                  <m:oMath xmlns:m="http://schemas.openxmlformats.org/officeDocument/2006/math">
                    <m:r>
                      <a:rPr lang="nl-NL" b="0" i="1" smtClean="0">
                        <a:latin typeface="Cambria Math" panose="02040503050406030204" pitchFamily="18" charset="0"/>
                      </a:rPr>
                      <m:t>𝑆</m:t>
                    </m:r>
                  </m:oMath>
                </a14:m>
                <a:r>
                  <a:rPr lang="en-US" dirty="0"/>
                  <a:t> of </a:t>
                </a:r>
                <a14:m>
                  <m:oMath xmlns:m="http://schemas.openxmlformats.org/officeDocument/2006/math">
                    <m:r>
                      <a:rPr lang="nl-NL" b="0" i="1" smtClean="0">
                        <a:latin typeface="Cambria Math" panose="02040503050406030204" pitchFamily="18" charset="0"/>
                      </a:rPr>
                      <m:t>𝑊</m:t>
                    </m:r>
                  </m:oMath>
                </a14:m>
                <a:r>
                  <a:rPr lang="en-US" dirty="0"/>
                  <a:t>: </a:t>
                </a:r>
                <a14:m>
                  <m:oMath xmlns:m="http://schemas.openxmlformats.org/officeDocument/2006/math">
                    <m:r>
                      <a:rPr lang="nl-NL" b="0" i="1" smtClean="0">
                        <a:latin typeface="Cambria Math" panose="02040503050406030204" pitchFamily="18" charset="0"/>
                      </a:rPr>
                      <m:t>𝑃</m:t>
                    </m:r>
                    <m:d>
                      <m:dPr>
                        <m:ctrlPr>
                          <a:rPr lang="nl-NL" b="0" i="1" smtClean="0">
                            <a:latin typeface="Cambria Math" panose="02040503050406030204" pitchFamily="18" charset="0"/>
                          </a:rPr>
                        </m:ctrlPr>
                      </m:dPr>
                      <m:e>
                        <m:r>
                          <a:rPr lang="nl-NL" b="0" i="1" smtClean="0">
                            <a:latin typeface="Cambria Math" panose="02040503050406030204" pitchFamily="18" charset="0"/>
                          </a:rPr>
                          <m:t>𝑊</m:t>
                        </m:r>
                      </m:e>
                    </m:d>
                    <m:r>
                      <a:rPr lang="nl-NL" b="0" i="1" smtClean="0">
                        <a:latin typeface="Cambria Math" panose="02040503050406030204" pitchFamily="18" charset="0"/>
                      </a:rPr>
                      <m:t>={</m:t>
                    </m:r>
                    <m:r>
                      <a:rPr lang="nl-NL" b="0" i="1" smtClean="0">
                        <a:latin typeface="Cambria Math" panose="02040503050406030204" pitchFamily="18" charset="0"/>
                      </a:rPr>
                      <m:t>𝑆</m:t>
                    </m:r>
                    <m:r>
                      <a:rPr lang="nl-NL" i="1">
                        <a:latin typeface="Cambria Math" panose="02040503050406030204" pitchFamily="18" charset="0"/>
                        <a:ea typeface="Cambria Math" panose="02040503050406030204" pitchFamily="18" charset="0"/>
                        <a:sym typeface="Symbol" panose="05050102010706020507" pitchFamily="18" charset="2"/>
                      </a:rPr>
                      <m:t>⊆</m:t>
                    </m:r>
                    <m:r>
                      <a:rPr lang="nl-NL" b="0" i="1" smtClean="0">
                        <a:latin typeface="Cambria Math" panose="02040503050406030204" pitchFamily="18" charset="0"/>
                        <a:sym typeface="Symbol" panose="05050102010706020507" pitchFamily="18" charset="2"/>
                      </a:rPr>
                      <m:t>𝑊</m:t>
                    </m:r>
                    <m:r>
                      <a:rPr lang="nl-NL" b="0" i="1" smtClean="0">
                        <a:latin typeface="Cambria Math" panose="02040503050406030204" pitchFamily="18" charset="0"/>
                      </a:rPr>
                      <m:t>}</m:t>
                    </m:r>
                  </m:oMath>
                </a14:m>
                <a:endParaRPr lang="en-US" dirty="0"/>
              </a:p>
            </p:txBody>
          </p:sp>
        </mc:Choice>
        <mc:Fallback xmlns="">
          <p:sp>
            <p:nvSpPr>
              <p:cNvPr id="3" name="Tijdelijke aanduiding voor inhoud 2">
                <a:extLst>
                  <a:ext uri="{FF2B5EF4-FFF2-40B4-BE49-F238E27FC236}">
                    <a16:creationId xmlns:a16="http://schemas.microsoft.com/office/drawing/2014/main" id="{E1452852-2424-9E30-511E-7C3ACEDE53CF}"/>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pic>
        <p:nvPicPr>
          <p:cNvPr id="5" name="Afbeelding 4">
            <a:extLst>
              <a:ext uri="{FF2B5EF4-FFF2-40B4-BE49-F238E27FC236}">
                <a16:creationId xmlns:a16="http://schemas.microsoft.com/office/drawing/2014/main" id="{7DA095C8-580A-3035-E2BA-BC1BC29443C4}"/>
              </a:ext>
            </a:extLst>
          </p:cNvPr>
          <p:cNvPicPr>
            <a:picLocks noChangeAspect="1"/>
          </p:cNvPicPr>
          <p:nvPr/>
        </p:nvPicPr>
        <p:blipFill>
          <a:blip r:embed="rId4"/>
          <a:stretch>
            <a:fillRect/>
          </a:stretch>
        </p:blipFill>
        <p:spPr>
          <a:xfrm>
            <a:off x="3498040" y="4839111"/>
            <a:ext cx="5093637" cy="1990096"/>
          </a:xfrm>
          <a:prstGeom prst="rect">
            <a:avLst/>
          </a:prstGeom>
        </p:spPr>
      </p:pic>
    </p:spTree>
    <p:extLst>
      <p:ext uri="{BB962C8B-B14F-4D97-AF65-F5344CB8AC3E}">
        <p14:creationId xmlns:p14="http://schemas.microsoft.com/office/powerpoint/2010/main" val="250972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4353E-2644-B4C5-15B5-2BB2F5A8A0B1}"/>
              </a:ext>
            </a:extLst>
          </p:cNvPr>
          <p:cNvSpPr>
            <a:spLocks noGrp="1"/>
          </p:cNvSpPr>
          <p:nvPr>
            <p:ph type="title"/>
          </p:nvPr>
        </p:nvSpPr>
        <p:spPr/>
        <p:txBody>
          <a:bodyPr/>
          <a:lstStyle/>
          <a:p>
            <a:r>
              <a:rPr lang="en-US" dirty="0"/>
              <a:t>Methodology – SHAP</a:t>
            </a:r>
          </a:p>
        </p:txBody>
      </p:sp>
      <mc:AlternateContent xmlns:mc="http://schemas.openxmlformats.org/markup-compatibility/2006">
        <mc:Choice xmlns:a14="http://schemas.microsoft.com/office/drawing/2010/main" Requires="a14">
          <p:sp>
            <p:nvSpPr>
              <p:cNvPr id="3" name="Tijdelijke aanduiding voor inhoud 2">
                <a:extLst>
                  <a:ext uri="{FF2B5EF4-FFF2-40B4-BE49-F238E27FC236}">
                    <a16:creationId xmlns:a16="http://schemas.microsoft.com/office/drawing/2014/main" id="{266A564E-4B4E-E075-6A02-80DCA47C677C}"/>
                  </a:ext>
                </a:extLst>
              </p:cNvPr>
              <p:cNvSpPr>
                <a:spLocks noGrp="1"/>
              </p:cNvSpPr>
              <p:nvPr>
                <p:ph idx="1"/>
              </p:nvPr>
            </p:nvSpPr>
            <p:spPr/>
            <p:txBody>
              <a:bodyPr>
                <a:normAutofit/>
              </a:bodyPr>
              <a:lstStyle/>
              <a:p>
                <a:r>
                  <a:rPr lang="en-US" dirty="0"/>
                  <a:t>The sentiment class probability of each subset is calculated using the </a:t>
                </a:r>
                <a:r>
                  <a:rPr lang="en-US" b="1" dirty="0"/>
                  <a:t>LCR-Rot-hop++ model</a:t>
                </a:r>
                <a:r>
                  <a:rPr lang="en-US" dirty="0"/>
                  <a:t>. For every subset </a:t>
                </a:r>
                <a14:m>
                  <m:oMath xmlns:m="http://schemas.openxmlformats.org/officeDocument/2006/math">
                    <m:r>
                      <a:rPr lang="nl-NL" b="0" i="1" smtClean="0">
                        <a:latin typeface="Cambria Math" panose="02040503050406030204" pitchFamily="18" charset="0"/>
                      </a:rPr>
                      <m:t>𝑆</m:t>
                    </m:r>
                  </m:oMath>
                </a14:m>
                <a:r>
                  <a:rPr lang="en-US" dirty="0"/>
                  <a:t> we obtain three different p-values: </a:t>
                </a:r>
                <a14:m>
                  <m:oMath xmlns:m="http://schemas.openxmlformats.org/officeDocument/2006/math">
                    <m:r>
                      <a:rPr lang="nl-NL" b="0" i="1" smtClean="0">
                        <a:latin typeface="Cambria Math" panose="02040503050406030204" pitchFamily="18" charset="0"/>
                      </a:rPr>
                      <m:t>{</m:t>
                    </m:r>
                    <m:r>
                      <a:rPr lang="nl-NL" b="0" i="1" smtClean="0">
                        <a:latin typeface="Cambria Math" panose="02040503050406030204" pitchFamily="18" charset="0"/>
                      </a:rPr>
                      <m:t>𝑝</m:t>
                    </m:r>
                    <m:r>
                      <a:rPr lang="nl-NL" b="0" i="1" baseline="-25000" smtClean="0">
                        <a:latin typeface="Cambria Math" panose="02040503050406030204" pitchFamily="18" charset="0"/>
                      </a:rPr>
                      <m:t>1</m:t>
                    </m:r>
                    <m:r>
                      <a:rPr lang="nl-NL" b="0" i="1" smtClean="0">
                        <a:latin typeface="Cambria Math" panose="02040503050406030204" pitchFamily="18" charset="0"/>
                      </a:rPr>
                      <m:t>,  </m:t>
                    </m:r>
                    <m:r>
                      <a:rPr lang="nl-NL" b="0" i="1" smtClean="0">
                        <a:latin typeface="Cambria Math" panose="02040503050406030204" pitchFamily="18" charset="0"/>
                      </a:rPr>
                      <m:t>𝑝</m:t>
                    </m:r>
                    <m:r>
                      <a:rPr lang="nl-NL" b="0" i="1" baseline="-25000" smtClean="0">
                        <a:latin typeface="Cambria Math" panose="02040503050406030204" pitchFamily="18" charset="0"/>
                      </a:rPr>
                      <m:t>0 </m:t>
                    </m:r>
                    <m:r>
                      <a:rPr lang="nl-NL" b="0" i="1" smtClean="0">
                        <a:latin typeface="Cambria Math" panose="02040503050406030204" pitchFamily="18" charset="0"/>
                      </a:rPr>
                      <m:t>,  </m:t>
                    </m:r>
                    <m:r>
                      <a:rPr lang="nl-NL" b="0" i="1" smtClean="0">
                        <a:latin typeface="Cambria Math" panose="02040503050406030204" pitchFamily="18" charset="0"/>
                      </a:rPr>
                      <m:t>𝑝</m:t>
                    </m:r>
                  </m:oMath>
                </a14:m>
                <a:r>
                  <a:rPr lang="en-US" baseline="-25000" dirty="0"/>
                  <a:t>-1</a:t>
                </a:r>
                <a14:m>
                  <m:oMath xmlns:m="http://schemas.openxmlformats.org/officeDocument/2006/math">
                    <m:r>
                      <a:rPr lang="nl-NL" b="0" i="1" smtClean="0">
                        <a:latin typeface="Cambria Math" panose="02040503050406030204" pitchFamily="18" charset="0"/>
                      </a:rPr>
                      <m:t>} </m:t>
                    </m:r>
                  </m:oMath>
                </a14:m>
                <a:r>
                  <a:rPr lang="en-US" dirty="0"/>
                  <a:t>for positive, neutral, and negative sentiment, respectively </a:t>
                </a:r>
              </a:p>
              <a:p>
                <a:r>
                  <a:rPr lang="en-US" dirty="0"/>
                  <a:t>To calculate </a:t>
                </a:r>
                <a:r>
                  <a:rPr lang="en-US" b="1" dirty="0"/>
                  <a:t>Shapley value </a:t>
                </a:r>
                <a:r>
                  <a:rPr lang="en-US" b="1" dirty="0">
                    <a:sym typeface="Symbol" panose="05050102010706020507" pitchFamily="18" charset="2"/>
                  </a:rPr>
                  <a:t></a:t>
                </a:r>
                <a14:m>
                  <m:oMath xmlns:m="http://schemas.openxmlformats.org/officeDocument/2006/math">
                    <m:r>
                      <a:rPr lang="nl-NL" b="1" i="1" baseline="-25000" smtClean="0">
                        <a:latin typeface="Cambria Math" panose="02040503050406030204" pitchFamily="18" charset="0"/>
                        <a:sym typeface="Symbol" panose="05050102010706020507" pitchFamily="18" charset="2"/>
                      </a:rPr>
                      <m:t>𝒏</m:t>
                    </m:r>
                  </m:oMath>
                </a14:m>
                <a:r>
                  <a:rPr lang="en-US" b="1" baseline="-25000" dirty="0"/>
                  <a:t>  </a:t>
                </a:r>
                <a:r>
                  <a:rPr lang="en-US" dirty="0"/>
                  <a:t>for word </a:t>
                </a:r>
                <a14:m>
                  <m:oMath xmlns:m="http://schemas.openxmlformats.org/officeDocument/2006/math">
                    <m:r>
                      <a:rPr lang="nl-NL" i="1">
                        <a:latin typeface="Cambria Math" panose="02040503050406030204" pitchFamily="18" charset="0"/>
                      </a:rPr>
                      <m:t>𝑤</m:t>
                    </m:r>
                    <m:r>
                      <a:rPr lang="nl-NL" i="1" baseline="-25000" smtClean="0">
                        <a:latin typeface="Cambria Math" panose="02040503050406030204" pitchFamily="18" charset="0"/>
                      </a:rPr>
                      <m:t>𝑛</m:t>
                    </m:r>
                  </m:oMath>
                </a14:m>
                <a:r>
                  <a:rPr lang="en-US" dirty="0"/>
                  <a:t>:</a:t>
                </a:r>
              </a:p>
              <a:p>
                <a:pPr lvl="1">
                  <a:buFontTx/>
                  <a:buChar char="-"/>
                </a:pPr>
                <a14:m>
                  <m:oMath xmlns:m="http://schemas.openxmlformats.org/officeDocument/2006/math">
                    <m:r>
                      <a:rPr lang="nl-NL" b="0" i="1" smtClean="0">
                        <a:latin typeface="Cambria Math" panose="02040503050406030204" pitchFamily="18" charset="0"/>
                      </a:rPr>
                      <m:t>𝑃</m:t>
                    </m:r>
                    <m:d>
                      <m:dPr>
                        <m:ctrlPr>
                          <a:rPr lang="nl-NL" b="0" i="1" smtClean="0">
                            <a:latin typeface="Cambria Math" panose="02040503050406030204" pitchFamily="18" charset="0"/>
                          </a:rPr>
                        </m:ctrlPr>
                      </m:dPr>
                      <m:e>
                        <m:r>
                          <a:rPr lang="nl-NL" b="0" i="1" smtClean="0">
                            <a:latin typeface="Cambria Math" panose="02040503050406030204" pitchFamily="18" charset="0"/>
                          </a:rPr>
                          <m:t>𝑆</m:t>
                        </m:r>
                      </m:e>
                    </m:d>
                  </m:oMath>
                </a14:m>
                <a:r>
                  <a:rPr lang="en-US" dirty="0"/>
                  <a:t>: p-value for subset </a:t>
                </a:r>
                <a14:m>
                  <m:oMath xmlns:m="http://schemas.openxmlformats.org/officeDocument/2006/math">
                    <m:r>
                      <a:rPr lang="nl-NL" b="0" i="1" smtClean="0">
                        <a:latin typeface="Cambria Math" panose="02040503050406030204" pitchFamily="18" charset="0"/>
                      </a:rPr>
                      <m:t>𝑆</m:t>
                    </m:r>
                  </m:oMath>
                </a14:m>
                <a:endParaRPr lang="en-US" dirty="0"/>
              </a:p>
              <a:p>
                <a:pPr lvl="1">
                  <a:buFontTx/>
                  <a:buChar char="-"/>
                </a:pPr>
                <a:r>
                  <a:rPr lang="en-US" sz="2200" dirty="0">
                    <a:sym typeface="Symbol" panose="05050102010706020507" pitchFamily="18" charset="2"/>
                  </a:rPr>
                  <a:t></a:t>
                </a:r>
                <a14:m>
                  <m:oMath xmlns:m="http://schemas.openxmlformats.org/officeDocument/2006/math">
                    <m:r>
                      <a:rPr lang="nl-NL" sz="2200" b="0" i="1" baseline="-25000" smtClean="0">
                        <a:latin typeface="Cambria Math" panose="02040503050406030204" pitchFamily="18" charset="0"/>
                        <a:sym typeface="Symbol" panose="05050102010706020507" pitchFamily="18" charset="2"/>
                      </a:rPr>
                      <m:t>𝑛</m:t>
                    </m:r>
                  </m:oMath>
                </a14:m>
                <a:r>
                  <a:rPr lang="en-US" sz="2200" dirty="0"/>
                  <a:t> = </a:t>
                </a:r>
                <a14:m>
                  <m:oMath xmlns:m="http://schemas.openxmlformats.org/officeDocument/2006/math">
                    <m:f>
                      <m:fPr>
                        <m:ctrlPr>
                          <a:rPr lang="nl-NL" sz="2200" i="1" smtClean="0">
                            <a:latin typeface="Cambria Math" panose="02040503050406030204" pitchFamily="18" charset="0"/>
                          </a:rPr>
                        </m:ctrlPr>
                      </m:fPr>
                      <m:num>
                        <m:r>
                          <a:rPr lang="nl-NL" sz="2200" b="0" i="1" smtClean="0">
                            <a:latin typeface="Cambria Math" panose="02040503050406030204" pitchFamily="18" charset="0"/>
                          </a:rPr>
                          <m:t>1</m:t>
                        </m:r>
                      </m:num>
                      <m:den>
                        <m:r>
                          <a:rPr lang="nl-NL" sz="2200" b="0" i="1" smtClean="0">
                            <a:latin typeface="Cambria Math" panose="02040503050406030204" pitchFamily="18" charset="0"/>
                          </a:rPr>
                          <m:t>𝑁</m:t>
                        </m:r>
                      </m:den>
                    </m:f>
                    <m:r>
                      <a:rPr lang="nl-NL" sz="2200" b="0" i="1" smtClean="0">
                        <a:latin typeface="Cambria Math" panose="02040503050406030204" pitchFamily="18" charset="0"/>
                      </a:rPr>
                      <m:t> </m:t>
                    </m:r>
                    <m:sSub>
                      <m:sSubPr>
                        <m:ctrlPr>
                          <a:rPr lang="nl-NL" sz="2200" b="0" i="1" smtClean="0">
                            <a:latin typeface="Cambria Math" panose="02040503050406030204" pitchFamily="18" charset="0"/>
                            <a:ea typeface="Cambria Math" panose="02040503050406030204" pitchFamily="18" charset="0"/>
                          </a:rPr>
                        </m:ctrlPr>
                      </m:sSubPr>
                      <m:e>
                        <m:r>
                          <m:rPr>
                            <m:sty m:val="p"/>
                          </m:rPr>
                          <a:rPr lang="el-GR" sz="2200" b="0" i="1" smtClean="0">
                            <a:latin typeface="Cambria Math" panose="02040503050406030204" pitchFamily="18" charset="0"/>
                            <a:ea typeface="Cambria Math" panose="02040503050406030204" pitchFamily="18" charset="0"/>
                          </a:rPr>
                          <m:t>Σ</m:t>
                        </m:r>
                      </m:e>
                      <m:sub>
                        <m:r>
                          <a:rPr lang="nl-NL" sz="2200" i="1">
                            <a:latin typeface="Cambria Math" panose="02040503050406030204" pitchFamily="18" charset="0"/>
                            <a:ea typeface="Cambria Math" panose="02040503050406030204" pitchFamily="18" charset="0"/>
                          </a:rPr>
                          <m:t>𝑆</m:t>
                        </m:r>
                        <m:r>
                          <a:rPr lang="nl-NL" sz="2200" i="1">
                            <a:latin typeface="Cambria Math" panose="02040503050406030204" pitchFamily="18" charset="0"/>
                            <a:sym typeface="Symbol" panose="05050102010706020507" pitchFamily="18" charset="2"/>
                          </a:rPr>
                          <m:t></m:t>
                        </m:r>
                        <m:r>
                          <a:rPr lang="nl-NL" sz="2200" i="1" smtClean="0">
                            <a:latin typeface="Cambria Math" panose="02040503050406030204" pitchFamily="18" charset="0"/>
                            <a:ea typeface="Cambria Math" panose="02040503050406030204" pitchFamily="18" charset="0"/>
                            <a:sym typeface="Symbol" panose="05050102010706020507" pitchFamily="18" charset="2"/>
                          </a:rPr>
                          <m:t>⊆</m:t>
                        </m:r>
                        <m:r>
                          <a:rPr lang="nl-NL" sz="2200" b="0" i="1" smtClean="0">
                            <a:latin typeface="Cambria Math" panose="02040503050406030204" pitchFamily="18" charset="0"/>
                            <a:ea typeface="Cambria Math" panose="02040503050406030204" pitchFamily="18" charset="0"/>
                            <a:sym typeface="Symbol" panose="05050102010706020507" pitchFamily="18" charset="2"/>
                          </a:rPr>
                          <m:t> </m:t>
                        </m:r>
                        <m:r>
                          <a:rPr lang="nl-NL" sz="2200" i="1">
                            <a:latin typeface="Cambria Math" panose="02040503050406030204" pitchFamily="18" charset="0"/>
                            <a:sym typeface="Symbol" panose="05050102010706020507" pitchFamily="18" charset="2"/>
                          </a:rPr>
                          <m:t>𝑊</m:t>
                        </m:r>
                        <m:r>
                          <a:rPr lang="nl-NL" sz="2200" b="0" i="1" smtClean="0">
                            <a:latin typeface="Cambria Math" panose="02040503050406030204" pitchFamily="18" charset="0"/>
                            <a:sym typeface="Symbol" panose="05050102010706020507" pitchFamily="18" charset="2"/>
                          </a:rPr>
                          <m:t> \</m:t>
                        </m:r>
                        <m:r>
                          <m:rPr>
                            <m:lit/>
                          </m:rPr>
                          <a:rPr lang="nl-NL" sz="2200" i="1">
                            <a:latin typeface="Cambria Math" panose="02040503050406030204" pitchFamily="18" charset="0"/>
                            <a:sym typeface="Symbol" panose="05050102010706020507" pitchFamily="18" charset="2"/>
                          </a:rPr>
                          <m:t> </m:t>
                        </m:r>
                        <m:d>
                          <m:dPr>
                            <m:begChr m:val="{"/>
                            <m:endChr m:val="}"/>
                            <m:ctrlPr>
                              <a:rPr lang="nl-NL" sz="2200" i="1">
                                <a:latin typeface="Cambria Math" panose="02040503050406030204" pitchFamily="18" charset="0"/>
                                <a:sym typeface="Symbol" panose="05050102010706020507" pitchFamily="18" charset="2"/>
                              </a:rPr>
                            </m:ctrlPr>
                          </m:dPr>
                          <m:e>
                            <m:r>
                              <a:rPr lang="nl-NL" sz="2200" i="1">
                                <a:latin typeface="Cambria Math" panose="02040503050406030204" pitchFamily="18" charset="0"/>
                              </a:rPr>
                              <m:t>𝑤</m:t>
                            </m:r>
                            <m:r>
                              <a:rPr lang="nl-NL" sz="2200" i="1" baseline="-25000">
                                <a:latin typeface="Cambria Math" panose="02040503050406030204" pitchFamily="18" charset="0"/>
                              </a:rPr>
                              <m:t>𝑛</m:t>
                            </m:r>
                          </m:e>
                        </m:d>
                        <m:r>
                          <a:rPr lang="nl-NL" sz="2200" i="1">
                            <a:latin typeface="Cambria Math" panose="02040503050406030204" pitchFamily="18" charset="0"/>
                          </a:rPr>
                          <m:t>, </m:t>
                        </m:r>
                        <m:r>
                          <a:rPr lang="nl-NL" sz="2200" b="0" i="1" smtClean="0">
                            <a:latin typeface="Cambria Math" panose="02040503050406030204" pitchFamily="18" charset="0"/>
                          </a:rPr>
                          <m:t> </m:t>
                        </m:r>
                        <m:r>
                          <a:rPr lang="nl-NL" sz="2200" i="1">
                            <a:latin typeface="Cambria Math" panose="02040503050406030204" pitchFamily="18" charset="0"/>
                          </a:rPr>
                          <m:t>𝑘</m:t>
                        </m:r>
                        <m:r>
                          <a:rPr lang="nl-NL" sz="2200" i="1">
                            <a:latin typeface="Cambria Math" panose="02040503050406030204" pitchFamily="18" charset="0"/>
                          </a:rPr>
                          <m:t>=</m:t>
                        </m:r>
                        <m:d>
                          <m:dPr>
                            <m:begChr m:val="|"/>
                            <m:endChr m:val="|"/>
                            <m:ctrlPr>
                              <a:rPr lang="nl-NL" sz="2200" i="1">
                                <a:latin typeface="Cambria Math" panose="02040503050406030204" pitchFamily="18" charset="0"/>
                              </a:rPr>
                            </m:ctrlPr>
                          </m:dPr>
                          <m:e>
                            <m:r>
                              <a:rPr lang="nl-NL" sz="2200" i="1">
                                <a:latin typeface="Cambria Math" panose="02040503050406030204" pitchFamily="18" charset="0"/>
                              </a:rPr>
                              <m:t>𝑆</m:t>
                            </m:r>
                          </m:e>
                        </m:d>
                      </m:sub>
                    </m:sSub>
                    <m:f>
                      <m:fPr>
                        <m:ctrlPr>
                          <a:rPr lang="nl-NL" sz="2200" b="0" i="1" smtClean="0">
                            <a:latin typeface="Cambria Math" panose="02040503050406030204" pitchFamily="18" charset="0"/>
                          </a:rPr>
                        </m:ctrlPr>
                      </m:fPr>
                      <m:num>
                        <m:d>
                          <m:dPr>
                            <m:ctrlPr>
                              <a:rPr lang="nl-NL" sz="2200" b="0" i="1" smtClean="0">
                                <a:latin typeface="Cambria Math" panose="02040503050406030204" pitchFamily="18" charset="0"/>
                              </a:rPr>
                            </m:ctrlPr>
                          </m:dPr>
                          <m:e>
                            <m:r>
                              <a:rPr lang="nl-NL" sz="2200" b="0" i="1" smtClean="0">
                                <a:latin typeface="Cambria Math" panose="02040503050406030204" pitchFamily="18" charset="0"/>
                              </a:rPr>
                              <m:t>𝑃</m:t>
                            </m:r>
                            <m:d>
                              <m:dPr>
                                <m:ctrlPr>
                                  <a:rPr lang="nl-NL" sz="2200" b="0" i="1" smtClean="0">
                                    <a:latin typeface="Cambria Math" panose="02040503050406030204" pitchFamily="18" charset="0"/>
                                  </a:rPr>
                                </m:ctrlPr>
                              </m:dPr>
                              <m:e>
                                <m:r>
                                  <a:rPr lang="nl-NL" sz="2200" b="0" i="1" smtClean="0">
                                    <a:latin typeface="Cambria Math" panose="02040503050406030204" pitchFamily="18" charset="0"/>
                                  </a:rPr>
                                  <m:t>𝑆</m:t>
                                </m:r>
                                <m:r>
                                  <a:rPr lang="nl-NL" sz="2200" b="0" i="1" smtClean="0">
                                    <a:latin typeface="Cambria Math" panose="02040503050406030204" pitchFamily="18" charset="0"/>
                                  </a:rPr>
                                  <m:t> ∪ </m:t>
                                </m:r>
                                <m:d>
                                  <m:dPr>
                                    <m:begChr m:val="{"/>
                                    <m:endChr m:val="}"/>
                                    <m:ctrlPr>
                                      <a:rPr lang="nl-NL" sz="2200" i="1">
                                        <a:latin typeface="Cambria Math" panose="02040503050406030204" pitchFamily="18" charset="0"/>
                                        <a:sym typeface="Symbol" panose="05050102010706020507" pitchFamily="18" charset="2"/>
                                      </a:rPr>
                                    </m:ctrlPr>
                                  </m:dPr>
                                  <m:e>
                                    <m:r>
                                      <a:rPr lang="nl-NL" sz="2200" i="1">
                                        <a:latin typeface="Cambria Math" panose="02040503050406030204" pitchFamily="18" charset="0"/>
                                      </a:rPr>
                                      <m:t>𝑤</m:t>
                                    </m:r>
                                    <m:r>
                                      <a:rPr lang="nl-NL" sz="2200" i="1" baseline="-25000">
                                        <a:latin typeface="Cambria Math" panose="02040503050406030204" pitchFamily="18" charset="0"/>
                                      </a:rPr>
                                      <m:t>𝑛</m:t>
                                    </m:r>
                                  </m:e>
                                </m:d>
                              </m:e>
                            </m:d>
                            <m:r>
                              <a:rPr lang="nl-NL" sz="2200" b="0" i="1" baseline="-25000" smtClean="0">
                                <a:latin typeface="Cambria Math" panose="02040503050406030204" pitchFamily="18" charset="0"/>
                              </a:rPr>
                              <m:t> </m:t>
                            </m:r>
                            <m:r>
                              <a:rPr lang="nl-NL" sz="2200" i="1">
                                <a:latin typeface="Cambria Math" panose="02040503050406030204" pitchFamily="18" charset="0"/>
                              </a:rPr>
                              <m:t>−</m:t>
                            </m:r>
                            <m:r>
                              <a:rPr lang="nl-NL" sz="2200" b="0" i="1" smtClean="0">
                                <a:latin typeface="Cambria Math" panose="02040503050406030204" pitchFamily="18" charset="0"/>
                              </a:rPr>
                              <m:t> </m:t>
                            </m:r>
                            <m:r>
                              <a:rPr lang="nl-NL" sz="2200" i="1">
                                <a:latin typeface="Cambria Math" panose="02040503050406030204" pitchFamily="18" charset="0"/>
                              </a:rPr>
                              <m:t>𝑃</m:t>
                            </m:r>
                            <m:r>
                              <a:rPr lang="nl-NL" sz="2200" i="1">
                                <a:latin typeface="Cambria Math" panose="02040503050406030204" pitchFamily="18" charset="0"/>
                              </a:rPr>
                              <m:t>(</m:t>
                            </m:r>
                            <m:r>
                              <a:rPr lang="nl-NL" sz="2200" i="1">
                                <a:latin typeface="Cambria Math" panose="02040503050406030204" pitchFamily="18" charset="0"/>
                              </a:rPr>
                              <m:t>𝑆</m:t>
                            </m:r>
                            <m:r>
                              <a:rPr lang="nl-NL" sz="2200" i="1">
                                <a:latin typeface="Cambria Math" panose="02040503050406030204" pitchFamily="18" charset="0"/>
                              </a:rPr>
                              <m:t>)</m:t>
                            </m:r>
                          </m:e>
                        </m:d>
                      </m:num>
                      <m:den>
                        <m:r>
                          <a:rPr lang="nl-NL" sz="2200" b="0" i="1" smtClean="0">
                            <a:latin typeface="Cambria Math" panose="02040503050406030204" pitchFamily="18" charset="0"/>
                          </a:rPr>
                          <m:t>(</m:t>
                        </m:r>
                        <m:f>
                          <m:fPr>
                            <m:ctrlPr>
                              <a:rPr lang="nl-NL" sz="2200" b="0" i="1" smtClean="0">
                                <a:latin typeface="Cambria Math" panose="02040503050406030204" pitchFamily="18" charset="0"/>
                              </a:rPr>
                            </m:ctrlPr>
                          </m:fPr>
                          <m:num>
                            <m:r>
                              <a:rPr lang="nl-NL" sz="2200" b="0" i="1" smtClean="0">
                                <a:latin typeface="Cambria Math" panose="02040503050406030204" pitchFamily="18" charset="0"/>
                              </a:rPr>
                              <m:t>𝑁</m:t>
                            </m:r>
                            <m:r>
                              <a:rPr lang="nl-NL" sz="2200" b="0" i="1" smtClean="0">
                                <a:latin typeface="Cambria Math" panose="02040503050406030204" pitchFamily="18" charset="0"/>
                              </a:rPr>
                              <m:t>−1</m:t>
                            </m:r>
                          </m:num>
                          <m:den>
                            <m:r>
                              <a:rPr lang="nl-NL" sz="2200" b="0" i="1" smtClean="0">
                                <a:latin typeface="Cambria Math" panose="02040503050406030204" pitchFamily="18" charset="0"/>
                              </a:rPr>
                              <m:t>𝑘</m:t>
                            </m:r>
                          </m:den>
                        </m:f>
                        <m:r>
                          <a:rPr lang="nl-NL" sz="2200" b="0" i="1" smtClean="0">
                            <a:latin typeface="Cambria Math" panose="02040503050406030204" pitchFamily="18" charset="0"/>
                          </a:rPr>
                          <m:t>)</m:t>
                        </m:r>
                      </m:den>
                    </m:f>
                  </m:oMath>
                </a14:m>
                <a:endParaRPr lang="en-US" sz="2200" dirty="0"/>
              </a:p>
              <a:p>
                <a:pPr lvl="1">
                  <a:buFontTx/>
                  <a:buChar char="-"/>
                </a:pPr>
                <a:r>
                  <a:rPr lang="en-US" dirty="0"/>
                  <a:t>Calculate difference between all subsets including </a:t>
                </a:r>
                <a14:m>
                  <m:oMath xmlns:m="http://schemas.openxmlformats.org/officeDocument/2006/math">
                    <m:r>
                      <a:rPr lang="nl-NL" i="1" smtClean="0">
                        <a:latin typeface="Cambria Math" panose="02040503050406030204" pitchFamily="18" charset="0"/>
                      </a:rPr>
                      <m:t>𝑤</m:t>
                    </m:r>
                    <m:r>
                      <a:rPr lang="nl-NL" i="1" baseline="-25000" smtClean="0">
                        <a:latin typeface="Cambria Math" panose="02040503050406030204" pitchFamily="18" charset="0"/>
                      </a:rPr>
                      <m:t>𝑛</m:t>
                    </m:r>
                  </m:oMath>
                </a14:m>
                <a:r>
                  <a:rPr lang="en-US" dirty="0"/>
                  <a:t>, and all subsets excluding </a:t>
                </a:r>
                <a14:m>
                  <m:oMath xmlns:m="http://schemas.openxmlformats.org/officeDocument/2006/math">
                    <m:r>
                      <a:rPr lang="nl-NL" i="1">
                        <a:latin typeface="Cambria Math" panose="02040503050406030204" pitchFamily="18" charset="0"/>
                      </a:rPr>
                      <m:t>𝑤</m:t>
                    </m:r>
                    <m:r>
                      <a:rPr lang="nl-NL" i="1" baseline="-25000">
                        <a:latin typeface="Cambria Math" panose="02040503050406030204" pitchFamily="18" charset="0"/>
                      </a:rPr>
                      <m:t>𝑛</m:t>
                    </m:r>
                  </m:oMath>
                </a14:m>
                <a:endParaRPr lang="en-US" dirty="0"/>
              </a:p>
              <a:p>
                <a:pPr>
                  <a:buFont typeface="Wingdings 2" panose="05020102010507070707" pitchFamily="18" charset="2"/>
                  <a:buChar char="²"/>
                </a:pPr>
                <a:r>
                  <a:rPr lang="en-US" b="1" dirty="0"/>
                  <a:t>SHAP</a:t>
                </a:r>
                <a:r>
                  <a:rPr lang="en-US" dirty="0"/>
                  <a:t> calculates Shapley values by </a:t>
                </a:r>
                <a:r>
                  <a:rPr lang="en-US" i="1" dirty="0"/>
                  <a:t>masking</a:t>
                </a:r>
                <a:r>
                  <a:rPr lang="en-US" dirty="0"/>
                  <a:t> parts of the original data input </a:t>
                </a:r>
              </a:p>
            </p:txBody>
          </p:sp>
        </mc:Choice>
        <mc:Fallback>
          <p:sp>
            <p:nvSpPr>
              <p:cNvPr id="3" name="Tijdelijke aanduiding voor inhoud 2">
                <a:extLst>
                  <a:ext uri="{FF2B5EF4-FFF2-40B4-BE49-F238E27FC236}">
                    <a16:creationId xmlns:a16="http://schemas.microsoft.com/office/drawing/2014/main" id="{266A564E-4B4E-E075-6A02-80DCA47C677C}"/>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010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82FFE-C032-4026-0325-D222C3C700EF}"/>
              </a:ext>
            </a:extLst>
          </p:cNvPr>
          <p:cNvSpPr>
            <a:spLocks noGrp="1"/>
          </p:cNvSpPr>
          <p:nvPr>
            <p:ph type="title"/>
          </p:nvPr>
        </p:nvSpPr>
        <p:spPr/>
        <p:txBody>
          <a:bodyPr/>
          <a:lstStyle/>
          <a:p>
            <a:r>
              <a:rPr lang="en-US" dirty="0"/>
              <a:t>Methodology - SHAP</a:t>
            </a:r>
          </a:p>
        </p:txBody>
      </p:sp>
      <p:sp>
        <p:nvSpPr>
          <p:cNvPr id="3" name="Tijdelijke aanduiding voor inhoud 2">
            <a:extLst>
              <a:ext uri="{FF2B5EF4-FFF2-40B4-BE49-F238E27FC236}">
                <a16:creationId xmlns:a16="http://schemas.microsoft.com/office/drawing/2014/main" id="{5E6A617A-2F22-C0DF-5FAD-16631A6D2FCE}"/>
              </a:ext>
            </a:extLst>
          </p:cNvPr>
          <p:cNvSpPr>
            <a:spLocks noGrp="1"/>
          </p:cNvSpPr>
          <p:nvPr>
            <p:ph idx="1"/>
          </p:nvPr>
        </p:nvSpPr>
        <p:spPr/>
        <p:txBody>
          <a:bodyPr/>
          <a:lstStyle/>
          <a:p>
            <a:r>
              <a:rPr lang="en-US" b="1" dirty="0"/>
              <a:t>SHAP model 1</a:t>
            </a:r>
            <a:r>
              <a:rPr lang="en-US" dirty="0"/>
              <a:t>: apply SHAP only to the LCR-Rot-hop++ model </a:t>
            </a:r>
            <a:r>
              <a:rPr lang="en-US" i="1" dirty="0"/>
              <a:t>afte</a:t>
            </a:r>
            <a:r>
              <a:rPr lang="en-US" dirty="0"/>
              <a:t>r word embeddings are generated using BERT. The subsets are created after BERT word embeddings are generated, measuring the contribution of each embedded word to the sentiment prediction</a:t>
            </a:r>
          </a:p>
          <a:p>
            <a:pPr marL="36900" indent="0">
              <a:buNone/>
            </a:pPr>
            <a:endParaRPr lang="en-US" dirty="0"/>
          </a:p>
          <a:p>
            <a:r>
              <a:rPr lang="en-US" b="1" dirty="0"/>
              <a:t>SHAP model 2</a:t>
            </a:r>
            <a:r>
              <a:rPr lang="en-US" dirty="0"/>
              <a:t>: apply SHAP </a:t>
            </a:r>
            <a:r>
              <a:rPr lang="en-US" i="1" dirty="0"/>
              <a:t>before</a:t>
            </a:r>
            <a:r>
              <a:rPr lang="en-US" dirty="0"/>
              <a:t> BERT word embeddings are created, which means that new word embeddings are created for all subsets of the sentence. The final SHAP values measure the contribution of each word on the final sentiment classification, accounting for a change in context as a result of SHAP masking part of the sentence</a:t>
            </a:r>
          </a:p>
        </p:txBody>
      </p:sp>
    </p:spTree>
    <p:extLst>
      <p:ext uri="{BB962C8B-B14F-4D97-AF65-F5344CB8AC3E}">
        <p14:creationId xmlns:p14="http://schemas.microsoft.com/office/powerpoint/2010/main" val="365085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A9D74E-EE6A-F603-16B5-BD378FAF5C08}"/>
              </a:ext>
            </a:extLst>
          </p:cNvPr>
          <p:cNvSpPr>
            <a:spLocks noGrp="1"/>
          </p:cNvSpPr>
          <p:nvPr>
            <p:ph type="title"/>
          </p:nvPr>
        </p:nvSpPr>
        <p:spPr>
          <a:xfrm>
            <a:off x="913795" y="609600"/>
            <a:ext cx="3078749" cy="970450"/>
          </a:xfrm>
        </p:spPr>
        <p:txBody>
          <a:bodyPr anchor="b">
            <a:normAutofit/>
          </a:bodyPr>
          <a:lstStyle/>
          <a:p>
            <a:pPr algn="l"/>
            <a:r>
              <a:rPr lang="en-US" sz="2800" dirty="0">
                <a:ln>
                  <a:solidFill>
                    <a:srgbClr val="404040">
                      <a:alpha val="10000"/>
                    </a:srgbClr>
                  </a:solidFill>
                </a:ln>
                <a:solidFill>
                  <a:srgbClr val="DADADA"/>
                </a:solidFill>
              </a:rPr>
              <a:t>Evaluation – </a:t>
            </a:r>
            <a:r>
              <a:rPr lang="en-US" sz="2800">
                <a:ln>
                  <a:solidFill>
                    <a:srgbClr val="404040">
                      <a:alpha val="10000"/>
                    </a:srgbClr>
                  </a:solidFill>
                </a:ln>
                <a:solidFill>
                  <a:srgbClr val="DADADA"/>
                </a:solidFill>
              </a:rPr>
              <a:t>Local Interpretability</a:t>
            </a:r>
            <a:endParaRPr lang="en-US" sz="2800" dirty="0">
              <a:ln>
                <a:solidFill>
                  <a:srgbClr val="404040">
                    <a:alpha val="10000"/>
                  </a:srgbClr>
                </a:solidFill>
              </a:ln>
              <a:solidFill>
                <a:srgbClr val="DADADA"/>
              </a:solidFill>
            </a:endParaRPr>
          </a:p>
        </p:txBody>
      </p:sp>
      <p:sp>
        <p:nvSpPr>
          <p:cNvPr id="3" name="Tijdelijke aanduiding voor inhoud 2">
            <a:extLst>
              <a:ext uri="{FF2B5EF4-FFF2-40B4-BE49-F238E27FC236}">
                <a16:creationId xmlns:a16="http://schemas.microsoft.com/office/drawing/2014/main" id="{32DD1FFB-EA45-785E-5F7E-FBA098B61601}"/>
              </a:ext>
            </a:extLst>
          </p:cNvPr>
          <p:cNvSpPr>
            <a:spLocks noGrp="1"/>
          </p:cNvSpPr>
          <p:nvPr>
            <p:ph idx="1"/>
          </p:nvPr>
        </p:nvSpPr>
        <p:spPr>
          <a:xfrm>
            <a:off x="913795" y="1732449"/>
            <a:ext cx="4623405" cy="4482084"/>
          </a:xfrm>
        </p:spPr>
        <p:txBody>
          <a:bodyPr anchor="t">
            <a:normAutofit lnSpcReduction="10000"/>
          </a:bodyPr>
          <a:lstStyle/>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Sentence that is incorrectly classified by the model, sorted by sentiment class prediction</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The columns show the SHAP values of each word, indicating their contribution towards a positive, neutral, and negative sentiment prediction, respectively</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For  the target word `bus boy’, the values are the base values when all context words are masked</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SHAP model 1: ‘the’, ‘spotted’, and ‘was’ contribute most:</a:t>
            </a:r>
          </a:p>
          <a:p>
            <a:pPr marL="414000" lvl="1" indent="0">
              <a:buClr>
                <a:schemeClr val="bg1"/>
              </a:buClr>
              <a:buNone/>
            </a:pPr>
            <a:r>
              <a:rPr lang="en-US" sz="1400" dirty="0">
                <a:ln>
                  <a:solidFill>
                    <a:srgbClr val="404040">
                      <a:alpha val="10000"/>
                    </a:srgbClr>
                  </a:solidFill>
                </a:ln>
                <a:solidFill>
                  <a:srgbClr val="DADADA"/>
                </a:solidFill>
              </a:rPr>
              <a:t>- Compute word embeddings from complete sentence and embeddings thus capture context</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SHAP model 2: ‘shaking’ contributes most:</a:t>
            </a:r>
          </a:p>
          <a:p>
            <a:pPr marL="414000" lvl="1" indent="0">
              <a:buClr>
                <a:schemeClr val="bg1"/>
              </a:buClr>
              <a:buNone/>
            </a:pPr>
            <a:r>
              <a:rPr lang="en-US" sz="1400" dirty="0">
                <a:ln>
                  <a:solidFill>
                    <a:srgbClr val="404040">
                      <a:alpha val="10000"/>
                    </a:srgbClr>
                  </a:solidFill>
                </a:ln>
                <a:solidFill>
                  <a:srgbClr val="DADADA"/>
                </a:solidFill>
              </a:rPr>
              <a:t>- Embeddings are created for every subset, capturing different contexts each time</a:t>
            </a:r>
          </a:p>
        </p:txBody>
      </p:sp>
      <p:pic>
        <p:nvPicPr>
          <p:cNvPr id="5" name="Afbeelding 4">
            <a:extLst>
              <a:ext uri="{FF2B5EF4-FFF2-40B4-BE49-F238E27FC236}">
                <a16:creationId xmlns:a16="http://schemas.microsoft.com/office/drawing/2014/main" id="{9D0C9362-E53A-86EE-3FB5-10B98F0319D9}"/>
              </a:ext>
            </a:extLst>
          </p:cNvPr>
          <p:cNvPicPr>
            <a:picLocks noChangeAspect="1"/>
          </p:cNvPicPr>
          <p:nvPr/>
        </p:nvPicPr>
        <p:blipFill>
          <a:blip r:embed="rId3"/>
          <a:stretch>
            <a:fillRect/>
          </a:stretch>
        </p:blipFill>
        <p:spPr>
          <a:xfrm>
            <a:off x="5664200" y="1047691"/>
            <a:ext cx="5686710" cy="4762618"/>
          </a:xfrm>
          <a:prstGeom prst="rect">
            <a:avLst/>
          </a:prstGeom>
        </p:spPr>
      </p:pic>
    </p:spTree>
    <p:extLst>
      <p:ext uri="{BB962C8B-B14F-4D97-AF65-F5344CB8AC3E}">
        <p14:creationId xmlns:p14="http://schemas.microsoft.com/office/powerpoint/2010/main" val="96850620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68D499-0C35-096B-A942-751ECFD2DAF2}"/>
              </a:ext>
            </a:extLst>
          </p:cNvPr>
          <p:cNvSpPr>
            <a:spLocks noGrp="1"/>
          </p:cNvSpPr>
          <p:nvPr>
            <p:ph type="title"/>
          </p:nvPr>
        </p:nvSpPr>
        <p:spPr>
          <a:xfrm>
            <a:off x="913795" y="609600"/>
            <a:ext cx="3078749" cy="970450"/>
          </a:xfrm>
        </p:spPr>
        <p:txBody>
          <a:bodyPr anchor="b">
            <a:normAutofit/>
          </a:bodyPr>
          <a:lstStyle/>
          <a:p>
            <a:pPr algn="l"/>
            <a:r>
              <a:rPr lang="en-US" sz="2800" dirty="0">
                <a:ln>
                  <a:solidFill>
                    <a:srgbClr val="404040">
                      <a:alpha val="10000"/>
                    </a:srgbClr>
                  </a:solidFill>
                </a:ln>
                <a:solidFill>
                  <a:srgbClr val="DADADA"/>
                </a:solidFill>
              </a:rPr>
              <a:t>Evaluation – Local Interpretability</a:t>
            </a:r>
          </a:p>
        </p:txBody>
      </p:sp>
      <p:sp>
        <p:nvSpPr>
          <p:cNvPr id="3" name="Tijdelijke aanduiding voor inhoud 2">
            <a:extLst>
              <a:ext uri="{FF2B5EF4-FFF2-40B4-BE49-F238E27FC236}">
                <a16:creationId xmlns:a16="http://schemas.microsoft.com/office/drawing/2014/main" id="{147582AB-E402-8FD4-B5DB-4861E9FBE676}"/>
              </a:ext>
            </a:extLst>
          </p:cNvPr>
          <p:cNvSpPr>
            <a:spLocks noGrp="1"/>
          </p:cNvSpPr>
          <p:nvPr>
            <p:ph idx="1"/>
          </p:nvPr>
        </p:nvSpPr>
        <p:spPr>
          <a:xfrm>
            <a:off x="913795" y="1732449"/>
            <a:ext cx="4767338" cy="4482084"/>
          </a:xfrm>
        </p:spPr>
        <p:txBody>
          <a:bodyPr anchor="t">
            <a:normAutofit/>
          </a:bodyPr>
          <a:lstStyle/>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As SHAP model 2 is presumed to assign contribution more towards individual words, we present one more local interpretation using SHAP model 2</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Sentence that is correctly classified by the model, sorted by sentiment class prediction</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‘lower’ is attributed the highest contribution towards a negative sentiment</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The other words are weak in meaning</a:t>
            </a:r>
          </a:p>
          <a:p>
            <a:pPr>
              <a:buClr>
                <a:schemeClr val="bg1"/>
              </a:buClr>
              <a:buFont typeface="Wingdings 2" panose="05020102010507070707" pitchFamily="18" charset="2"/>
              <a:buChar char=""/>
            </a:pPr>
            <a:r>
              <a:rPr lang="en-US" sz="1600" dirty="0">
                <a:ln>
                  <a:solidFill>
                    <a:srgbClr val="404040">
                      <a:alpha val="10000"/>
                    </a:srgbClr>
                  </a:solidFill>
                </a:ln>
                <a:solidFill>
                  <a:srgbClr val="DADADA"/>
                </a:solidFill>
              </a:rPr>
              <a:t>Since they still represent a large part of the contribution towards a negative sentiment it implies that they add important information about the context</a:t>
            </a:r>
          </a:p>
        </p:txBody>
      </p:sp>
      <p:pic>
        <p:nvPicPr>
          <p:cNvPr id="7" name="Afbeelding 6">
            <a:extLst>
              <a:ext uri="{FF2B5EF4-FFF2-40B4-BE49-F238E27FC236}">
                <a16:creationId xmlns:a16="http://schemas.microsoft.com/office/drawing/2014/main" id="{0B41A724-C6F1-2050-4D57-0689DFCDBDFE}"/>
              </a:ext>
            </a:extLst>
          </p:cNvPr>
          <p:cNvPicPr>
            <a:picLocks noChangeAspect="1"/>
          </p:cNvPicPr>
          <p:nvPr/>
        </p:nvPicPr>
        <p:blipFill>
          <a:blip r:embed="rId3"/>
          <a:stretch>
            <a:fillRect/>
          </a:stretch>
        </p:blipFill>
        <p:spPr>
          <a:xfrm>
            <a:off x="5743006" y="898414"/>
            <a:ext cx="5686710" cy="5061172"/>
          </a:xfrm>
          <a:prstGeom prst="rect">
            <a:avLst/>
          </a:prstGeom>
        </p:spPr>
      </p:pic>
    </p:spTree>
    <p:extLst>
      <p:ext uri="{BB962C8B-B14F-4D97-AF65-F5344CB8AC3E}">
        <p14:creationId xmlns:p14="http://schemas.microsoft.com/office/powerpoint/2010/main" val="146038561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CD508-66A1-A3F2-F099-3C7785135AC9}"/>
              </a:ext>
            </a:extLst>
          </p:cNvPr>
          <p:cNvSpPr>
            <a:spLocks noGrp="1"/>
          </p:cNvSpPr>
          <p:nvPr>
            <p:ph type="title"/>
          </p:nvPr>
        </p:nvSpPr>
        <p:spPr/>
        <p:txBody>
          <a:bodyPr/>
          <a:lstStyle/>
          <a:p>
            <a:endParaRPr lang="en-US" dirty="0"/>
          </a:p>
        </p:txBody>
      </p:sp>
      <p:pic>
        <p:nvPicPr>
          <p:cNvPr id="9" name="Tijdelijke aanduiding voor inhoud 8">
            <a:extLst>
              <a:ext uri="{FF2B5EF4-FFF2-40B4-BE49-F238E27FC236}">
                <a16:creationId xmlns:a16="http://schemas.microsoft.com/office/drawing/2014/main" id="{14F86F47-DC67-04DD-32E5-857049984448}"/>
              </a:ext>
            </a:extLst>
          </p:cNvPr>
          <p:cNvPicPr>
            <a:picLocks noGrp="1" noChangeAspect="1"/>
          </p:cNvPicPr>
          <p:nvPr>
            <p:ph idx="1"/>
          </p:nvPr>
        </p:nvPicPr>
        <p:blipFill>
          <a:blip r:embed="rId2"/>
          <a:stretch>
            <a:fillRect/>
          </a:stretch>
        </p:blipFill>
        <p:spPr>
          <a:xfrm>
            <a:off x="1239624" y="665162"/>
            <a:ext cx="6959834" cy="4059237"/>
          </a:xfrm>
        </p:spPr>
      </p:pic>
      <p:sp>
        <p:nvSpPr>
          <p:cNvPr id="4" name="Rectangle 11">
            <a:extLst>
              <a:ext uri="{FF2B5EF4-FFF2-40B4-BE49-F238E27FC236}">
                <a16:creationId xmlns:a16="http://schemas.microsoft.com/office/drawing/2014/main" id="{E81124DE-8285-9E56-D23C-92579D78B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BCB8147E-B3AE-0D69-AC6B-ED57AFFF0247}"/>
              </a:ext>
            </a:extLst>
          </p:cNvPr>
          <p:cNvSpPr txBox="1">
            <a:spLocks/>
          </p:cNvSpPr>
          <p:nvPr/>
        </p:nvSpPr>
        <p:spPr>
          <a:xfrm>
            <a:off x="913795" y="609600"/>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fontScale="92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ln>
                  <a:solidFill>
                    <a:srgbClr val="404040">
                      <a:alpha val="10000"/>
                    </a:srgbClr>
                  </a:solidFill>
                </a:ln>
                <a:solidFill>
                  <a:srgbClr val="DADADA"/>
                </a:solidFill>
              </a:rPr>
              <a:t>Evaluation – Global Interpretability</a:t>
            </a:r>
          </a:p>
        </p:txBody>
      </p:sp>
      <p:sp>
        <p:nvSpPr>
          <p:cNvPr id="6" name="Tijdelijke aanduiding voor inhoud 2">
            <a:extLst>
              <a:ext uri="{FF2B5EF4-FFF2-40B4-BE49-F238E27FC236}">
                <a16:creationId xmlns:a16="http://schemas.microsoft.com/office/drawing/2014/main" id="{1B1D7577-4DF2-5EF3-6A7C-3FCDC79764FF}"/>
              </a:ext>
            </a:extLst>
          </p:cNvPr>
          <p:cNvSpPr txBox="1">
            <a:spLocks/>
          </p:cNvSpPr>
          <p:nvPr/>
        </p:nvSpPr>
        <p:spPr>
          <a:xfrm>
            <a:off x="913795" y="1732449"/>
            <a:ext cx="4767338" cy="448208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Clr>
                <a:schemeClr val="tx1"/>
              </a:buClr>
              <a:buFont typeface="Wingdings 2" panose="05020102010507070707" pitchFamily="18" charset="2"/>
              <a:buChar char=""/>
            </a:pPr>
            <a:r>
              <a:rPr lang="en-US" sz="1600" dirty="0">
                <a:ln>
                  <a:solidFill>
                    <a:srgbClr val="404040">
                      <a:alpha val="10000"/>
                    </a:srgbClr>
                  </a:solidFill>
                </a:ln>
                <a:solidFill>
                  <a:srgbClr val="DADADA"/>
                </a:solidFill>
              </a:rPr>
              <a:t>5% of dataset is randomly sampled to demonstrate capabilities of SHAP due to long computational time</a:t>
            </a:r>
          </a:p>
          <a:p>
            <a:pPr marL="36900" indent="0">
              <a:buClr>
                <a:schemeClr val="tx1"/>
              </a:buClr>
              <a:buNone/>
            </a:pPr>
            <a:endParaRPr lang="en-US" sz="1600" dirty="0">
              <a:ln>
                <a:solidFill>
                  <a:srgbClr val="404040">
                    <a:alpha val="10000"/>
                  </a:srgbClr>
                </a:solidFill>
              </a:ln>
              <a:solidFill>
                <a:srgbClr val="DADADA"/>
              </a:solidFill>
            </a:endParaRPr>
          </a:p>
          <a:p>
            <a:pPr>
              <a:buClr>
                <a:schemeClr val="tx1"/>
              </a:buClr>
              <a:buFont typeface="Wingdings 2" panose="05020102010507070707" pitchFamily="18" charset="2"/>
              <a:buChar char=""/>
            </a:pPr>
            <a:r>
              <a:rPr lang="en-US" sz="1600" dirty="0"/>
              <a:t>As SHAP model 2 is better at capturing the contribution of adding individual words, we aggregate words only for SHAP model 2</a:t>
            </a:r>
          </a:p>
          <a:p>
            <a:pPr marL="36900" indent="0">
              <a:buClr>
                <a:schemeClr val="tx1"/>
              </a:buClr>
              <a:buNone/>
            </a:pPr>
            <a:endParaRPr lang="en-US" sz="1600" dirty="0"/>
          </a:p>
          <a:p>
            <a:pPr>
              <a:buClr>
                <a:schemeClr val="tx1"/>
              </a:buClr>
              <a:buFont typeface="Wingdings 2" panose="05020102010507070707" pitchFamily="18" charset="2"/>
              <a:buChar char=""/>
            </a:pPr>
            <a:r>
              <a:rPr lang="en-US" sz="1600" dirty="0"/>
              <a:t>The highest contributions belong to ‘!’, ‘plenty’, ‘sure</a:t>
            </a:r>
            <a:r>
              <a:rPr lang="en-US" sz="1600"/>
              <a:t>’, and ‘</a:t>
            </a:r>
            <a:r>
              <a:rPr lang="en-US" sz="1600" dirty="0"/>
              <a:t>not’, whereas only ‘not’ belongs to a negative sentiment classification </a:t>
            </a:r>
            <a:r>
              <a:rPr lang="en-US" sz="1600" dirty="0">
                <a:latin typeface="Wandohope" panose="020B0503020000020004" pitchFamily="18" charset="-128"/>
                <a:ea typeface="Wandohope" panose="020B0503020000020004" pitchFamily="18" charset="-128"/>
              </a:rPr>
              <a:t>-</a:t>
            </a:r>
            <a:r>
              <a:rPr lang="en-US" sz="1600" dirty="0"/>
              <a:t>&gt; positive being the majority class</a:t>
            </a:r>
            <a:endParaRPr lang="en-US" sz="1600" dirty="0">
              <a:ln>
                <a:solidFill>
                  <a:srgbClr val="404040">
                    <a:alpha val="10000"/>
                  </a:srgbClr>
                </a:solidFill>
              </a:ln>
              <a:solidFill>
                <a:srgbClr val="DADADA"/>
              </a:solidFill>
            </a:endParaRPr>
          </a:p>
          <a:p>
            <a:pPr marL="36900" indent="0">
              <a:buClr>
                <a:schemeClr val="bg1"/>
              </a:buClr>
              <a:buNone/>
            </a:pPr>
            <a:endParaRPr lang="en-US" sz="1600" dirty="0">
              <a:ln>
                <a:solidFill>
                  <a:srgbClr val="404040">
                    <a:alpha val="10000"/>
                  </a:srgbClr>
                </a:solidFill>
              </a:ln>
              <a:solidFill>
                <a:srgbClr val="DADADA"/>
              </a:solidFill>
            </a:endParaRPr>
          </a:p>
        </p:txBody>
      </p:sp>
      <p:pic>
        <p:nvPicPr>
          <p:cNvPr id="13" name="Afbeelding 12">
            <a:extLst>
              <a:ext uri="{FF2B5EF4-FFF2-40B4-BE49-F238E27FC236}">
                <a16:creationId xmlns:a16="http://schemas.microsoft.com/office/drawing/2014/main" id="{E031D40D-AA7D-38B8-2186-1A1E5E05CA9D}"/>
              </a:ext>
            </a:extLst>
          </p:cNvPr>
          <p:cNvPicPr>
            <a:picLocks noChangeAspect="1"/>
          </p:cNvPicPr>
          <p:nvPr/>
        </p:nvPicPr>
        <p:blipFill>
          <a:blip r:embed="rId2"/>
          <a:stretch>
            <a:fillRect/>
          </a:stretch>
        </p:blipFill>
        <p:spPr>
          <a:xfrm>
            <a:off x="5604932" y="1916488"/>
            <a:ext cx="6327071" cy="3690186"/>
          </a:xfrm>
          <a:prstGeom prst="rect">
            <a:avLst/>
          </a:prstGeom>
        </p:spPr>
      </p:pic>
    </p:spTree>
    <p:extLst>
      <p:ext uri="{BB962C8B-B14F-4D97-AF65-F5344CB8AC3E}">
        <p14:creationId xmlns:p14="http://schemas.microsoft.com/office/powerpoint/2010/main" val="185317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FE2B4-5C59-3643-616D-2438CA4FAEBB}"/>
              </a:ext>
            </a:extLst>
          </p:cNvPr>
          <p:cNvSpPr>
            <a:spLocks noGrp="1"/>
          </p:cNvSpPr>
          <p:nvPr>
            <p:ph type="title"/>
          </p:nvPr>
        </p:nvSpPr>
        <p:spPr/>
        <p:txBody>
          <a:bodyPr/>
          <a:lstStyle/>
          <a:p>
            <a:r>
              <a:rPr lang="en-US" dirty="0"/>
              <a:t>Conclusion</a:t>
            </a:r>
          </a:p>
        </p:txBody>
      </p:sp>
      <p:sp>
        <p:nvSpPr>
          <p:cNvPr id="3" name="Tijdelijke aanduiding voor inhoud 2">
            <a:extLst>
              <a:ext uri="{FF2B5EF4-FFF2-40B4-BE49-F238E27FC236}">
                <a16:creationId xmlns:a16="http://schemas.microsoft.com/office/drawing/2014/main" id="{55A9751C-0160-714A-7E18-7A02B383F6A9}"/>
              </a:ext>
            </a:extLst>
          </p:cNvPr>
          <p:cNvSpPr>
            <a:spLocks noGrp="1"/>
          </p:cNvSpPr>
          <p:nvPr>
            <p:ph idx="1"/>
          </p:nvPr>
        </p:nvSpPr>
        <p:spPr/>
        <p:txBody>
          <a:bodyPr>
            <a:noAutofit/>
          </a:bodyPr>
          <a:lstStyle/>
          <a:p>
            <a:r>
              <a:rPr lang="en-US" dirty="0"/>
              <a:t>We have proposed a </a:t>
            </a:r>
            <a:r>
              <a:rPr lang="en-US" b="1" dirty="0"/>
              <a:t>SHAP approach</a:t>
            </a:r>
            <a:r>
              <a:rPr lang="en-US" dirty="0"/>
              <a:t> for interpretability of the HAABSA++ model:</a:t>
            </a:r>
          </a:p>
          <a:p>
            <a:pPr marL="871200" lvl="1" indent="-457200">
              <a:buFont typeface="Wingdings 2" charset="2"/>
              <a:buAutoNum type="arabicPeriod"/>
            </a:pPr>
            <a:r>
              <a:rPr lang="en-US" b="1" dirty="0"/>
              <a:t>SHAP model 1</a:t>
            </a:r>
            <a:r>
              <a:rPr lang="en-US" dirty="0"/>
              <a:t>: compute SHAP </a:t>
            </a:r>
            <a:r>
              <a:rPr lang="en-US" i="1" dirty="0"/>
              <a:t>after</a:t>
            </a:r>
            <a:r>
              <a:rPr lang="en-US" dirty="0"/>
              <a:t> word embeddings</a:t>
            </a:r>
          </a:p>
          <a:p>
            <a:pPr marL="871200" lvl="1" indent="-457200">
              <a:buAutoNum type="arabicPeriod"/>
            </a:pPr>
            <a:r>
              <a:rPr lang="en-US" b="1" dirty="0"/>
              <a:t>SHAP model 2</a:t>
            </a:r>
            <a:r>
              <a:rPr lang="en-US" dirty="0"/>
              <a:t>: compute SHAP </a:t>
            </a:r>
            <a:r>
              <a:rPr lang="en-US" i="1" dirty="0"/>
              <a:t>before</a:t>
            </a:r>
            <a:r>
              <a:rPr lang="en-US" dirty="0"/>
              <a:t> word embeddings</a:t>
            </a:r>
          </a:p>
          <a:p>
            <a:pPr marL="414000" lvl="1" indent="0">
              <a:buNone/>
            </a:pPr>
            <a:endParaRPr lang="en-US" sz="2000" dirty="0"/>
          </a:p>
          <a:p>
            <a:r>
              <a:rPr lang="en-US" dirty="0"/>
              <a:t>The proposed SHAP model 2 works better</a:t>
            </a:r>
          </a:p>
          <a:p>
            <a:r>
              <a:rPr lang="en-US" dirty="0"/>
              <a:t>Better at capturing </a:t>
            </a:r>
            <a:r>
              <a:rPr lang="en-US" i="1" dirty="0"/>
              <a:t>the contribution of specific words </a:t>
            </a:r>
            <a:r>
              <a:rPr lang="en-US" dirty="0"/>
              <a:t>rather than the specific contexts</a:t>
            </a:r>
          </a:p>
          <a:p>
            <a:r>
              <a:rPr lang="en-US" dirty="0"/>
              <a:t>Future work:</a:t>
            </a:r>
          </a:p>
          <a:p>
            <a:pPr lvl="1">
              <a:buFontTx/>
              <a:buChar char="-"/>
            </a:pPr>
            <a:r>
              <a:rPr lang="en-US" dirty="0"/>
              <a:t>Removing </a:t>
            </a:r>
            <a:r>
              <a:rPr lang="en-US" i="1" dirty="0"/>
              <a:t>function words</a:t>
            </a:r>
            <a:r>
              <a:rPr lang="en-US" dirty="0"/>
              <a:t> before feeding them to the SHAP model to avoid dilution of the meaning of other words</a:t>
            </a:r>
          </a:p>
          <a:p>
            <a:pPr lvl="1">
              <a:buFontTx/>
              <a:buChar char="-"/>
            </a:pPr>
            <a:r>
              <a:rPr lang="en-US" dirty="0"/>
              <a:t>Explore methods that only </a:t>
            </a:r>
            <a:r>
              <a:rPr lang="en-US" i="1" dirty="0"/>
              <a:t>estimate</a:t>
            </a:r>
            <a:r>
              <a:rPr lang="en-US" dirty="0"/>
              <a:t> Shapley values instead of precise calculations to reduce computation time (Aas et al., 2021)</a:t>
            </a:r>
          </a:p>
          <a:p>
            <a:pPr marL="36900" indent="0">
              <a:buNone/>
            </a:pPr>
            <a:endParaRPr lang="en-US" dirty="0"/>
          </a:p>
          <a:p>
            <a:pPr marL="36900" indent="0">
              <a:buNone/>
            </a:pPr>
            <a:endParaRPr lang="en-US" dirty="0"/>
          </a:p>
        </p:txBody>
      </p:sp>
    </p:spTree>
    <p:extLst>
      <p:ext uri="{BB962C8B-B14F-4D97-AF65-F5344CB8AC3E}">
        <p14:creationId xmlns:p14="http://schemas.microsoft.com/office/powerpoint/2010/main" val="331593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9D400-7E6A-4A19-F305-D52AEB0A527A}"/>
              </a:ext>
            </a:extLst>
          </p:cNvPr>
          <p:cNvSpPr>
            <a:spLocks noGrp="1"/>
          </p:cNvSpPr>
          <p:nvPr>
            <p:ph type="title"/>
          </p:nvPr>
        </p:nvSpPr>
        <p:spPr/>
        <p:txBody>
          <a:bodyPr/>
          <a:lstStyle/>
          <a:p>
            <a:r>
              <a:rPr lang="en-US" dirty="0"/>
              <a:t>References</a:t>
            </a:r>
          </a:p>
        </p:txBody>
      </p:sp>
      <p:sp>
        <p:nvSpPr>
          <p:cNvPr id="3" name="Tijdelijke aanduiding voor inhoud 2">
            <a:extLst>
              <a:ext uri="{FF2B5EF4-FFF2-40B4-BE49-F238E27FC236}">
                <a16:creationId xmlns:a16="http://schemas.microsoft.com/office/drawing/2014/main" id="{759774C3-96B1-FB31-F701-32BCF0EB73E2}"/>
              </a:ext>
            </a:extLst>
          </p:cNvPr>
          <p:cNvSpPr>
            <a:spLocks noGrp="1"/>
          </p:cNvSpPr>
          <p:nvPr>
            <p:ph idx="1"/>
          </p:nvPr>
        </p:nvSpPr>
        <p:spPr/>
        <p:txBody>
          <a:bodyPr>
            <a:noAutofit/>
          </a:bodyPr>
          <a:lstStyle/>
          <a:p>
            <a:r>
              <a:rPr lang="nl-NL" dirty="0" err="1"/>
              <a:t>Miron</a:t>
            </a:r>
            <a:r>
              <a:rPr lang="nl-NL" dirty="0"/>
              <a:t>, V., </a:t>
            </a:r>
            <a:r>
              <a:rPr lang="nl-NL" dirty="0" err="1"/>
              <a:t>Frasincar</a:t>
            </a:r>
            <a:r>
              <a:rPr lang="nl-NL" dirty="0"/>
              <a:t>, F., </a:t>
            </a:r>
            <a:r>
              <a:rPr lang="nl-NL" dirty="0" err="1"/>
              <a:t>Trusca</a:t>
            </a:r>
            <a:r>
              <a:rPr lang="nl-NL" dirty="0"/>
              <a:t>, M.M.: </a:t>
            </a:r>
            <a:r>
              <a:rPr lang="nl-NL" dirty="0" err="1"/>
              <a:t>Explaining</a:t>
            </a:r>
            <a:r>
              <a:rPr lang="nl-NL" dirty="0"/>
              <a:t> a </a:t>
            </a:r>
            <a:r>
              <a:rPr lang="nl-NL" dirty="0" err="1"/>
              <a:t>deep</a:t>
            </a:r>
            <a:r>
              <a:rPr lang="nl-NL" dirty="0"/>
              <a:t> </a:t>
            </a:r>
            <a:r>
              <a:rPr lang="nl-NL" dirty="0" err="1"/>
              <a:t>learning</a:t>
            </a:r>
            <a:r>
              <a:rPr lang="nl-NL" dirty="0"/>
              <a:t> model </a:t>
            </a:r>
            <a:r>
              <a:rPr lang="nl-NL" dirty="0" err="1"/>
              <a:t>for</a:t>
            </a:r>
            <a:r>
              <a:rPr lang="nl-NL" dirty="0"/>
              <a:t> aspect-</a:t>
            </a:r>
            <a:r>
              <a:rPr lang="nl-NL" dirty="0" err="1"/>
              <a:t>based</a:t>
            </a:r>
            <a:r>
              <a:rPr lang="nl-NL" dirty="0"/>
              <a:t> sentiment </a:t>
            </a:r>
            <a:r>
              <a:rPr lang="nl-NL" dirty="0" err="1"/>
              <a:t>classification</a:t>
            </a:r>
            <a:r>
              <a:rPr lang="nl-NL" dirty="0"/>
              <a:t> </a:t>
            </a:r>
            <a:r>
              <a:rPr lang="nl-NL" dirty="0" err="1"/>
              <a:t>using</a:t>
            </a:r>
            <a:r>
              <a:rPr lang="nl-NL" dirty="0"/>
              <a:t> post-hoc </a:t>
            </a:r>
            <a:r>
              <a:rPr lang="nl-NL" dirty="0" err="1"/>
              <a:t>local</a:t>
            </a:r>
            <a:r>
              <a:rPr lang="nl-NL" dirty="0"/>
              <a:t> </a:t>
            </a:r>
            <a:r>
              <a:rPr lang="nl-NL" dirty="0" err="1"/>
              <a:t>classifiers</a:t>
            </a:r>
            <a:r>
              <a:rPr lang="nl-NL" dirty="0"/>
              <a:t>. In: 28th International Conference on Applications of Natural Language </a:t>
            </a:r>
            <a:r>
              <a:rPr lang="nl-NL" dirty="0" err="1"/>
              <a:t>to</a:t>
            </a:r>
            <a:r>
              <a:rPr lang="nl-NL" dirty="0"/>
              <a:t> Information Systems (NLDB 2023). LNCS, vol. 13913, pp. 79–93. Springer (2023</a:t>
            </a:r>
          </a:p>
          <a:p>
            <a:pPr marL="36900" indent="0">
              <a:buNone/>
            </a:pPr>
            <a:endParaRPr lang="nl-NL" dirty="0"/>
          </a:p>
          <a:p>
            <a:r>
              <a:rPr lang="nl-NL" dirty="0" err="1"/>
              <a:t>Geed</a:t>
            </a:r>
            <a:r>
              <a:rPr lang="nl-NL" dirty="0"/>
              <a:t>, K., </a:t>
            </a:r>
            <a:r>
              <a:rPr lang="nl-NL" dirty="0" err="1"/>
              <a:t>Frasincar</a:t>
            </a:r>
            <a:r>
              <a:rPr lang="nl-NL" dirty="0"/>
              <a:t>, F., </a:t>
            </a:r>
            <a:r>
              <a:rPr lang="nl-NL" dirty="0" err="1"/>
              <a:t>Trusca</a:t>
            </a:r>
            <a:r>
              <a:rPr lang="nl-NL" dirty="0"/>
              <a:t>, M.M.: </a:t>
            </a:r>
            <a:r>
              <a:rPr lang="nl-NL" dirty="0" err="1"/>
              <a:t>Explaining</a:t>
            </a:r>
            <a:r>
              <a:rPr lang="nl-NL" dirty="0"/>
              <a:t> a </a:t>
            </a:r>
            <a:r>
              <a:rPr lang="nl-NL" dirty="0" err="1"/>
              <a:t>deep</a:t>
            </a:r>
            <a:r>
              <a:rPr lang="nl-NL" dirty="0"/>
              <a:t> </a:t>
            </a:r>
            <a:r>
              <a:rPr lang="nl-NL" dirty="0" err="1"/>
              <a:t>neural</a:t>
            </a:r>
            <a:r>
              <a:rPr lang="nl-NL" dirty="0"/>
              <a:t> model </a:t>
            </a:r>
            <a:r>
              <a:rPr lang="nl-NL" dirty="0" err="1"/>
              <a:t>with</a:t>
            </a:r>
            <a:r>
              <a:rPr lang="nl-NL" dirty="0"/>
              <a:t> </a:t>
            </a:r>
            <a:r>
              <a:rPr lang="nl-NL" dirty="0" err="1"/>
              <a:t>hierarchical</a:t>
            </a:r>
            <a:r>
              <a:rPr lang="nl-NL" dirty="0"/>
              <a:t> attention </a:t>
            </a:r>
            <a:r>
              <a:rPr lang="nl-NL" dirty="0" err="1"/>
              <a:t>for</a:t>
            </a:r>
            <a:r>
              <a:rPr lang="nl-NL" dirty="0"/>
              <a:t> aspect-</a:t>
            </a:r>
            <a:r>
              <a:rPr lang="nl-NL" dirty="0" err="1"/>
              <a:t>based</a:t>
            </a:r>
            <a:r>
              <a:rPr lang="nl-NL" dirty="0"/>
              <a:t> sentiment </a:t>
            </a:r>
            <a:r>
              <a:rPr lang="nl-NL" dirty="0" err="1"/>
              <a:t>classification</a:t>
            </a:r>
            <a:r>
              <a:rPr lang="nl-NL" dirty="0"/>
              <a:t> </a:t>
            </a:r>
            <a:r>
              <a:rPr lang="nl-NL" dirty="0" err="1"/>
              <a:t>using</a:t>
            </a:r>
            <a:r>
              <a:rPr lang="nl-NL" dirty="0"/>
              <a:t> </a:t>
            </a:r>
            <a:r>
              <a:rPr lang="nl-NL" dirty="0" err="1"/>
              <a:t>diagnostic</a:t>
            </a:r>
            <a:r>
              <a:rPr lang="nl-NL" dirty="0"/>
              <a:t> </a:t>
            </a:r>
            <a:r>
              <a:rPr lang="nl-NL" dirty="0" err="1"/>
              <a:t>classifiers</a:t>
            </a:r>
            <a:r>
              <a:rPr lang="nl-NL" dirty="0"/>
              <a:t>. In: 22nd International Conference on Web Engineering (ICWE 2022). LNCS, vol. 13362, pp. 268–282. Springer (2022)</a:t>
            </a:r>
          </a:p>
          <a:p>
            <a:pPr marL="36900" indent="0">
              <a:buNone/>
            </a:pPr>
            <a:endParaRPr lang="nl-NL" dirty="0"/>
          </a:p>
          <a:p>
            <a:r>
              <a:rPr lang="en-US" dirty="0"/>
              <a:t>Aas, K., </a:t>
            </a:r>
            <a:r>
              <a:rPr lang="en-US" dirty="0" err="1"/>
              <a:t>Jullum</a:t>
            </a:r>
            <a:r>
              <a:rPr lang="en-US" dirty="0"/>
              <a:t>, M., </a:t>
            </a:r>
            <a:r>
              <a:rPr lang="en-US" dirty="0" err="1"/>
              <a:t>Løland</a:t>
            </a:r>
            <a:r>
              <a:rPr lang="en-US" dirty="0"/>
              <a:t>, A.: Explaining individual predictions when features are dependent: More accurate approximations to Shapley values. Artificial Intelligence 298, 103502 (2021)</a:t>
            </a:r>
          </a:p>
        </p:txBody>
      </p:sp>
    </p:spTree>
    <p:extLst>
      <p:ext uri="{BB962C8B-B14F-4D97-AF65-F5344CB8AC3E}">
        <p14:creationId xmlns:p14="http://schemas.microsoft.com/office/powerpoint/2010/main" val="27622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7013-B6B8-46BC-F7B9-8243849FE406}"/>
              </a:ext>
            </a:extLst>
          </p:cNvPr>
          <p:cNvSpPr>
            <a:spLocks noGrp="1"/>
          </p:cNvSpPr>
          <p:nvPr>
            <p:ph type="title"/>
          </p:nvPr>
        </p:nvSpPr>
        <p:spPr/>
        <p:txBody>
          <a:bodyPr/>
          <a:lstStyle/>
          <a:p>
            <a:r>
              <a:rPr lang="nl-NL" dirty="0"/>
              <a:t>Contents</a:t>
            </a:r>
          </a:p>
        </p:txBody>
      </p:sp>
      <p:sp>
        <p:nvSpPr>
          <p:cNvPr id="3" name="Tijdelijke aanduiding voor inhoud 2">
            <a:extLst>
              <a:ext uri="{FF2B5EF4-FFF2-40B4-BE49-F238E27FC236}">
                <a16:creationId xmlns:a16="http://schemas.microsoft.com/office/drawing/2014/main" id="{219791ED-4475-4805-348E-C4B456A879DA}"/>
              </a:ext>
            </a:extLst>
          </p:cNvPr>
          <p:cNvSpPr>
            <a:spLocks noGrp="1"/>
          </p:cNvSpPr>
          <p:nvPr>
            <p:ph idx="1"/>
          </p:nvPr>
        </p:nvSpPr>
        <p:spPr/>
        <p:txBody>
          <a:bodyPr/>
          <a:lstStyle/>
          <a:p>
            <a:r>
              <a:rPr lang="nl-NL" dirty="0" err="1"/>
              <a:t>Motivation</a:t>
            </a:r>
            <a:endParaRPr lang="nl-NL" dirty="0"/>
          </a:p>
          <a:p>
            <a:r>
              <a:rPr lang="nl-NL" dirty="0" err="1"/>
              <a:t>Related</a:t>
            </a:r>
            <a:r>
              <a:rPr lang="nl-NL" dirty="0"/>
              <a:t> </a:t>
            </a:r>
            <a:r>
              <a:rPr lang="nl-NL" dirty="0" err="1"/>
              <a:t>Work</a:t>
            </a:r>
            <a:endParaRPr lang="nl-NL" dirty="0"/>
          </a:p>
          <a:p>
            <a:r>
              <a:rPr lang="nl-NL" dirty="0"/>
              <a:t>Data</a:t>
            </a:r>
          </a:p>
          <a:p>
            <a:r>
              <a:rPr lang="nl-NL" dirty="0" err="1"/>
              <a:t>Methodology</a:t>
            </a:r>
            <a:r>
              <a:rPr lang="nl-NL" dirty="0"/>
              <a:t> </a:t>
            </a:r>
          </a:p>
          <a:p>
            <a:r>
              <a:rPr lang="nl-NL" dirty="0"/>
              <a:t>Evaluation</a:t>
            </a:r>
          </a:p>
          <a:p>
            <a:r>
              <a:rPr lang="nl-NL" dirty="0" err="1"/>
              <a:t>Conclusion</a:t>
            </a:r>
            <a:endParaRPr lang="nl-NL" dirty="0"/>
          </a:p>
        </p:txBody>
      </p:sp>
    </p:spTree>
    <p:extLst>
      <p:ext uri="{BB962C8B-B14F-4D97-AF65-F5344CB8AC3E}">
        <p14:creationId xmlns:p14="http://schemas.microsoft.com/office/powerpoint/2010/main" val="163581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606D3-5494-A725-B7F3-314E49510318}"/>
              </a:ext>
            </a:extLst>
          </p:cNvPr>
          <p:cNvSpPr>
            <a:spLocks noGrp="1"/>
          </p:cNvSpPr>
          <p:nvPr>
            <p:ph type="title"/>
          </p:nvPr>
        </p:nvSpPr>
        <p:spPr/>
        <p:txBody>
          <a:bodyPr/>
          <a:lstStyle/>
          <a:p>
            <a:r>
              <a:rPr lang="nl-NL" dirty="0" err="1"/>
              <a:t>Motivation</a:t>
            </a:r>
            <a:endParaRPr lang="nl-NL" dirty="0"/>
          </a:p>
        </p:txBody>
      </p:sp>
      <p:sp>
        <p:nvSpPr>
          <p:cNvPr id="3" name="Tijdelijke aanduiding voor inhoud 2">
            <a:extLst>
              <a:ext uri="{FF2B5EF4-FFF2-40B4-BE49-F238E27FC236}">
                <a16:creationId xmlns:a16="http://schemas.microsoft.com/office/drawing/2014/main" id="{4D728A94-7A40-C66F-DABE-389C938D7173}"/>
              </a:ext>
            </a:extLst>
          </p:cNvPr>
          <p:cNvSpPr>
            <a:spLocks noGrp="1"/>
          </p:cNvSpPr>
          <p:nvPr>
            <p:ph idx="1"/>
          </p:nvPr>
        </p:nvSpPr>
        <p:spPr/>
        <p:txBody>
          <a:bodyPr>
            <a:normAutofit/>
          </a:bodyPr>
          <a:lstStyle/>
          <a:p>
            <a:r>
              <a:rPr lang="nl-NL" dirty="0"/>
              <a:t>The </a:t>
            </a:r>
            <a:r>
              <a:rPr lang="en-US" dirty="0"/>
              <a:t>mass integration of the Social Web into consumer markets has drastically altered interactions between </a:t>
            </a:r>
            <a:r>
              <a:rPr lang="en-US" i="1" dirty="0"/>
              <a:t>businesses and consumers</a:t>
            </a:r>
          </a:p>
          <a:p>
            <a:pPr marL="36900" indent="0">
              <a:buNone/>
            </a:pPr>
            <a:endParaRPr lang="en-US" i="1" dirty="0"/>
          </a:p>
          <a:p>
            <a:r>
              <a:rPr lang="en-US" dirty="0"/>
              <a:t>Specifically, </a:t>
            </a:r>
            <a:r>
              <a:rPr lang="en-US" i="1" dirty="0"/>
              <a:t>reviews</a:t>
            </a:r>
            <a:r>
              <a:rPr lang="en-US" dirty="0"/>
              <a:t> have had a significant impact as a form of customer value co-creation:</a:t>
            </a:r>
          </a:p>
          <a:p>
            <a:pPr lvl="1">
              <a:buFontTx/>
              <a:buChar char="-"/>
            </a:pPr>
            <a:r>
              <a:rPr lang="en-US" dirty="0"/>
              <a:t>From the consumer’s point of view:</a:t>
            </a:r>
          </a:p>
          <a:p>
            <a:pPr lvl="2">
              <a:buFont typeface="Arial" panose="020B0604020202020204" pitchFamily="34" charset="0"/>
              <a:buChar char="•"/>
            </a:pPr>
            <a:r>
              <a:rPr lang="en-US" dirty="0"/>
              <a:t>Informed decision-making</a:t>
            </a:r>
          </a:p>
          <a:p>
            <a:pPr lvl="2">
              <a:buFont typeface="Arial" panose="020B0604020202020204" pitchFamily="34" charset="0"/>
              <a:buChar char="•"/>
            </a:pPr>
            <a:r>
              <a:rPr lang="en-US" dirty="0"/>
              <a:t>Personalized recommendations</a:t>
            </a:r>
          </a:p>
          <a:p>
            <a:pPr lvl="1">
              <a:buFontTx/>
              <a:buChar char="-"/>
            </a:pPr>
            <a:r>
              <a:rPr lang="en-US" dirty="0"/>
              <a:t>From the producer’s point of view:</a:t>
            </a:r>
          </a:p>
          <a:p>
            <a:pPr lvl="2">
              <a:buFont typeface="Arial" panose="020B0604020202020204" pitchFamily="34" charset="0"/>
              <a:buChar char="•"/>
            </a:pPr>
            <a:r>
              <a:rPr lang="en-US" dirty="0"/>
              <a:t>Product improvement</a:t>
            </a:r>
          </a:p>
          <a:p>
            <a:pPr lvl="2">
              <a:buFont typeface="Arial" panose="020B0604020202020204" pitchFamily="34" charset="0"/>
              <a:buChar char="•"/>
            </a:pPr>
            <a:r>
              <a:rPr lang="en-US" dirty="0"/>
              <a:t>Building brand credibility</a:t>
            </a:r>
          </a:p>
          <a:p>
            <a:pPr marL="414000" lvl="1" indent="0">
              <a:buNone/>
            </a:pPr>
            <a:endParaRPr lang="nl-NL" dirty="0"/>
          </a:p>
        </p:txBody>
      </p:sp>
    </p:spTree>
    <p:extLst>
      <p:ext uri="{BB962C8B-B14F-4D97-AF65-F5344CB8AC3E}">
        <p14:creationId xmlns:p14="http://schemas.microsoft.com/office/powerpoint/2010/main" val="9827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C84EE-72C4-91E3-CA39-4C3763768BBB}"/>
              </a:ext>
            </a:extLst>
          </p:cNvPr>
          <p:cNvSpPr>
            <a:spLocks noGrp="1"/>
          </p:cNvSpPr>
          <p:nvPr>
            <p:ph type="title"/>
          </p:nvPr>
        </p:nvSpPr>
        <p:spPr/>
        <p:txBody>
          <a:bodyPr/>
          <a:lstStyle/>
          <a:p>
            <a:r>
              <a:rPr lang="nl-NL" dirty="0" err="1"/>
              <a:t>Motivation</a:t>
            </a:r>
            <a:endParaRPr lang="nl-NL" dirty="0"/>
          </a:p>
        </p:txBody>
      </p:sp>
      <p:sp>
        <p:nvSpPr>
          <p:cNvPr id="3" name="Tijdelijke aanduiding voor inhoud 2">
            <a:extLst>
              <a:ext uri="{FF2B5EF4-FFF2-40B4-BE49-F238E27FC236}">
                <a16:creationId xmlns:a16="http://schemas.microsoft.com/office/drawing/2014/main" id="{E611E904-A859-C238-C11D-116E21B146E7}"/>
              </a:ext>
            </a:extLst>
          </p:cNvPr>
          <p:cNvSpPr>
            <a:spLocks noGrp="1"/>
          </p:cNvSpPr>
          <p:nvPr>
            <p:ph idx="1"/>
          </p:nvPr>
        </p:nvSpPr>
        <p:spPr/>
        <p:txBody>
          <a:bodyPr/>
          <a:lstStyle/>
          <a:p>
            <a:r>
              <a:rPr lang="en-US" dirty="0"/>
              <a:t>Consequently, academic research into reviews has seen a huge increase in coverage, mainly on </a:t>
            </a:r>
            <a:r>
              <a:rPr lang="en-US" b="1" dirty="0"/>
              <a:t>sentiment analysis</a:t>
            </a:r>
            <a:endParaRPr lang="en-US" i="1" dirty="0"/>
          </a:p>
          <a:p>
            <a:endParaRPr lang="en-US" i="1" dirty="0"/>
          </a:p>
          <a:p>
            <a:r>
              <a:rPr lang="en-US" dirty="0"/>
              <a:t>Sentiment analysis deals with the </a:t>
            </a:r>
            <a:r>
              <a:rPr lang="en-US" i="1" dirty="0"/>
              <a:t>automatic</a:t>
            </a:r>
            <a:r>
              <a:rPr lang="en-US" dirty="0"/>
              <a:t> evaluation of opinions or emotions expressed in text data (which are customer reviews in this work)</a:t>
            </a:r>
          </a:p>
          <a:p>
            <a:endParaRPr lang="en-US" i="1" dirty="0"/>
          </a:p>
          <a:p>
            <a:r>
              <a:rPr lang="en-US" dirty="0"/>
              <a:t>Several applications of sentiment analysis:</a:t>
            </a:r>
          </a:p>
          <a:p>
            <a:pPr lvl="1">
              <a:buFontTx/>
              <a:buChar char="-"/>
            </a:pPr>
            <a:r>
              <a:rPr lang="en-US" b="1" dirty="0"/>
              <a:t>Sentiment classification</a:t>
            </a:r>
            <a:r>
              <a:rPr lang="en-US" dirty="0"/>
              <a:t>: unable to capture all complexities of human language</a:t>
            </a:r>
          </a:p>
          <a:p>
            <a:pPr lvl="1">
              <a:buFontTx/>
              <a:buChar char="-"/>
            </a:pPr>
            <a:r>
              <a:rPr lang="en-US" b="1" dirty="0"/>
              <a:t>Aspect-Based Sentiment Analysis</a:t>
            </a:r>
            <a:r>
              <a:rPr lang="en-US" dirty="0"/>
              <a:t> </a:t>
            </a:r>
            <a:r>
              <a:rPr lang="en-US" b="1" dirty="0"/>
              <a:t>(ABSA): </a:t>
            </a:r>
            <a:r>
              <a:rPr lang="en-US" dirty="0"/>
              <a:t>deals with context through the relevant aspect</a:t>
            </a:r>
          </a:p>
          <a:p>
            <a:pPr marL="36900" indent="0">
              <a:buNone/>
            </a:pPr>
            <a:endParaRPr lang="nl-NL" dirty="0"/>
          </a:p>
        </p:txBody>
      </p:sp>
    </p:spTree>
    <p:extLst>
      <p:ext uri="{BB962C8B-B14F-4D97-AF65-F5344CB8AC3E}">
        <p14:creationId xmlns:p14="http://schemas.microsoft.com/office/powerpoint/2010/main" val="84240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496F7-B72B-4A0D-AC6B-4C990FD5839F}"/>
              </a:ext>
            </a:extLst>
          </p:cNvPr>
          <p:cNvSpPr>
            <a:spLocks noGrp="1"/>
          </p:cNvSpPr>
          <p:nvPr>
            <p:ph type="title"/>
          </p:nvPr>
        </p:nvSpPr>
        <p:spPr/>
        <p:txBody>
          <a:bodyPr/>
          <a:lstStyle/>
          <a:p>
            <a:r>
              <a:rPr lang="nl-NL" dirty="0" err="1"/>
              <a:t>Motivation</a:t>
            </a:r>
            <a:endParaRPr lang="nl-NL" dirty="0"/>
          </a:p>
        </p:txBody>
      </p:sp>
      <p:sp>
        <p:nvSpPr>
          <p:cNvPr id="3" name="Tijdelijke aanduiding voor inhoud 2">
            <a:extLst>
              <a:ext uri="{FF2B5EF4-FFF2-40B4-BE49-F238E27FC236}">
                <a16:creationId xmlns:a16="http://schemas.microsoft.com/office/drawing/2014/main" id="{B025021B-1638-8C56-0A43-DF0A8EE3BDDC}"/>
              </a:ext>
            </a:extLst>
          </p:cNvPr>
          <p:cNvSpPr>
            <a:spLocks noGrp="1"/>
          </p:cNvSpPr>
          <p:nvPr>
            <p:ph idx="1"/>
          </p:nvPr>
        </p:nvSpPr>
        <p:spPr>
          <a:xfrm>
            <a:off x="913795" y="1732449"/>
            <a:ext cx="10353762" cy="4585224"/>
          </a:xfrm>
        </p:spPr>
        <p:txBody>
          <a:bodyPr>
            <a:normAutofit lnSpcReduction="10000"/>
          </a:bodyPr>
          <a:lstStyle/>
          <a:p>
            <a:r>
              <a:rPr lang="en-US" sz="2200" dirty="0"/>
              <a:t>State-of-the-art ABSA models often combine various techniques:</a:t>
            </a:r>
          </a:p>
          <a:p>
            <a:pPr lvl="1">
              <a:buFontTx/>
              <a:buChar char="-"/>
            </a:pPr>
            <a:r>
              <a:rPr lang="en-US" dirty="0"/>
              <a:t>Less transparency </a:t>
            </a:r>
            <a:r>
              <a:rPr lang="en-US" dirty="0">
                <a:latin typeface="Wandohope" panose="020B0503020000020004" pitchFamily="18" charset="-128"/>
                <a:ea typeface="Wandohope" panose="020B0503020000020004" pitchFamily="18" charset="-128"/>
              </a:rPr>
              <a:t>-</a:t>
            </a:r>
            <a:r>
              <a:rPr lang="en-US" dirty="0"/>
              <a:t>&gt; </a:t>
            </a:r>
            <a:r>
              <a:rPr lang="en-US" b="1" dirty="0"/>
              <a:t>black box models </a:t>
            </a:r>
          </a:p>
          <a:p>
            <a:pPr lvl="1">
              <a:buFontTx/>
              <a:buChar char="-"/>
            </a:pPr>
            <a:r>
              <a:rPr lang="en-US" dirty="0"/>
              <a:t>Reduces comprehension and may lead to wrong reasoning</a:t>
            </a:r>
          </a:p>
          <a:p>
            <a:pPr marL="450000" lvl="1" indent="0">
              <a:buNone/>
            </a:pPr>
            <a:endParaRPr lang="en-US" dirty="0"/>
          </a:p>
          <a:p>
            <a:r>
              <a:rPr lang="en-US" dirty="0"/>
              <a:t>Two different types of interpretability:</a:t>
            </a:r>
          </a:p>
          <a:p>
            <a:pPr lvl="1">
              <a:buFontTx/>
              <a:buChar char="-"/>
            </a:pPr>
            <a:r>
              <a:rPr lang="en-US" b="1" dirty="0"/>
              <a:t>Local</a:t>
            </a:r>
            <a:r>
              <a:rPr lang="en-US" dirty="0"/>
              <a:t>: Concentrate on explanations of single instances </a:t>
            </a:r>
          </a:p>
          <a:p>
            <a:pPr lvl="1">
              <a:buFontTx/>
              <a:buChar char="-"/>
            </a:pPr>
            <a:r>
              <a:rPr lang="en-US" b="1" dirty="0"/>
              <a:t>Global</a:t>
            </a:r>
            <a:r>
              <a:rPr lang="en-US" dirty="0"/>
              <a:t>: Concentrate on overall model behavior</a:t>
            </a:r>
          </a:p>
          <a:p>
            <a:pPr marL="450000" lvl="1" indent="0">
              <a:buNone/>
            </a:pPr>
            <a:endParaRPr lang="nl-NL" dirty="0"/>
          </a:p>
          <a:p>
            <a:r>
              <a:rPr lang="en-US" dirty="0"/>
              <a:t>Main problem:</a:t>
            </a:r>
          </a:p>
          <a:p>
            <a:pPr lvl="1">
              <a:buFontTx/>
              <a:buChar char="-"/>
            </a:pPr>
            <a:r>
              <a:rPr lang="nl-NL" dirty="0"/>
              <a:t>Previews </a:t>
            </a:r>
            <a:r>
              <a:rPr lang="en-US" dirty="0"/>
              <a:t>work</a:t>
            </a:r>
            <a:r>
              <a:rPr lang="nl-NL" dirty="0"/>
              <a:t> has </a:t>
            </a:r>
            <a:r>
              <a:rPr lang="nl-NL" dirty="0" err="1"/>
              <a:t>proposed</a:t>
            </a:r>
            <a:r>
              <a:rPr lang="nl-NL" dirty="0"/>
              <a:t> </a:t>
            </a:r>
            <a:r>
              <a:rPr lang="nl-NL" dirty="0" err="1"/>
              <a:t>the</a:t>
            </a:r>
            <a:r>
              <a:rPr lang="nl-NL" dirty="0"/>
              <a:t> </a:t>
            </a:r>
            <a:r>
              <a:rPr lang="en-US" b="1" dirty="0"/>
              <a:t>Hybrid Approach for ABSA with BERT embeddings and hierarchical attention (HAABSA++) </a:t>
            </a:r>
            <a:r>
              <a:rPr lang="en-US" dirty="0"/>
              <a:t>model</a:t>
            </a:r>
          </a:p>
          <a:p>
            <a:pPr lvl="1">
              <a:buFontTx/>
              <a:buChar char="-"/>
            </a:pPr>
            <a:r>
              <a:rPr lang="en-US" i="1" dirty="0"/>
              <a:t>To what extent can we correctly interpret and explain the behavior of the HAABSA++ model?</a:t>
            </a:r>
            <a:endParaRPr lang="nl-NL" i="1" dirty="0"/>
          </a:p>
          <a:p>
            <a:pPr>
              <a:buFontTx/>
              <a:buChar char="-"/>
            </a:pPr>
            <a:endParaRPr lang="nl-NL" dirty="0"/>
          </a:p>
        </p:txBody>
      </p:sp>
    </p:spTree>
    <p:extLst>
      <p:ext uri="{BB962C8B-B14F-4D97-AF65-F5344CB8AC3E}">
        <p14:creationId xmlns:p14="http://schemas.microsoft.com/office/powerpoint/2010/main" val="8634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A524F-FF3C-C04F-E4F2-209DD6C46AA9}"/>
              </a:ext>
            </a:extLst>
          </p:cNvPr>
          <p:cNvSpPr>
            <a:spLocks noGrp="1"/>
          </p:cNvSpPr>
          <p:nvPr>
            <p:ph type="title"/>
          </p:nvPr>
        </p:nvSpPr>
        <p:spPr/>
        <p:txBody>
          <a:bodyPr/>
          <a:lstStyle/>
          <a:p>
            <a:r>
              <a:rPr lang="nl-NL" dirty="0" err="1"/>
              <a:t>Main</a:t>
            </a:r>
            <a:r>
              <a:rPr lang="nl-NL" dirty="0"/>
              <a:t> Idea</a:t>
            </a:r>
          </a:p>
        </p:txBody>
      </p:sp>
      <p:sp>
        <p:nvSpPr>
          <p:cNvPr id="3" name="Tijdelijke aanduiding voor inhoud 2">
            <a:extLst>
              <a:ext uri="{FF2B5EF4-FFF2-40B4-BE49-F238E27FC236}">
                <a16:creationId xmlns:a16="http://schemas.microsoft.com/office/drawing/2014/main" id="{509B4657-3BE8-067F-1C96-3806CC9E6ADF}"/>
              </a:ext>
            </a:extLst>
          </p:cNvPr>
          <p:cNvSpPr>
            <a:spLocks noGrp="1"/>
          </p:cNvSpPr>
          <p:nvPr>
            <p:ph idx="1"/>
          </p:nvPr>
        </p:nvSpPr>
        <p:spPr/>
        <p:txBody>
          <a:bodyPr/>
          <a:lstStyle/>
          <a:p>
            <a:r>
              <a:rPr lang="en-US" dirty="0"/>
              <a:t>Approach: </a:t>
            </a:r>
            <a:r>
              <a:rPr lang="en-US" b="1" dirty="0"/>
              <a:t>A </a:t>
            </a:r>
            <a:r>
              <a:rPr lang="en-US" b="1" dirty="0" err="1"/>
              <a:t>SHapley</a:t>
            </a:r>
            <a:r>
              <a:rPr lang="en-US" b="1" dirty="0"/>
              <a:t> Additive </a:t>
            </a:r>
            <a:r>
              <a:rPr lang="en-US" b="1" dirty="0" err="1"/>
              <a:t>exPlanations</a:t>
            </a:r>
            <a:r>
              <a:rPr lang="en-US" b="1" dirty="0"/>
              <a:t> (SHAP) approach for interpretability and explainability.</a:t>
            </a:r>
          </a:p>
          <a:p>
            <a:endParaRPr lang="en-US" b="1" dirty="0"/>
          </a:p>
          <a:p>
            <a:r>
              <a:rPr lang="en-US" dirty="0"/>
              <a:t>SHAP advantages:</a:t>
            </a:r>
          </a:p>
          <a:p>
            <a:pPr lvl="1">
              <a:buFontTx/>
              <a:buChar char="-"/>
            </a:pPr>
            <a:r>
              <a:rPr lang="en-US" dirty="0"/>
              <a:t>Provides both local and global interpretation </a:t>
            </a:r>
          </a:p>
          <a:p>
            <a:pPr lvl="1">
              <a:buFontTx/>
              <a:buChar char="-"/>
            </a:pPr>
            <a:r>
              <a:rPr lang="en-US" dirty="0"/>
              <a:t>No need for a </a:t>
            </a:r>
            <a:r>
              <a:rPr lang="en-US" i="1" dirty="0"/>
              <a:t>surrogate model</a:t>
            </a:r>
          </a:p>
        </p:txBody>
      </p:sp>
    </p:spTree>
    <p:extLst>
      <p:ext uri="{BB962C8B-B14F-4D97-AF65-F5344CB8AC3E}">
        <p14:creationId xmlns:p14="http://schemas.microsoft.com/office/powerpoint/2010/main" val="413818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DD4ED-D453-FF33-0773-054618204D18}"/>
              </a:ext>
            </a:extLst>
          </p:cNvPr>
          <p:cNvSpPr>
            <a:spLocks noGrp="1"/>
          </p:cNvSpPr>
          <p:nvPr>
            <p:ph type="title"/>
          </p:nvPr>
        </p:nvSpPr>
        <p:spPr/>
        <p:txBody>
          <a:bodyPr/>
          <a:lstStyle/>
          <a:p>
            <a:r>
              <a:rPr lang="nl-NL" dirty="0" err="1"/>
              <a:t>Related</a:t>
            </a:r>
            <a:r>
              <a:rPr lang="nl-NL" dirty="0"/>
              <a:t> </a:t>
            </a:r>
            <a:r>
              <a:rPr lang="nl-NL" dirty="0" err="1"/>
              <a:t>Work</a:t>
            </a:r>
            <a:endParaRPr lang="nl-NL" dirty="0"/>
          </a:p>
        </p:txBody>
      </p:sp>
      <p:sp>
        <p:nvSpPr>
          <p:cNvPr id="3" name="Tijdelijke aanduiding voor inhoud 2">
            <a:extLst>
              <a:ext uri="{FF2B5EF4-FFF2-40B4-BE49-F238E27FC236}">
                <a16:creationId xmlns:a16="http://schemas.microsoft.com/office/drawing/2014/main" id="{92CD80B9-9F4F-6FC2-2CDE-F90B0EE914D3}"/>
              </a:ext>
            </a:extLst>
          </p:cNvPr>
          <p:cNvSpPr>
            <a:spLocks noGrp="1"/>
          </p:cNvSpPr>
          <p:nvPr>
            <p:ph idx="1"/>
          </p:nvPr>
        </p:nvSpPr>
        <p:spPr/>
        <p:txBody>
          <a:bodyPr>
            <a:noAutofit/>
          </a:bodyPr>
          <a:lstStyle/>
          <a:p>
            <a:r>
              <a:rPr lang="nl-NL" dirty="0"/>
              <a:t>Understanding black box </a:t>
            </a:r>
            <a:r>
              <a:rPr lang="nl-NL" dirty="0" err="1"/>
              <a:t>models</a:t>
            </a:r>
            <a:r>
              <a:rPr lang="nl-NL" dirty="0"/>
              <a:t>:</a:t>
            </a:r>
          </a:p>
          <a:p>
            <a:pPr marL="36900" indent="0">
              <a:buNone/>
            </a:pPr>
            <a:endParaRPr lang="nl-NL" dirty="0"/>
          </a:p>
          <a:p>
            <a:pPr>
              <a:buFontTx/>
              <a:buChar char="-"/>
            </a:pPr>
            <a:r>
              <a:rPr lang="nl-NL" b="1" dirty="0" err="1"/>
              <a:t>Local</a:t>
            </a:r>
            <a:r>
              <a:rPr lang="nl-NL" b="1" dirty="0"/>
              <a:t> </a:t>
            </a:r>
            <a:r>
              <a:rPr lang="nl-NL" b="1" dirty="0" err="1"/>
              <a:t>interpretability</a:t>
            </a:r>
            <a:r>
              <a:rPr lang="nl-NL" b="1" dirty="0"/>
              <a:t>: </a:t>
            </a:r>
          </a:p>
          <a:p>
            <a:pPr lvl="1">
              <a:buFont typeface="Arial" panose="020B0604020202020204" pitchFamily="34" charset="0"/>
              <a:buChar char="•"/>
            </a:pPr>
            <a:r>
              <a:rPr lang="en-US" dirty="0"/>
              <a:t>(Miron et al., 2023): analyze local model predictions by focusing on surrogate models, creating two sampling methods that feed an interpretability algorithm based on Local Interpretable Model-Agnostic Explanations (LIME)</a:t>
            </a:r>
          </a:p>
          <a:p>
            <a:pPr marL="450000" lvl="1" indent="0">
              <a:buNone/>
            </a:pPr>
            <a:endParaRPr lang="nl-NL" dirty="0"/>
          </a:p>
          <a:p>
            <a:pPr>
              <a:buFontTx/>
              <a:buChar char="-"/>
            </a:pPr>
            <a:r>
              <a:rPr lang="nl-NL" b="1" dirty="0"/>
              <a:t>Global </a:t>
            </a:r>
            <a:r>
              <a:rPr lang="nl-NL" b="1" dirty="0" err="1"/>
              <a:t>interpretability</a:t>
            </a:r>
            <a:r>
              <a:rPr lang="nl-NL" b="1" dirty="0"/>
              <a:t>:</a:t>
            </a:r>
          </a:p>
          <a:p>
            <a:pPr lvl="1">
              <a:buFont typeface="Arial" panose="020B0604020202020204" pitchFamily="34" charset="0"/>
              <a:buChar char="•"/>
            </a:pPr>
            <a:r>
              <a:rPr lang="en-US" dirty="0"/>
              <a:t>(Geed et al., 2022): attempt to increase global interpretation of the LCR-Rot-hop++ model using diagnostic classifiers, testing various hypotheses to break down whether certain layers of the model encode specific types of information</a:t>
            </a:r>
          </a:p>
        </p:txBody>
      </p:sp>
    </p:spTree>
    <p:extLst>
      <p:ext uri="{BB962C8B-B14F-4D97-AF65-F5344CB8AC3E}">
        <p14:creationId xmlns:p14="http://schemas.microsoft.com/office/powerpoint/2010/main" val="154237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2FEFC-31A9-C070-29CA-13C8A5BAC4C6}"/>
              </a:ext>
            </a:extLst>
          </p:cNvPr>
          <p:cNvSpPr>
            <a:spLocks noGrp="1"/>
          </p:cNvSpPr>
          <p:nvPr>
            <p:ph type="title"/>
          </p:nvPr>
        </p:nvSpPr>
        <p:spPr/>
        <p:txBody>
          <a:bodyPr/>
          <a:lstStyle/>
          <a:p>
            <a:r>
              <a:rPr lang="nl-NL" dirty="0"/>
              <a:t>Data</a:t>
            </a:r>
          </a:p>
        </p:txBody>
      </p:sp>
      <p:sp>
        <p:nvSpPr>
          <p:cNvPr id="3" name="Tijdelijke aanduiding voor inhoud 2">
            <a:extLst>
              <a:ext uri="{FF2B5EF4-FFF2-40B4-BE49-F238E27FC236}">
                <a16:creationId xmlns:a16="http://schemas.microsoft.com/office/drawing/2014/main" id="{53E7CCB4-4E43-628E-FA32-2348A16F3A13}"/>
              </a:ext>
            </a:extLst>
          </p:cNvPr>
          <p:cNvSpPr>
            <a:spLocks noGrp="1"/>
          </p:cNvSpPr>
          <p:nvPr>
            <p:ph idx="1"/>
          </p:nvPr>
        </p:nvSpPr>
        <p:spPr/>
        <p:txBody>
          <a:bodyPr/>
          <a:lstStyle/>
          <a:p>
            <a:r>
              <a:rPr lang="en-US" dirty="0" err="1"/>
              <a:t>SemEval</a:t>
            </a:r>
            <a:r>
              <a:rPr lang="en-US" dirty="0"/>
              <a:t> 2016 dataset: </a:t>
            </a:r>
            <a:r>
              <a:rPr lang="en-US" i="1" dirty="0"/>
              <a:t>restaurant reviews</a:t>
            </a:r>
          </a:p>
          <a:p>
            <a:pPr lvl="1">
              <a:buFontTx/>
              <a:buChar char="-"/>
            </a:pPr>
            <a:r>
              <a:rPr lang="en-US" dirty="0"/>
              <a:t>Training set:</a:t>
            </a:r>
          </a:p>
          <a:p>
            <a:pPr lvl="2">
              <a:buFont typeface="Arial" panose="020B0604020202020204" pitchFamily="34" charset="0"/>
              <a:buChar char="•"/>
            </a:pPr>
            <a:r>
              <a:rPr lang="en-US" dirty="0"/>
              <a:t>1880 review-aspect pairs</a:t>
            </a:r>
          </a:p>
          <a:p>
            <a:pPr lvl="1">
              <a:buFontTx/>
              <a:buChar char="-"/>
            </a:pPr>
            <a:r>
              <a:rPr lang="en-US" dirty="0"/>
              <a:t>Test set:</a:t>
            </a:r>
          </a:p>
          <a:p>
            <a:pPr lvl="2">
              <a:buFont typeface="Arial" panose="020B0604020202020204" pitchFamily="34" charset="0"/>
              <a:buChar char="•"/>
            </a:pPr>
            <a:r>
              <a:rPr lang="en-US" dirty="0"/>
              <a:t>650 review-aspect pairs</a:t>
            </a:r>
          </a:p>
          <a:p>
            <a:pPr marL="810000" lvl="2" indent="0">
              <a:buNone/>
            </a:pPr>
            <a:endParaRPr lang="en-US" dirty="0"/>
          </a:p>
          <a:p>
            <a:pPr>
              <a:buFont typeface="Wingdings 2" panose="05020102010507070707" pitchFamily="18" charset="2"/>
              <a:buChar char="²"/>
            </a:pPr>
            <a:r>
              <a:rPr lang="en-US" dirty="0"/>
              <a:t>Each review-aspect pair is annotated with a sentiment: </a:t>
            </a:r>
            <a:r>
              <a:rPr lang="en-US" i="1" dirty="0"/>
              <a:t>positive, neutral, or negative</a:t>
            </a:r>
          </a:p>
          <a:p>
            <a:pPr>
              <a:buFont typeface="Wingdings 2" panose="05020102010507070707" pitchFamily="18" charset="2"/>
              <a:buChar char="²"/>
            </a:pPr>
            <a:r>
              <a:rPr lang="en-US" dirty="0"/>
              <a:t>Task of the ABSA model: </a:t>
            </a:r>
            <a:r>
              <a:rPr lang="en-US" i="1" dirty="0"/>
              <a:t>detect the sentiment of each aspect-review pair </a:t>
            </a:r>
          </a:p>
          <a:p>
            <a:pPr marL="36900" indent="0">
              <a:buNone/>
            </a:pPr>
            <a:endParaRPr lang="en-US" dirty="0"/>
          </a:p>
        </p:txBody>
      </p:sp>
    </p:spTree>
    <p:extLst>
      <p:ext uri="{BB962C8B-B14F-4D97-AF65-F5344CB8AC3E}">
        <p14:creationId xmlns:p14="http://schemas.microsoft.com/office/powerpoint/2010/main" val="23378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D7D4E-69C4-EBD0-FF73-FF66E30AB597}"/>
              </a:ext>
            </a:extLst>
          </p:cNvPr>
          <p:cNvSpPr>
            <a:spLocks noGrp="1"/>
          </p:cNvSpPr>
          <p:nvPr>
            <p:ph type="title"/>
          </p:nvPr>
        </p:nvSpPr>
        <p:spPr/>
        <p:txBody>
          <a:bodyPr/>
          <a:lstStyle/>
          <a:p>
            <a:r>
              <a:rPr lang="en-US" dirty="0"/>
              <a:t>Data</a:t>
            </a:r>
          </a:p>
        </p:txBody>
      </p:sp>
      <p:sp>
        <p:nvSpPr>
          <p:cNvPr id="3" name="Tijdelijke aanduiding voor inhoud 2">
            <a:extLst>
              <a:ext uri="{FF2B5EF4-FFF2-40B4-BE49-F238E27FC236}">
                <a16:creationId xmlns:a16="http://schemas.microsoft.com/office/drawing/2014/main" id="{C6DFA8DF-2C12-9EBA-590F-2258280CA28C}"/>
              </a:ext>
            </a:extLst>
          </p:cNvPr>
          <p:cNvSpPr>
            <a:spLocks noGrp="1"/>
          </p:cNvSpPr>
          <p:nvPr>
            <p:ph idx="1"/>
          </p:nvPr>
        </p:nvSpPr>
        <p:spPr/>
        <p:txBody>
          <a:bodyPr/>
          <a:lstStyle/>
          <a:p>
            <a:r>
              <a:rPr lang="en-US" dirty="0"/>
              <a:t>HAABSA++ is a two-step approach: </a:t>
            </a:r>
            <a:r>
              <a:rPr lang="en-US" i="1" dirty="0"/>
              <a:t>focus on the deep learning model</a:t>
            </a:r>
          </a:p>
          <a:p>
            <a:r>
              <a:rPr lang="en-US" dirty="0"/>
              <a:t>Ontology predicts 402 out of the 650 sentiment-labeled aspects in the test set </a:t>
            </a:r>
            <a:r>
              <a:rPr lang="en-US" dirty="0">
                <a:latin typeface="Wandohope" panose="020B0503020000020004" pitchFamily="18" charset="-128"/>
                <a:ea typeface="Wandohope" panose="020B0503020000020004" pitchFamily="18" charset="-128"/>
              </a:rPr>
              <a:t>-</a:t>
            </a:r>
            <a:r>
              <a:rPr lang="en-US" dirty="0"/>
              <a:t>&gt; remaining 248 instances is where the deep learning model is utilized</a:t>
            </a:r>
          </a:p>
          <a:p>
            <a:r>
              <a:rPr lang="en-US" dirty="0"/>
              <a:t>Positive label still dominates the distribution, although less than the full test set</a:t>
            </a:r>
          </a:p>
        </p:txBody>
      </p:sp>
      <p:pic>
        <p:nvPicPr>
          <p:cNvPr id="7" name="Afbeelding 6">
            <a:extLst>
              <a:ext uri="{FF2B5EF4-FFF2-40B4-BE49-F238E27FC236}">
                <a16:creationId xmlns:a16="http://schemas.microsoft.com/office/drawing/2014/main" id="{C1B425E4-0B23-47F4-BC5B-2B69A219AF2C}"/>
              </a:ext>
            </a:extLst>
          </p:cNvPr>
          <p:cNvPicPr>
            <a:picLocks noChangeAspect="1"/>
          </p:cNvPicPr>
          <p:nvPr/>
        </p:nvPicPr>
        <p:blipFill>
          <a:blip r:embed="rId3"/>
          <a:stretch>
            <a:fillRect/>
          </a:stretch>
        </p:blipFill>
        <p:spPr>
          <a:xfrm>
            <a:off x="1951486" y="3799442"/>
            <a:ext cx="8278380" cy="2553056"/>
          </a:xfrm>
          <a:prstGeom prst="rect">
            <a:avLst/>
          </a:prstGeom>
        </p:spPr>
      </p:pic>
    </p:spTree>
    <p:extLst>
      <p:ext uri="{BB962C8B-B14F-4D97-AF65-F5344CB8AC3E}">
        <p14:creationId xmlns:p14="http://schemas.microsoft.com/office/powerpoint/2010/main" val="630335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isteen">
  <a:themeElements>
    <a:clrScheme name="Leisteen">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Leisteen">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isteen">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TM04033929[[fn=Leisteen]]</Template>
  <TotalTime>0</TotalTime>
  <Words>1366</Words>
  <Application>Microsoft Office PowerPoint</Application>
  <PresentationFormat>Breedbeeld</PresentationFormat>
  <Paragraphs>141</Paragraphs>
  <Slides>18</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Wandohope</vt:lpstr>
      <vt:lpstr>Aptos</vt:lpstr>
      <vt:lpstr>Arial</vt:lpstr>
      <vt:lpstr>Calisto MT</vt:lpstr>
      <vt:lpstr>Cambria Math</vt:lpstr>
      <vt:lpstr>Symbol</vt:lpstr>
      <vt:lpstr>Wingdings 2</vt:lpstr>
      <vt:lpstr>Leisteen</vt:lpstr>
      <vt:lpstr>Explaining a Deep Learning Model for Aspect-Based Sentiment Analysis Using SHAP</vt:lpstr>
      <vt:lpstr>Contents</vt:lpstr>
      <vt:lpstr>Motivation</vt:lpstr>
      <vt:lpstr>Motivation</vt:lpstr>
      <vt:lpstr>Motivation</vt:lpstr>
      <vt:lpstr>Main Idea</vt:lpstr>
      <vt:lpstr>Related Work</vt:lpstr>
      <vt:lpstr>Data</vt:lpstr>
      <vt:lpstr>Data</vt:lpstr>
      <vt:lpstr>Methodology – HAABSA++</vt:lpstr>
      <vt:lpstr>Methodology – SHAP</vt:lpstr>
      <vt:lpstr>Methodology – SHAP</vt:lpstr>
      <vt:lpstr>Methodology - SHAP</vt:lpstr>
      <vt:lpstr>Evaluation – Local Interpretability</vt:lpstr>
      <vt:lpstr>Evaluation – Local Interpretability</vt:lpstr>
      <vt:lpstr>PowerPoint-presentatie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Finn van der Knaap</dc:creator>
  <cp:lastModifiedBy>Finn van der Knaap</cp:lastModifiedBy>
  <cp:revision>1</cp:revision>
  <dcterms:created xsi:type="dcterms:W3CDTF">2024-11-25T13:40:22Z</dcterms:created>
  <dcterms:modified xsi:type="dcterms:W3CDTF">2024-12-04T09:00:52Z</dcterms:modified>
</cp:coreProperties>
</file>