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6" r:id="rId11"/>
    <p:sldId id="267" r:id="rId12"/>
    <p:sldId id="268" r:id="rId13"/>
    <p:sldId id="276" r:id="rId14"/>
    <p:sldId id="277" r:id="rId15"/>
    <p:sldId id="274" r:id="rId16"/>
    <p:sldId id="278" r:id="rId17"/>
    <p:sldId id="270" r:id="rId18"/>
    <p:sldId id="279" r:id="rId19"/>
    <p:sldId id="272" r:id="rId20"/>
    <p:sldId id="280" r:id="rId21"/>
    <p:sldId id="273" r:id="rId22"/>
    <p:sldId id="281" r:id="rId2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/>
    <p:restoredTop sz="94462"/>
  </p:normalViewPr>
  <p:slideViewPr>
    <p:cSldViewPr snapToGrid="0" showGuides="1">
      <p:cViewPr varScale="1">
        <p:scale>
          <a:sx n="106" d="100"/>
          <a:sy n="106" d="100"/>
        </p:scale>
        <p:origin x="1144" y="17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92EC-BEDD-9448-98CF-7009B24C8A26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A1FC2-01C0-0546-8C6F-C5BA23555C33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9888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Assumption: aspects are explicit and predefined 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1FC2-01C0-0546-8C6F-C5BA23555C33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650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Knowledge based: </a:t>
            </a:r>
            <a:r>
              <a:rPr lang="en-GB" sz="1200" dirty="0"/>
              <a:t>Use predefined knowledge bases for sentiment prediction.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ML: Learn sentiment from trained datasets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Hybrid: </a:t>
            </a:r>
            <a:r>
              <a:rPr lang="en-US" sz="1200" dirty="0"/>
              <a:t>: </a:t>
            </a:r>
            <a:r>
              <a:rPr lang="en-GB" sz="1200" dirty="0"/>
              <a:t>Combine both approaches for improved performance.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1FC2-01C0-0546-8C6F-C5BA23555C33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784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1FC2-01C0-0546-8C6F-C5BA23555C33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163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1FC2-01C0-0546-8C6F-C5BA23555C33}" type="slidenum">
              <a:rPr lang="en-NL" smtClean="0"/>
              <a:t>14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891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9EA20-6D39-310B-C61D-C42B1A8F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303BBC-AE0B-10B6-A0E4-3ACC25DD0F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6AFF4B-33D1-DE12-7CDE-23168DF70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D58CA-3CCE-D6A9-8EBD-3F8FD1C77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1FC2-01C0-0546-8C6F-C5BA23555C33}" type="slidenum">
              <a:rPr lang="en-NL" smtClean="0"/>
              <a:t>16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460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A1FC2-01C0-0546-8C6F-C5BA23555C33}" type="slidenum">
              <a:rPr lang="en-NL" smtClean="0"/>
              <a:t>19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906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636F-C7AF-F7CA-0605-9D2556381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5CD6-3637-1322-E740-77B5E855E1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54540-406E-FCC0-4728-D4CE1528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8B1EC-78D0-3FF9-E1B5-3FFEDF1D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B1159-CB49-8B92-8BF1-25B40F7CE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6891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308E-7C97-60AD-B1B1-F46D7DB8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BE691-4DBA-7C0E-E62C-3034A9476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B26C8-BF27-07EE-C92F-2A4687B2A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7AC1-AC3D-03EA-A7B8-A4C08672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55988-3EB0-A107-70FE-37FD9DAD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638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7B5279-6A9D-AC32-72F3-8F4AD0A36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08AFB-9E1F-9A70-EB51-0097E2303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932CA-0AF1-18BF-9208-700FAAD5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43330-4F5B-07E1-5907-C162FF92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3E5D-7F58-7C4B-EA44-C15D8D14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9642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440F-F9DD-8772-9B7A-B9C65A6D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A5306-2018-96D6-686F-E1243C5E1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F2AE-1EA7-B215-7E73-9B1DAA99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92E3-E583-B022-D7EC-A3DCFB60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74E7E-CEF9-26E8-2784-6C019499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089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8CAE5-90F9-BDD4-EDC7-A27E68C6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0CA93-7501-53C3-8535-1FE9E0A88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5E9BC-E818-1A1A-FD2F-ACC4F7894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AFBCF-B4E4-A59B-9D2B-CAF56E6C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15915-843B-B0A3-95B0-0F953043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195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50F2-488A-E8A8-E3CD-ACB0CE7B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81993-5AD5-17E6-D0F1-805F5D381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412D9-0ECA-3BED-471E-5F80AC904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85B8-3542-5359-230B-27C94FE1B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6144E-1358-D40D-2FB5-DB1E93AF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E6BBF-EB6A-A895-8CB2-E7AEE01A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135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E89A-E9C5-B8A3-D5EB-0F6684B3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63925-81DD-4711-E560-D5E213C0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B58857-AF02-9D3D-98AB-BCE2EE4CB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CE219-B68E-D9A6-5BE9-2679CAEFD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C1186D-3B17-A462-6ACF-C240BEB8C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BF7AD2-3EA1-7367-7AF8-FD7D1E65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6C4238-47D8-F9E4-099D-46ED3EFD0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05E7A-931E-3656-E4EB-EDE97DAD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8825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F60A-1E13-2246-CE6A-705535D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DB27C-078B-5D64-8953-6B364879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E9487-919A-1AA4-BD37-E58FEE2B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3CC475-B235-A664-1DE4-2B74CCBB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6780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9D8222-7E1D-F997-BAC6-D854A0A2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814BA7-D2EC-2BBB-F5E1-1799440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EE264-F743-7276-E478-8C3D19E7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7341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E12B-17B9-11BA-1433-2817E67D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401F9-DB6E-4AC2-797F-A2EFAE41A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10DC8-9BC2-5544-3A19-2AD59C0A2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E2575-7A38-078A-A35E-4253B7FC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AA3D5-B139-E592-96EB-6969E65A3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7F8CA-7CD8-68B8-4FD5-D2F91917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493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7AF6-693A-A8DB-29FD-A9DBFE77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08315-A5D1-1B9F-E79E-1B651069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F0038-6442-E080-0AAF-04F3252F5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77001-A0F1-6247-4752-D45C3FDA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B8395-314B-DBE7-FC1A-C2655DF6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AD3EE-C398-8B5E-696F-560D13F4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773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8A7DD5-FCEC-2C2A-2023-AAEDD61A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8A1A7-3A5C-4559-6CAC-AF096378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691BC-E79C-2DDA-B92A-A317246CE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21D293-8560-044F-9782-56417201B783}" type="datetimeFigureOut">
              <a:rPr lang="en-NL" smtClean="0"/>
              <a:t>29/11/2024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9D926-9986-8FF0-03CB-0D1741873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DB3A-9E2B-A471-96D5-B971E02EC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9E5B2D-462C-E34D-B6C3-03D4C96A842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6914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A3AFF-082F-EF74-4755-2E894012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2766848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sz="3600" b="1" dirty="0">
                <a:latin typeface="Arial" panose="020B0604020202020204" pitchFamily="34" charset="0"/>
                <a:cs typeface="Arial" panose="020B0604020202020204" pitchFamily="34" charset="0"/>
              </a:rPr>
              <a:t>Knowledge Injection from a Domain Sentiment Ontology in an Attention Neural Network for Aspect-Based Sentiment Classification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B2DA9-0CBA-C5A9-5DDB-9BB43D5DD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1282"/>
            <a:ext cx="9144000" cy="953814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sz="2000" dirty="0">
                <a:latin typeface="Arial"/>
              </a:rPr>
              <a:t>Charlotte Visser*</a:t>
            </a:r>
          </a:p>
          <a:p>
            <a:pPr>
              <a:lnSpc>
                <a:spcPct val="100000"/>
              </a:lnSpc>
            </a:pPr>
            <a:r>
              <a:rPr lang="en-NL" sz="2000" dirty="0">
                <a:latin typeface="Arial"/>
              </a:rPr>
              <a:t>471231cv@student.eur.nl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232774B-EB51-03A2-64A2-4EA4074B9919}"/>
              </a:ext>
            </a:extLst>
          </p:cNvPr>
          <p:cNvSpPr txBox="1">
            <a:spLocks/>
          </p:cNvSpPr>
          <p:nvPr/>
        </p:nvSpPr>
        <p:spPr>
          <a:xfrm>
            <a:off x="0" y="5717627"/>
            <a:ext cx="5012267" cy="496906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NL" sz="1600" dirty="0">
                <a:latin typeface="Arial"/>
              </a:rPr>
              <a:t>* Joint work with Flavius Frasincar</a:t>
            </a:r>
          </a:p>
        </p:txBody>
      </p:sp>
    </p:spTree>
    <p:extLst>
      <p:ext uri="{BB962C8B-B14F-4D97-AF65-F5344CB8AC3E}">
        <p14:creationId xmlns:p14="http://schemas.microsoft.com/office/powerpoint/2010/main" val="326747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C57CA-E9D1-AA90-6504-6E493AEBE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5DD25-5BAC-1C32-9B7E-95B2C3F3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Data – Domain Sentiment Ontology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E0DF-69AA-5D5C-5720-BC6F30ED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Ontology Features: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Concepts: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Captures restaurant-specific aspects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Total: 444 concepts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Lexical Representations: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Maps concepts to their textual representations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Total: 453 lexical representations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Subclass Relationships: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Links concepts hierarchically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Total: 576 subclass relationships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</p:txBody>
      </p:sp>
      <p:pic>
        <p:nvPicPr>
          <p:cNvPr id="7" name="Picture 6" descr="A diagram of a company&#10;&#10;Description automatically generated">
            <a:extLst>
              <a:ext uri="{FF2B5EF4-FFF2-40B4-BE49-F238E27FC236}">
                <a16:creationId xmlns:a16="http://schemas.microsoft.com/office/drawing/2014/main" id="{89FE09E9-247D-08FD-8E88-3CDF4048A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350" y="2914541"/>
            <a:ext cx="5448300" cy="138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8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EE693-3D67-A048-87D5-C198E59B7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0E37-F8E3-4680-F0B5-8335B6E79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Methodology – LCR-Rot-hop++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2ACA4-0498-024A-3688-3C723555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600" dirty="0">
                <a:latin typeface="Arial"/>
              </a:rPr>
              <a:t>LCR-Rot-hop++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For </a:t>
            </a:r>
            <a:r>
              <a:rPr lang="en-US" sz="2000" b="1" dirty="0">
                <a:latin typeface="Arial"/>
              </a:rPr>
              <a:t>training</a:t>
            </a:r>
            <a:r>
              <a:rPr lang="en-US" sz="2000" dirty="0">
                <a:latin typeface="Arial"/>
              </a:rPr>
              <a:t>, we use the input sentence (BERT). For </a:t>
            </a:r>
            <a:r>
              <a:rPr lang="en-US" sz="2000" b="1" dirty="0">
                <a:latin typeface="Arial"/>
              </a:rPr>
              <a:t>testing</a:t>
            </a:r>
            <a:r>
              <a:rPr lang="en-US" sz="2000" dirty="0">
                <a:latin typeface="Arial"/>
              </a:rPr>
              <a:t>, we use the input sentence and information from the domain ontology (K-BERT).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The embeddings are used as input for three separate Bi-LSTMS and give three hidden states.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The Bi-LSTM hidden states are used in a two-step </a:t>
            </a:r>
            <a:r>
              <a:rPr lang="en-US" sz="2000" b="1" dirty="0">
                <a:latin typeface="Arial"/>
              </a:rPr>
              <a:t>rotatory attention mechanism </a:t>
            </a:r>
            <a:r>
              <a:rPr lang="en-US" sz="2000" dirty="0">
                <a:latin typeface="Arial"/>
              </a:rPr>
              <a:t>which aligns left/right context and target phrases.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Then, we use a </a:t>
            </a:r>
            <a:r>
              <a:rPr lang="en-US" sz="2000" b="1" dirty="0">
                <a:latin typeface="Arial"/>
              </a:rPr>
              <a:t>hierarchical attention </a:t>
            </a:r>
            <a:r>
              <a:rPr lang="en-US" sz="2000" dirty="0">
                <a:latin typeface="Arial"/>
              </a:rPr>
              <a:t>model  to improve model flexibility.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The left context, right context and target representations are combined into a single vector. The vector is passed through a </a:t>
            </a:r>
            <a:r>
              <a:rPr lang="en-US" sz="2000" dirty="0" err="1">
                <a:latin typeface="Arial"/>
              </a:rPr>
              <a:t>softmax</a:t>
            </a:r>
            <a:r>
              <a:rPr lang="en-US" sz="2000" dirty="0">
                <a:latin typeface="Arial"/>
              </a:rPr>
              <a:t> layer. The outputs are the probabilities for the sentiment classes: Positive, Negative, Neutral. </a:t>
            </a:r>
          </a:p>
          <a:p>
            <a:pPr marL="0" indent="0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buNone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183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88C4F-EB18-EFC4-61F3-588C3D52D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1457-0BF2-B571-616F-557A66D9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Methodology – Knowledge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37AFD-DD5F-A6E3-CB86-6AE7C9CA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574632" cy="5586145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During the testing phase, knowledge is injected using the domain sentiment ontology.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k-Hops in the ontology: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Defines the distance to traverse in the ontology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b="1" dirty="0">
                <a:latin typeface="Arial"/>
              </a:rPr>
              <a:t>0-hop</a:t>
            </a:r>
            <a:r>
              <a:rPr lang="en-US" sz="1800" dirty="0">
                <a:latin typeface="Arial"/>
              </a:rPr>
              <a:t>: Synonyms – the ontology does not have to be traversed. Added by inserting soft branches to the sentence tree.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b="1" dirty="0">
                <a:latin typeface="Arial"/>
              </a:rPr>
              <a:t>1-hop, 2-hop</a:t>
            </a:r>
            <a:r>
              <a:rPr lang="en-US" sz="1800" dirty="0">
                <a:latin typeface="Arial"/>
              </a:rPr>
              <a:t>: subclasses related to concepts. Added by inserting hard branches to the sentence tree.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buNone/>
            </a:pPr>
            <a:endParaRPr lang="en-US" sz="2000" dirty="0"/>
          </a:p>
        </p:txBody>
      </p:sp>
      <p:pic>
        <p:nvPicPr>
          <p:cNvPr id="4" name="Picture 3" descr="A white paper with text and numbers&#10;&#10;Description automatically generated">
            <a:extLst>
              <a:ext uri="{FF2B5EF4-FFF2-40B4-BE49-F238E27FC236}">
                <a16:creationId xmlns:a16="http://schemas.microsoft.com/office/drawing/2014/main" id="{08809BD9-3DA6-FA3F-6F91-F670540D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164" b="31573"/>
          <a:stretch/>
        </p:blipFill>
        <p:spPr>
          <a:xfrm>
            <a:off x="6533148" y="2664570"/>
            <a:ext cx="5316644" cy="19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8C1FF-DCA7-D5FC-4A65-F3110CB17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678D-7B52-4E97-B658-AFBF11591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Methodology – Knowledge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1272-9823-5AB1-C6CA-D33798FA0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564671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Challenges with knowledge injection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b="1" dirty="0">
                <a:latin typeface="Arial"/>
              </a:rPr>
              <a:t>Challenge 1: Incompatibility with BERT Embedding Layer</a:t>
            </a:r>
            <a:r>
              <a:rPr lang="en-US" sz="2000" dirty="0">
                <a:latin typeface="Arial"/>
              </a:rPr>
              <a:t>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900" dirty="0">
                <a:latin typeface="Arial"/>
              </a:rPr>
              <a:t>After injecting knowledge, the sentence tree contains branches that cannot be processed directly by BERT’s embedding layer.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900" dirty="0">
                <a:latin typeface="Arial"/>
              </a:rPr>
              <a:t>The sentence tree is rearranged by inserting the tokens located in the branches subsequent to their originating nodes.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900" dirty="0">
                <a:latin typeface="Arial"/>
                <a:sym typeface="Wingdings" pitchFamily="2" charset="2"/>
              </a:rPr>
              <a:t>Solution: </a:t>
            </a:r>
            <a:r>
              <a:rPr lang="en-US" sz="1900" b="1" dirty="0">
                <a:latin typeface="Arial"/>
                <a:sym typeface="Wingdings" pitchFamily="2" charset="2"/>
              </a:rPr>
              <a:t>Soft-Positioning</a:t>
            </a:r>
            <a:r>
              <a:rPr lang="en-US" sz="1900" dirty="0">
                <a:latin typeface="Arial"/>
                <a:sym typeface="Wingdings" pitchFamily="2" charset="2"/>
              </a:rPr>
              <a:t>.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700" dirty="0">
                <a:latin typeface="Arial"/>
                <a:sym typeface="Wingdings" pitchFamily="2" charset="2"/>
              </a:rPr>
              <a:t>All the injected tokens get the same soft-position as the original word in the sentence.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700" dirty="0">
                <a:latin typeface="Arial"/>
                <a:sym typeface="Wingdings" pitchFamily="2" charset="2"/>
              </a:rPr>
              <a:t>Limits the effect of Knowledge Noise (KN)</a:t>
            </a:r>
          </a:p>
        </p:txBody>
      </p:sp>
    </p:spTree>
    <p:extLst>
      <p:ext uri="{BB962C8B-B14F-4D97-AF65-F5344CB8AC3E}">
        <p14:creationId xmlns:p14="http://schemas.microsoft.com/office/powerpoint/2010/main" val="302703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0E7DF-CEC1-0656-5F76-AD40D4B7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21A55-91D4-484D-C040-001B18199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Methodology – Knowledge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63F83-894B-F681-D003-733E1FC62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564671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Challenges with knowledge injection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b="1" dirty="0">
                <a:latin typeface="Arial"/>
                <a:sym typeface="Wingdings" pitchFamily="2" charset="2"/>
              </a:rPr>
              <a:t>Challenge 2: Loss of Sentence Meaning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  <a:sym typeface="Wingdings" pitchFamily="2" charset="2"/>
              </a:rPr>
              <a:t>While soft-positioning preserves sentence structure, the injection of additional tokens can distort the </a:t>
            </a:r>
            <a:r>
              <a:rPr lang="en-US" sz="1800" b="1" dirty="0">
                <a:latin typeface="Arial"/>
                <a:sym typeface="Wingdings" pitchFamily="2" charset="2"/>
              </a:rPr>
              <a:t>original meaning </a:t>
            </a:r>
            <a:r>
              <a:rPr lang="en-US" sz="1800" dirty="0">
                <a:latin typeface="Arial"/>
                <a:sym typeface="Wingdings" pitchFamily="2" charset="2"/>
              </a:rPr>
              <a:t>of the sentence.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  <a:sym typeface="Wingdings" pitchFamily="2" charset="2"/>
              </a:rPr>
              <a:t>Solution: </a:t>
            </a:r>
            <a:r>
              <a:rPr lang="en-US" sz="1800" b="1" dirty="0">
                <a:latin typeface="Arial"/>
                <a:sym typeface="Wingdings" pitchFamily="2" charset="2"/>
              </a:rPr>
              <a:t>Visibility Matrix</a:t>
            </a:r>
            <a:r>
              <a:rPr lang="en-US" sz="1800" dirty="0">
                <a:latin typeface="Arial"/>
                <a:sym typeface="Wingdings" pitchFamily="2" charset="2"/>
              </a:rPr>
              <a:t>.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  <a:sym typeface="Wingdings" pitchFamily="2" charset="2"/>
              </a:rPr>
              <a:t>Ensures injected tokens influence only relevant words: </a:t>
            </a:r>
          </a:p>
          <a:p>
            <a:pPr lvl="4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  <a:sym typeface="Wingdings" pitchFamily="2" charset="2"/>
              </a:rPr>
              <a:t>Tokens in different branches do not influence each other</a:t>
            </a:r>
          </a:p>
          <a:p>
            <a:pPr lvl="4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  <a:sym typeface="Wingdings" pitchFamily="2" charset="2"/>
              </a:rPr>
              <a:t>Tokens in the same branch interact with one another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  <a:sym typeface="Wingdings" pitchFamily="2" charset="2"/>
              </a:rPr>
              <a:t>Limits the effect of KN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009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DD21E-8007-DB1D-FC41-1425FDEB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36D8-D977-FCD1-077E-4C2BA182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Example Visibility Matrix &amp; Soft-Positioning</a:t>
            </a:r>
          </a:p>
        </p:txBody>
      </p:sp>
      <p:pic>
        <p:nvPicPr>
          <p:cNvPr id="7" name="Picture 6" descr="A white paper with text and numbers&#10;&#10;Description automatically generated">
            <a:extLst>
              <a:ext uri="{FF2B5EF4-FFF2-40B4-BE49-F238E27FC236}">
                <a16:creationId xmlns:a16="http://schemas.microsoft.com/office/drawing/2014/main" id="{B1EB5D4D-0070-ACC5-7339-34EC77920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79" y="2399695"/>
            <a:ext cx="10025015" cy="34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32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FD51-196A-1E48-0FF3-92B085FBD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5C71-EDB0-FD07-9D5A-99694989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Methodology – Knowledge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8FB59-7625-6FFE-58E1-A11F527E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564671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Challenges with knowledge injection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b="1" dirty="0">
                <a:latin typeface="Arial"/>
                <a:sym typeface="Wingdings" pitchFamily="2" charset="2"/>
              </a:rPr>
              <a:t>Challenge 3: Effect of increasing the number of hops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  <a:sym typeface="Wingdings" pitchFamily="2" charset="2"/>
              </a:rPr>
              <a:t>On the one hand, increasing the number of hops might introduce concepts with increasingly distinct meanings, causing the original meaning of the sentence to change.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  <a:sym typeface="Wingdings" pitchFamily="2" charset="2"/>
              </a:rPr>
              <a:t>On the other hand, alternative lexical representations of present concepts might be better able to capture the sentiment because people sometimes use a variety of words. Therefore, lexical representations can be more important than the original words due to their presence in the training data.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  <a:sym typeface="Wingdings" pitchFamily="2" charset="2"/>
              </a:rPr>
              <a:t>Solution: </a:t>
            </a:r>
            <a:r>
              <a:rPr lang="en-US" sz="1800" b="1" dirty="0">
                <a:latin typeface="Arial"/>
                <a:sym typeface="Wingdings" pitchFamily="2" charset="2"/>
              </a:rPr>
              <a:t>Hop Weight Mechanism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  <a:sym typeface="Wingdings" pitchFamily="2" charset="2"/>
              </a:rPr>
              <a:t>Control the influence of injected tokens based on their distance in the ontology. </a:t>
            </a:r>
          </a:p>
          <a:p>
            <a:pPr marL="1371600" lvl="3" indent="0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buNone/>
            </a:pPr>
            <a:endParaRPr lang="en-US" sz="16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77821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CB7EC-B7C1-D9FE-C63B-4621A7A3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C34D-0151-57BD-DE45-EC3DFB35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44CE-013D-6120-0C11-99D43977F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5280"/>
            <a:ext cx="10515600" cy="2339102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 err="1">
                <a:latin typeface="Arial"/>
              </a:rPr>
              <a:t>SemEval</a:t>
            </a:r>
            <a:r>
              <a:rPr lang="en-US" sz="1800" dirty="0">
                <a:latin typeface="Arial"/>
              </a:rPr>
              <a:t> 2015: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LCR-Rot-hop-</a:t>
            </a:r>
            <a:r>
              <a:rPr lang="en-US" sz="1600" dirty="0" err="1">
                <a:latin typeface="Arial"/>
              </a:rPr>
              <a:t>ont</a:t>
            </a:r>
            <a:r>
              <a:rPr lang="en-US" sz="1600" dirty="0">
                <a:latin typeface="Arial"/>
              </a:rPr>
              <a:t>++ outperforms LCR-Rot-hop++ for all hop levels.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HAABSA++ achieves highest accuracy.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1-hop injection achieves highest accuracy for LCR-Rot-hop-</a:t>
            </a:r>
            <a:r>
              <a:rPr lang="en-US" sz="1600" dirty="0" err="1">
                <a:latin typeface="Arial"/>
              </a:rPr>
              <a:t>ont</a:t>
            </a:r>
            <a:r>
              <a:rPr lang="en-US" sz="1600" dirty="0">
                <a:latin typeface="Arial"/>
              </a:rPr>
              <a:t>++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 err="1">
                <a:latin typeface="Arial"/>
              </a:rPr>
              <a:t>SemEval</a:t>
            </a:r>
            <a:r>
              <a:rPr lang="en-US" sz="1800" dirty="0">
                <a:latin typeface="Arial"/>
              </a:rPr>
              <a:t> 2016: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HAABSA++ outperforms LCR-Rot-hop-</a:t>
            </a:r>
            <a:r>
              <a:rPr lang="en-US" sz="1600" dirty="0" err="1">
                <a:latin typeface="Arial"/>
              </a:rPr>
              <a:t>ont</a:t>
            </a:r>
            <a:r>
              <a:rPr lang="en-US" sz="1600" dirty="0">
                <a:latin typeface="Arial"/>
              </a:rPr>
              <a:t>++ for all hop levels.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Performance declines as more distant hops are injected due to increased knowledge noise</a:t>
            </a:r>
          </a:p>
        </p:txBody>
      </p:sp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5227A942-90F5-02C2-1A8C-DE75923EB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3052"/>
            <a:ext cx="5682916" cy="16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11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BEADD-ECD4-9904-FC41-15B076AC2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A275-13B7-C799-E4BC-687CEDFF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73F7BD-CFB8-945F-6993-A622BB993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sz="2000" dirty="0">
                <a:latin typeface="Arial"/>
              </a:rPr>
              <a:t>Wilcoxon signed rank test on 100 bootstraps on the test data:</a:t>
            </a:r>
          </a:p>
          <a:p>
            <a:pPr lvl="1">
              <a:lnSpc>
                <a:spcPct val="100000"/>
              </a:lnSpc>
            </a:pPr>
            <a:r>
              <a:rPr lang="en-NL" sz="1800" dirty="0">
                <a:latin typeface="Arial"/>
              </a:rPr>
              <a:t>LCR-Rot-hop-ont++ is statistically significant better than LCR-Rot-hop++ on SemEval 2015</a:t>
            </a:r>
          </a:p>
          <a:p>
            <a:pPr lvl="1">
              <a:lnSpc>
                <a:spcPct val="100000"/>
              </a:lnSpc>
            </a:pPr>
            <a:r>
              <a:rPr lang="en-NL" sz="1800" dirty="0">
                <a:latin typeface="Arial"/>
              </a:rPr>
              <a:t>LCR-Rot-hop++ is statistically significant better than LCR-Rot-hop-ont++ on SemEval 2016</a:t>
            </a:r>
          </a:p>
          <a:p>
            <a:pPr>
              <a:lnSpc>
                <a:spcPct val="100000"/>
              </a:lnSpc>
            </a:pPr>
            <a:r>
              <a:rPr lang="en-NL" sz="2000" dirty="0">
                <a:latin typeface="Arial"/>
              </a:rPr>
              <a:t>Leveraging a domain sentiment ontology both in a hybrid approach and directly injecting in a neural network increases accuracy for smaller datasets. However, a hybrid approach is preferred over knowledge injection. </a:t>
            </a:r>
          </a:p>
          <a:p>
            <a:pPr>
              <a:lnSpc>
                <a:spcPct val="100000"/>
              </a:lnSpc>
            </a:pPr>
            <a:r>
              <a:rPr lang="en-NL" sz="2000" dirty="0">
                <a:latin typeface="Arial"/>
              </a:rPr>
              <a:t>An ontology does not boost performance for larger datasets, as these allow for a better trained neural model. </a:t>
            </a:r>
          </a:p>
        </p:txBody>
      </p:sp>
    </p:spTree>
    <p:extLst>
      <p:ext uri="{BB962C8B-B14F-4D97-AF65-F5344CB8AC3E}">
        <p14:creationId xmlns:p14="http://schemas.microsoft.com/office/powerpoint/2010/main" val="400987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9D4A2-E7BE-9C39-4274-6727A2246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3392-7760-69FA-910B-C4AE9D3C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>
                <a:latin typeface="Arial"/>
              </a:rPr>
              <a:t>Evaluation – Ablation Experiment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400B0-F5AD-A3FD-EA73-25B89547B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944" y="2047876"/>
            <a:ext cx="4648898" cy="3862596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</a:rPr>
              <a:t>Objective: Assess the impact of soft-positioning, visibility matrix, and hop weighting on the performance of the model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 err="1">
                <a:latin typeface="Arial"/>
              </a:rPr>
              <a:t>SemEval</a:t>
            </a:r>
            <a:r>
              <a:rPr lang="en-US" sz="1800" dirty="0">
                <a:latin typeface="Arial"/>
              </a:rPr>
              <a:t> 2015: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Accuracy LCR-Rot-hop-</a:t>
            </a:r>
            <a:r>
              <a:rPr lang="en-US" sz="1600" dirty="0" err="1">
                <a:latin typeface="Arial"/>
              </a:rPr>
              <a:t>ont</a:t>
            </a:r>
            <a:r>
              <a:rPr lang="en-US" sz="1600" dirty="0">
                <a:latin typeface="Arial"/>
              </a:rPr>
              <a:t>++ higher with SP, VM and hop weight mechanism for all hops.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 err="1">
                <a:latin typeface="Arial"/>
              </a:rPr>
              <a:t>SemEval</a:t>
            </a:r>
            <a:r>
              <a:rPr lang="en-US" sz="1800" dirty="0">
                <a:latin typeface="Arial"/>
              </a:rPr>
              <a:t> 2016: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Accuracy LCR-Rot-hop-</a:t>
            </a:r>
            <a:r>
              <a:rPr lang="en-US" sz="1600" dirty="0" err="1">
                <a:latin typeface="Arial"/>
              </a:rPr>
              <a:t>ont</a:t>
            </a:r>
            <a:r>
              <a:rPr lang="en-US" sz="1600" dirty="0">
                <a:latin typeface="Arial"/>
              </a:rPr>
              <a:t>++ higher without SP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Accuracy LCR-Rot-hop-</a:t>
            </a:r>
            <a:r>
              <a:rPr lang="en-US" sz="1600" dirty="0" err="1">
                <a:latin typeface="Arial"/>
              </a:rPr>
              <a:t>ont</a:t>
            </a:r>
            <a:r>
              <a:rPr lang="en-US" sz="1600" dirty="0">
                <a:latin typeface="Arial"/>
              </a:rPr>
              <a:t>++ higher with VM and hop weight mechanism. </a:t>
            </a:r>
          </a:p>
        </p:txBody>
      </p:sp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3F900DCE-DC84-6D9A-F39F-DDEBAC6CD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225" y="2327278"/>
            <a:ext cx="5415719" cy="319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1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EF79-E249-1BF6-4270-7CC767A4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13338-C948-5A0F-3D8E-900757ADE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NL" sz="2400" dirty="0">
                <a:latin typeface="Arial"/>
              </a:rPr>
              <a:t>Motivation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NL" sz="2400" dirty="0">
                <a:latin typeface="Arial"/>
              </a:rPr>
              <a:t>Related Work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NL" sz="2400" dirty="0">
                <a:latin typeface="Arial"/>
              </a:rPr>
              <a:t>Data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NL" sz="2400" dirty="0">
                <a:latin typeface="Arial"/>
              </a:rPr>
              <a:t>Methodology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NL" sz="2400" dirty="0">
                <a:latin typeface="Arial"/>
              </a:rPr>
              <a:t>Evaluation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NL" sz="2400" dirty="0">
                <a:latin typeface="Arial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276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C81B1-8445-C145-B3C9-F0AF61ABB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0AA1-F90C-4F50-9F24-61BBCCF4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>
                <a:latin typeface="Arial"/>
              </a:rPr>
              <a:t>Evaluation – Ablation Experiment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C5A7-0505-8094-A8D9-764781D9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2" y="1820867"/>
            <a:ext cx="10359888" cy="321626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Key Insights: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Visibility Matrix: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</a:rPr>
              <a:t>Essential for all datasets; removing it consistently decreases performance. 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</a:rPr>
              <a:t>Highlights its importance regarding limiting knowledge noise.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Soft-Positioning: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</a:rPr>
              <a:t>Critical for small datasets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800" dirty="0">
                <a:latin typeface="Arial"/>
              </a:rPr>
              <a:t>For larger datasets, soft-positioning degrades performance: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Likely due to the heuristic introducing excessive noise in models already well-trained on large datasets. </a:t>
            </a:r>
          </a:p>
        </p:txBody>
      </p:sp>
    </p:spTree>
    <p:extLst>
      <p:ext uri="{BB962C8B-B14F-4D97-AF65-F5344CB8AC3E}">
        <p14:creationId xmlns:p14="http://schemas.microsoft.com/office/powerpoint/2010/main" val="267662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5D4B8-DE38-5390-923C-6F95653DA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AEC7-D529-0E74-D9C2-B3B6258F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6FE45-5891-3651-A195-33234131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We have proposed two extensions for LCR-Rot-hop-</a:t>
            </a:r>
            <a:r>
              <a:rPr lang="en-US" sz="2400" dirty="0" err="1">
                <a:latin typeface="Arial"/>
              </a:rPr>
              <a:t>ont</a:t>
            </a:r>
            <a:r>
              <a:rPr lang="en-US" sz="2400" dirty="0">
                <a:latin typeface="Arial"/>
              </a:rPr>
              <a:t>++: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Injecting lexical representations of selected </a:t>
            </a:r>
            <a:r>
              <a:rPr lang="en-US" sz="2000" dirty="0" err="1">
                <a:latin typeface="Arial"/>
              </a:rPr>
              <a:t>subconcepts</a:t>
            </a:r>
            <a:r>
              <a:rPr lang="en-US" sz="2000" dirty="0">
                <a:latin typeface="Arial"/>
              </a:rPr>
              <a:t> in addition to the lexical representations of the original concepts.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Hop weight mechanism to control for injected knowledge.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LCR-Rot-hop-</a:t>
            </a:r>
            <a:r>
              <a:rPr lang="en-US" sz="2400" dirty="0" err="1">
                <a:latin typeface="Arial"/>
              </a:rPr>
              <a:t>ont</a:t>
            </a:r>
            <a:r>
              <a:rPr lang="en-US" sz="2400" dirty="0">
                <a:latin typeface="Arial"/>
              </a:rPr>
              <a:t>++ outperforms LCR-Rot-hop++ for small datasets.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Hop Weighting Mechanism significantly enhances performance.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Future work: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Explore knowledge injection during training to improve learning from external information.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Use </a:t>
            </a:r>
            <a:r>
              <a:rPr lang="en-US" sz="2000" dirty="0" err="1">
                <a:latin typeface="Arial"/>
              </a:rPr>
              <a:t>RoBERTa</a:t>
            </a:r>
            <a:r>
              <a:rPr lang="en-US" sz="2000" dirty="0">
                <a:latin typeface="Arial"/>
              </a:rPr>
              <a:t> word embeddings for better contextual understanding.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Investigate limiting the amount of injected knowledge to reduce knowledge noise.  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503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5C3B9-CF59-BA87-1CFC-98312F867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609D0-5182-CB38-877D-9AE5414C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291CF-E65C-1133-062D-8923913A7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Dekker, R.,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Gielisse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D.,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Jaggan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C.,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Meijers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S.,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Frasincar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F.: Knowledge graph injection for aspect-based sentiment classification. In: 34th International Conference on Database and Expert Systems (DEXA 2023). LNCS, vol. 14147, pp. 173–187. Springer (2023)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Liu, W., Zhou, P., Zhao, Z., Wang, Z., Ju, Q., Deng, H., Wang, P.: K-BERT: Enabling language representation with knowledge graph. In: 34th AAAI Conference on Artificial Intelligence (AAAI 2020). vol. 34, pp. 2901–2908. AAAI (2020)</a:t>
            </a:r>
          </a:p>
          <a:p>
            <a:pPr>
              <a:lnSpc>
                <a:spcPct val="100000"/>
              </a:lnSpc>
            </a:pP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Trusca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M.M., Wassenberg, D.,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Frasincar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F., Dekker, R.: A hybrid approach for aspect-based sentiment analysis using deep contextual word embeddings and hierarchical attention. In: 20th International Conference on Web Engineering (ICWE 2020). LNCS, vol. 12128, pp. 365–380. Springer (2020)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Schouten, K., </a:t>
            </a:r>
            <a:r>
              <a:rPr lang="en-GB" sz="2000" dirty="0" err="1">
                <a:solidFill>
                  <a:srgbClr val="000000"/>
                </a:solidFill>
                <a:effectLst/>
                <a:latin typeface="Arial" pitchFamily="2" charset="0"/>
              </a:rPr>
              <a:t>Frasincar</a:t>
            </a:r>
            <a:r>
              <a:rPr lang="en-GB" sz="2000" dirty="0">
                <a:solidFill>
                  <a:srgbClr val="000000"/>
                </a:solidFill>
                <a:effectLst/>
                <a:latin typeface="Arial" pitchFamily="2" charset="0"/>
              </a:rPr>
              <a:t>, F., de Jong, F.: Ontology-enhanced aspect-based sentiment analysis. In: 17th International Conference on Web Engineering, (ICWE2017). LNCS, vol. 10360, pp. 302–320. Springer (2017)</a:t>
            </a:r>
          </a:p>
          <a:p>
            <a:pPr>
              <a:lnSpc>
                <a:spcPct val="100000"/>
              </a:lnSpc>
            </a:pPr>
            <a:endParaRPr lang="en-GB" sz="9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GB" sz="11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GB" sz="16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32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B2F7-FDDF-A545-14D4-DC7431C62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E16AE-9E81-1A13-1564-6A7AAD9E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L" sz="2400" dirty="0">
                <a:latin typeface="Arial"/>
              </a:rPr>
              <a:t>Due to the growth of opinionated web texts there is an increasing need for </a:t>
            </a:r>
            <a:r>
              <a:rPr lang="en-NL" sz="2400" b="1" dirty="0">
                <a:latin typeface="Arial"/>
              </a:rPr>
              <a:t>sentiment analysis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latin typeface="Arial"/>
              </a:rPr>
              <a:t>Understanding customer opinions on specific product aspects helps decision-makers such as businesses and researchers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2400" dirty="0">
                <a:latin typeface="Arial"/>
              </a:rPr>
              <a:t>Automating sentiment extraction and analysis saves time and reduces costs, making it easier to respond to customer needs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170609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88C72-677D-89D1-B512-F890FC7EF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E128-B325-56EE-068A-045CFE1BD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Motivation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71421-458D-4F58-BAD4-362319A32755}"/>
              </a:ext>
            </a:extLst>
          </p:cNvPr>
          <p:cNvSpPr txBox="1">
            <a:spLocks/>
          </p:cNvSpPr>
          <p:nvPr/>
        </p:nvSpPr>
        <p:spPr>
          <a:xfrm>
            <a:off x="838200" y="1857522"/>
            <a:ext cx="10515600" cy="387798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b="1" dirty="0">
                <a:solidFill>
                  <a:prstClr val="black"/>
                </a:solidFill>
                <a:latin typeface="Arial" panose="02110004020202020204"/>
              </a:rPr>
              <a:t>Sentiment Analysis </a:t>
            </a:r>
            <a:r>
              <a:rPr lang="en-GB" sz="2400" dirty="0">
                <a:solidFill>
                  <a:prstClr val="black"/>
                </a:solidFill>
                <a:latin typeface="Arial" panose="02110004020202020204"/>
              </a:rPr>
              <a:t>is defined as the process of automatically extracting the sentiment and opinions towards entities from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L" sz="2400" dirty="0">
                <a:solidFill>
                  <a:prstClr val="black"/>
                </a:solidFill>
                <a:latin typeface="Arial" panose="02110004020202020204"/>
              </a:rPr>
              <a:t>Different granularities of Sentiment Analysis: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kumimoji="0" lang="en-N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+mn-ea"/>
                <a:cs typeface="+mn-cs"/>
              </a:rPr>
              <a:t>Document-level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NL" sz="2000" dirty="0">
                <a:solidFill>
                  <a:prstClr val="black"/>
                </a:solidFill>
                <a:latin typeface="Arial" panose="02110004020202020204"/>
              </a:rPr>
              <a:t>Paragraph-level</a:t>
            </a:r>
            <a:endParaRPr kumimoji="0" lang="en-NL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110004020202020204"/>
              <a:ea typeface="+mn-ea"/>
              <a:cs typeface="+mn-cs"/>
            </a:endParaRP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NL" sz="2000" dirty="0">
                <a:solidFill>
                  <a:prstClr val="black"/>
                </a:solidFill>
                <a:latin typeface="Arial" panose="02110004020202020204"/>
              </a:rPr>
              <a:t>Sentence-level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kumimoji="0" lang="en-N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+mn-ea"/>
                <a:cs typeface="+mn-cs"/>
              </a:rPr>
              <a:t>Aspect-level: Aspect-Based Sentiment Analysis (</a:t>
            </a:r>
            <a:r>
              <a:rPr kumimoji="0" lang="en-N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+mn-ea"/>
                <a:cs typeface="+mn-cs"/>
              </a:rPr>
              <a:t>ABSA</a:t>
            </a:r>
            <a:r>
              <a:rPr kumimoji="0" lang="en-NL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+mn-ea"/>
                <a:cs typeface="+mn-cs"/>
              </a:rPr>
              <a:t>)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kumimoji="0" lang="en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110004020202020204"/>
                <a:ea typeface="+mn-ea"/>
                <a:cs typeface="+mn-cs"/>
              </a:rPr>
              <a:t>Document-level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NL" sz="1800" dirty="0">
                <a:solidFill>
                  <a:prstClr val="black"/>
                </a:solidFill>
                <a:latin typeface="Arial" panose="02110004020202020204"/>
              </a:rPr>
              <a:t>Paragraph-level</a:t>
            </a:r>
            <a:endParaRPr kumimoji="0" lang="en-NL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110004020202020204"/>
              <a:ea typeface="+mn-ea"/>
              <a:cs typeface="+mn-cs"/>
            </a:endParaRP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NL" sz="1800" dirty="0">
                <a:solidFill>
                  <a:prstClr val="black"/>
                </a:solidFill>
                <a:latin typeface="Arial" panose="02110004020202020204"/>
              </a:rPr>
              <a:t>Sentence-level</a:t>
            </a:r>
            <a:endParaRPr kumimoji="0" lang="en-NL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3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4275E-D494-F700-E538-71FCA722E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B339-878F-6FEC-CBDB-E5B02994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ACAB1-846F-0526-E529-998EE25E7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Aspect-Based Sentiment Analysis (ABSA) has two stages: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Aspect detection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Sentiment detection (</a:t>
            </a:r>
            <a:r>
              <a:rPr lang="en-US" sz="2000" b="1" dirty="0">
                <a:latin typeface="Arial"/>
              </a:rPr>
              <a:t>Aspect-Based Sentiment Classification (ABSC)</a:t>
            </a:r>
            <a:r>
              <a:rPr lang="en-US" sz="2000" dirty="0">
                <a:latin typeface="Arial"/>
              </a:rPr>
              <a:t>)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Main problem: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In previous work, knowledge was injected into a neural network, obtaining LCR-Rot-hop-</a:t>
            </a:r>
            <a:r>
              <a:rPr lang="en-US" sz="2000" dirty="0" err="1">
                <a:latin typeface="Arial"/>
              </a:rPr>
              <a:t>ont</a:t>
            </a:r>
            <a:r>
              <a:rPr lang="en-US" sz="2000" dirty="0">
                <a:latin typeface="Arial"/>
              </a:rPr>
              <a:t>++ </a:t>
            </a:r>
            <a:r>
              <a:rPr lang="en-US" sz="2000" i="1" dirty="0">
                <a:latin typeface="Arial"/>
              </a:rPr>
              <a:t> 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i="1" dirty="0">
                <a:latin typeface="Arial"/>
              </a:rPr>
              <a:t>How to leverage knowledge in a neural network for ABSC?</a:t>
            </a:r>
          </a:p>
        </p:txBody>
      </p:sp>
    </p:spTree>
    <p:extLst>
      <p:ext uri="{BB962C8B-B14F-4D97-AF65-F5344CB8AC3E}">
        <p14:creationId xmlns:p14="http://schemas.microsoft.com/office/powerpoint/2010/main" val="424200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8291C-B2C1-4880-22BB-8620BD392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22897-254C-0224-5FF9-CE2E85829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Main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2247-16ED-6615-3D2B-DF9C2C76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Approach: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Extend the LCR-Rot-hop-</a:t>
            </a:r>
            <a:r>
              <a:rPr lang="en-US" sz="2000" dirty="0" err="1">
                <a:latin typeface="Arial"/>
              </a:rPr>
              <a:t>ont</a:t>
            </a:r>
            <a:r>
              <a:rPr lang="en-US" sz="2000" dirty="0">
                <a:latin typeface="Arial"/>
              </a:rPr>
              <a:t>++ neural network model by: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Multi-hop Knowledge Injection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400" dirty="0">
                <a:latin typeface="Arial"/>
              </a:rPr>
              <a:t>Inject domain-specific knowledge from an ontology.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600" dirty="0">
                <a:latin typeface="Arial"/>
              </a:rPr>
              <a:t>Hop Weighting Mechanism: </a:t>
            </a:r>
          </a:p>
          <a:p>
            <a:pPr lvl="3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1400" dirty="0">
                <a:latin typeface="Arial"/>
              </a:rPr>
              <a:t>Regulate the influence of knowledge based  on its distance (hops) in the ontology.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Key Advantages: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Combines strengths of ontology-based reasoning and neural networks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Addresses small dataset limitations by leveraging domain-specific knowledge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Limit knowledge noise using techniques like soft-positioning and visibility matrix.</a:t>
            </a:r>
          </a:p>
        </p:txBody>
      </p:sp>
    </p:spTree>
    <p:extLst>
      <p:ext uri="{BB962C8B-B14F-4D97-AF65-F5344CB8AC3E}">
        <p14:creationId xmlns:p14="http://schemas.microsoft.com/office/powerpoint/2010/main" val="154909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32E9A-49B4-DDEB-5D73-AECB186CB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801F4-6981-5D9E-DABC-3D886D33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DB0C6-A00D-CD11-4290-CAF93A8F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88326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Aspect-Based Sentiment Classification (ABSC):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b="1" dirty="0">
                <a:latin typeface="Arial"/>
              </a:rPr>
              <a:t>Knowledge-Based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b="1" dirty="0">
                <a:latin typeface="Arial"/>
              </a:rPr>
              <a:t>Machine Learning</a:t>
            </a:r>
            <a:endParaRPr lang="en-GB" sz="2000" dirty="0"/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1600" dirty="0">
                <a:latin typeface="Arial"/>
              </a:rPr>
              <a:t>LCR-Rot-hop++ (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itchFamily="2" charset="0"/>
              </a:rPr>
              <a:t>Tru</a:t>
            </a:r>
            <a:r>
              <a:rPr lang="en-GB" sz="1600" dirty="0" err="1">
                <a:solidFill>
                  <a:srgbClr val="000000"/>
                </a:solidFill>
                <a:latin typeface="Arial" pitchFamily="2" charset="0"/>
              </a:rPr>
              <a:t>s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itchFamily="2" charset="0"/>
              </a:rPr>
              <a:t>ca</a:t>
            </a:r>
            <a:r>
              <a:rPr lang="en-GB" sz="1600" dirty="0">
                <a:solidFill>
                  <a:srgbClr val="000000"/>
                </a:solidFill>
                <a:effectLst/>
                <a:latin typeface="Arial" pitchFamily="2" charset="0"/>
              </a:rPr>
              <a:t> et al., 2020)</a:t>
            </a:r>
            <a:r>
              <a:rPr lang="en-GB" sz="1600" dirty="0">
                <a:latin typeface="Arial"/>
              </a:rPr>
              <a:t> : A neural network which uses contextual embeddings and a rotatory attention mechanism to align left/right context and target phrases for sentiment prediction. 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b="1" dirty="0">
                <a:latin typeface="Arial"/>
              </a:rPr>
              <a:t>Hybrid Models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1600" dirty="0">
                <a:latin typeface="Arial"/>
              </a:rPr>
              <a:t>HAABSA++ (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itchFamily="2" charset="0"/>
              </a:rPr>
              <a:t>Tru</a:t>
            </a:r>
            <a:r>
              <a:rPr lang="en-GB" sz="1600" dirty="0" err="1">
                <a:solidFill>
                  <a:srgbClr val="000000"/>
                </a:solidFill>
                <a:latin typeface="Arial" pitchFamily="2" charset="0"/>
              </a:rPr>
              <a:t>s</a:t>
            </a:r>
            <a:r>
              <a:rPr lang="en-GB" sz="1600" dirty="0" err="1">
                <a:solidFill>
                  <a:srgbClr val="000000"/>
                </a:solidFill>
                <a:effectLst/>
                <a:latin typeface="Arial" pitchFamily="2" charset="0"/>
              </a:rPr>
              <a:t>ca</a:t>
            </a:r>
            <a:r>
              <a:rPr lang="en-GB" sz="1600" dirty="0">
                <a:solidFill>
                  <a:srgbClr val="000000"/>
                </a:solidFill>
                <a:effectLst/>
                <a:latin typeface="Arial" pitchFamily="2" charset="0"/>
              </a:rPr>
              <a:t> et al., 2020</a:t>
            </a:r>
            <a:r>
              <a:rPr lang="en-GB" sz="1600" dirty="0">
                <a:latin typeface="Arial"/>
              </a:rPr>
              <a:t>): A two-stage hybrid model. In the first stage, sentiment is predicted using a domain ontology. When the result of the first stage is ambiguous, LCR-Rot-hop++ is used as a backup neural network. </a:t>
            </a:r>
            <a:r>
              <a:rPr lang="en-GB" sz="1400" dirty="0">
                <a:latin typeface="Arial"/>
              </a:rPr>
              <a:t>	</a:t>
            </a:r>
          </a:p>
          <a:p>
            <a:pPr lvl="2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GB" sz="1600" dirty="0">
                <a:latin typeface="Arial"/>
              </a:rPr>
              <a:t>LCR-Rot-hop-</a:t>
            </a:r>
            <a:r>
              <a:rPr lang="en-GB" sz="1600" dirty="0" err="1">
                <a:latin typeface="Arial"/>
              </a:rPr>
              <a:t>ont</a:t>
            </a:r>
            <a:r>
              <a:rPr lang="en-GB" sz="1600" dirty="0">
                <a:latin typeface="Arial"/>
              </a:rPr>
              <a:t>++ (Dekker et al., 2023): A hybrid model that uses a domain sentiment ontology simultaneously with the LCR-Rot-hop++ framework by directly injecting knowledge in the form of synonyms for the current words. Knowledge injection is facilitated using K-BERT (Liu et al., 2020) and relies on a domain sentiment ontology developed by (Schouten et al., 2017).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792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440B9-DD0E-C3F9-C5DB-078ABFD2A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D7322-D3A3-F253-D928-C65B12E9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975D-A6FA-08E6-A3CA-7BC8A68D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 err="1">
                <a:latin typeface="Arial"/>
              </a:rPr>
              <a:t>SemEval</a:t>
            </a:r>
            <a:r>
              <a:rPr lang="en-US" sz="2400" dirty="0">
                <a:latin typeface="Arial"/>
              </a:rPr>
              <a:t> 2015 dataset: restaurant reviews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Training dataset: 1279 reviews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Testing dataset: 597 reviews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 err="1">
                <a:latin typeface="Arial"/>
              </a:rPr>
              <a:t>SemEval</a:t>
            </a:r>
            <a:r>
              <a:rPr lang="en-US" sz="2400" dirty="0">
                <a:latin typeface="Arial"/>
              </a:rPr>
              <a:t> 2016 dataset: restaurant reviews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Training dataset: 1880 reviews</a:t>
            </a:r>
          </a:p>
          <a:p>
            <a:pPr lvl="1"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000" dirty="0">
                <a:latin typeface="Arial"/>
              </a:rPr>
              <a:t>Testing dataset: 650 reviews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r>
              <a:rPr lang="en-US" sz="2400" dirty="0">
                <a:latin typeface="Arial"/>
              </a:rPr>
              <a:t>Negative, neutral and positive polarity</a:t>
            </a:r>
          </a:p>
          <a:p>
            <a:pPr>
              <a:lnSpc>
                <a:spcPct val="100000"/>
              </a:lnSpc>
              <a:spcBef>
                <a:spcPts val="288"/>
              </a:spcBef>
              <a:spcAft>
                <a:spcPts val="288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434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5DB27-CFF9-4BB8-ADD0-F846228DA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2AE0-E141-736E-C3C0-46B4ECE2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NL" dirty="0">
                <a:latin typeface="Arial"/>
              </a:rPr>
              <a:t>Example</a:t>
            </a:r>
          </a:p>
        </p:txBody>
      </p:sp>
      <p:pic>
        <p:nvPicPr>
          <p:cNvPr id="5" name="Content Placeholder 4" descr="A close-up of text&#10;&#10;Description automatically generated">
            <a:extLst>
              <a:ext uri="{FF2B5EF4-FFF2-40B4-BE49-F238E27FC236}">
                <a16:creationId xmlns:a16="http://schemas.microsoft.com/office/drawing/2014/main" id="{77CC69A6-2F4E-AECC-1042-15B02C1D3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" y="2412795"/>
            <a:ext cx="11031108" cy="2373518"/>
          </a:xfrm>
        </p:spPr>
      </p:pic>
    </p:spTree>
    <p:extLst>
      <p:ext uri="{BB962C8B-B14F-4D97-AF65-F5344CB8AC3E}">
        <p14:creationId xmlns:p14="http://schemas.microsoft.com/office/powerpoint/2010/main" val="241469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1588</Words>
  <Application>Microsoft Macintosh PowerPoint</Application>
  <PresentationFormat>Widescreen</PresentationFormat>
  <Paragraphs>169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Helvetica</vt:lpstr>
      <vt:lpstr>Wingdings</vt:lpstr>
      <vt:lpstr>Office Theme</vt:lpstr>
      <vt:lpstr>Knowledge Injection from a Domain Sentiment Ontology in an Attention Neural Network for Aspect-Based Sentiment Classification </vt:lpstr>
      <vt:lpstr>Contents</vt:lpstr>
      <vt:lpstr>Motivation</vt:lpstr>
      <vt:lpstr>Motivation</vt:lpstr>
      <vt:lpstr>Motivation</vt:lpstr>
      <vt:lpstr>Main Idea</vt:lpstr>
      <vt:lpstr>Related Work</vt:lpstr>
      <vt:lpstr>Data</vt:lpstr>
      <vt:lpstr>Example</vt:lpstr>
      <vt:lpstr>Data – Domain Sentiment Ontology</vt:lpstr>
      <vt:lpstr>Methodology – LCR-Rot-hop++</vt:lpstr>
      <vt:lpstr>Methodology – Knowledge Injection</vt:lpstr>
      <vt:lpstr>Methodology – Knowledge Injection</vt:lpstr>
      <vt:lpstr>Methodology – Knowledge Injection</vt:lpstr>
      <vt:lpstr>Example Visibility Matrix &amp; Soft-Positioning</vt:lpstr>
      <vt:lpstr>Methodology – Knowledge Injection</vt:lpstr>
      <vt:lpstr>Evaluation</vt:lpstr>
      <vt:lpstr>Evaluation</vt:lpstr>
      <vt:lpstr>Evaluation – Ablation Experiment</vt:lpstr>
      <vt:lpstr>Evaluation – Ablation Experiment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Charlotte-- .....</dc:creator>
  <cp:lastModifiedBy>Charlotte-- .....</cp:lastModifiedBy>
  <cp:revision>12</cp:revision>
  <dcterms:created xsi:type="dcterms:W3CDTF">2024-11-12T11:10:10Z</dcterms:created>
  <dcterms:modified xsi:type="dcterms:W3CDTF">2024-11-29T09:37:52Z</dcterms:modified>
</cp:coreProperties>
</file>