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99" r:id="rId4"/>
    <p:sldId id="300" r:id="rId5"/>
    <p:sldId id="331" r:id="rId6"/>
    <p:sldId id="332" r:id="rId7"/>
    <p:sldId id="333" r:id="rId8"/>
    <p:sldId id="334" r:id="rId9"/>
    <p:sldId id="335" r:id="rId10"/>
    <p:sldId id="339" r:id="rId11"/>
    <p:sldId id="340" r:id="rId12"/>
    <p:sldId id="349" r:id="rId13"/>
    <p:sldId id="350" r:id="rId14"/>
    <p:sldId id="351" r:id="rId15"/>
    <p:sldId id="352" r:id="rId16"/>
    <p:sldId id="353" r:id="rId17"/>
    <p:sldId id="354" r:id="rId18"/>
    <p:sldId id="355" r:id="rId19"/>
    <p:sldId id="356" r:id="rId20"/>
    <p:sldId id="357" r:id="rId21"/>
    <p:sldId id="358" r:id="rId22"/>
    <p:sldId id="293" r:id="rId23"/>
    <p:sldId id="296" r:id="rId24"/>
    <p:sldId id="282" r:id="rId25"/>
    <p:sldId id="260" r:id="rId26"/>
    <p:sldId id="347" r:id="rId27"/>
    <p:sldId id="348" r:id="rId2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FF99"/>
    <a:srgbClr val="6268E4"/>
    <a:srgbClr val="FFCCCC"/>
    <a:srgbClr val="000000"/>
    <a:srgbClr val="00CCFF"/>
    <a:srgbClr val="FF9900"/>
    <a:srgbClr val="669900"/>
    <a:srgbClr val="99FF9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04" autoAdjust="0"/>
  </p:normalViewPr>
  <p:slideViewPr>
    <p:cSldViewPr>
      <p:cViewPr>
        <p:scale>
          <a:sx n="80" d="100"/>
          <a:sy n="80" d="100"/>
        </p:scale>
        <p:origin x="-117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E85B809F-6719-496B-9813-E22A5CA5E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829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9EA78DB2-3053-4A3A-8B32-20694F77E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58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DC72CA0-1440-4FF7-99E9-46E04AC49B5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0610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2A72-04F9-407B-91D5-41184E5652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58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2A72-04F9-407B-91D5-41184E5652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637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759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2A72-04F9-407B-91D5-41184E5652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38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2A72-04F9-407B-91D5-41184E5652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A9E85A0-02B0-4A18-961E-32CCF116C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42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462CF01D-2FEA-4C07-8AF8-0C00164A9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62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FE0EA315-7CE6-40EE-81DD-C9CA8D8051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77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9A04AFC9-DF6F-47D6-8C60-E9163772B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7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1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84566AB-70AD-457A-9073-AAECC48D0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6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6AD877E-B6EA-43F2-8309-B1B53BB72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3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8576BC0-CEB3-44C9-A387-411564DF80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3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6F732DED-C335-4995-9C83-A968BBA26C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0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8320EFE0-B148-4AA8-9B8F-574A1FCD4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3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D21F1C5-92FB-4A88-BBDC-80C9F51C8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04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E2D61D9-31DC-41FA-BC56-ECC5EABB0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1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E0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11413" y="6245225"/>
            <a:ext cx="4248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378C3EFF-D651-47D7-B0CC-99D93F001E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10000"/>
        </a:spcBef>
        <a:spcAft>
          <a:spcPct val="1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0000"/>
        </a:spcBef>
        <a:spcAft>
          <a:spcPct val="1000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10000"/>
        </a:spcBef>
        <a:spcAft>
          <a:spcPct val="1000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10000"/>
        </a:spcBef>
        <a:spcAft>
          <a:spcPct val="1000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rasincar@ese.eur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steinar.horst@gmail.com" TargetMode="External"/><Relationship Id="rId2" Type="http://schemas.openxmlformats.org/officeDocument/2006/relationships/hyperlink" Target="https://github.com/Steinar2049/mLCR-Rot-hop-plus-plus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/>
          </a:p>
        </p:txBody>
      </p:sp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5CF8F41E-DB8D-4E15-9C99-5D856B433A07}" type="slidenum">
              <a:rPr lang="en-US" altLang="en-US" sz="1400" smtClean="0"/>
              <a:pPr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en-US" altLang="en-US" sz="1400" dirty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071" y="2130425"/>
            <a:ext cx="9036497" cy="1470025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Multilingual</a:t>
            </a:r>
            <a:r>
              <a:rPr lang="en-GB" altLang="en-US" dirty="0"/>
              <a:t>, Cross-lingual, and </a:t>
            </a:r>
            <a:r>
              <a:rPr lang="en-GB" altLang="en-US" dirty="0" smtClean="0"/>
              <a:t>Unilingual Models </a:t>
            </a:r>
            <a:r>
              <a:rPr lang="en-GB" altLang="en-US" dirty="0"/>
              <a:t>for </a:t>
            </a:r>
            <a:r>
              <a:rPr lang="en-GB" altLang="en-US" dirty="0" smtClean="0"/>
              <a:t>Aspect-Based Sentiment Classification</a:t>
            </a:r>
            <a:r>
              <a:rPr lang="en-GB" altLang="en-US" baseline="30000" dirty="0" smtClean="0"/>
              <a:t>*</a:t>
            </a:r>
            <a:endParaRPr lang="en-US" altLang="en-US" baseline="30000" dirty="0"/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886200"/>
            <a:ext cx="6480175" cy="1487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Flavius </a:t>
            </a:r>
            <a:r>
              <a:rPr lang="en-US" altLang="en-US" dirty="0" err="1"/>
              <a:t>Frasincar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3"/>
              </a:rPr>
              <a:t>frasincar@ese.eur.nl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endParaRPr lang="en-US" altLang="en-US" sz="2000" dirty="0"/>
          </a:p>
          <a:p>
            <a:pPr algn="l" eaLnBrk="1" hangingPunct="1">
              <a:lnSpc>
                <a:spcPct val="90000"/>
              </a:lnSpc>
            </a:pPr>
            <a:endParaRPr lang="en-US" altLang="en-US" sz="16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39737" y="6094414"/>
            <a:ext cx="867568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*</a:t>
            </a:r>
            <a:r>
              <a:rPr lang="en-US" altLang="en-US" sz="1400" dirty="0">
                <a:solidFill>
                  <a:srgbClr val="000000"/>
                </a:solidFill>
              </a:rPr>
              <a:t>Joint work with </a:t>
            </a:r>
            <a:r>
              <a:rPr lang="en-US" altLang="en-US" sz="1400" dirty="0" smtClean="0">
                <a:solidFill>
                  <a:srgbClr val="000000"/>
                </a:solidFill>
              </a:rPr>
              <a:t>Steinar Horst</a:t>
            </a:r>
            <a:endParaRPr lang="en-US" altLang="en-US" sz="1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ABSC</a:t>
            </a:r>
            <a:r>
              <a:rPr lang="en-US" dirty="0"/>
              <a:t>: </a:t>
            </a:r>
            <a:r>
              <a:rPr lang="en-US" b="1" dirty="0"/>
              <a:t>LCR-Rot-hop++</a:t>
            </a:r>
          </a:p>
          <a:p>
            <a:r>
              <a:rPr lang="en-US" b="1" dirty="0"/>
              <a:t>LCR-Rot-hop++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BERT word </a:t>
            </a:r>
            <a:r>
              <a:rPr lang="en-US" dirty="0" err="1"/>
              <a:t>embeddings</a:t>
            </a:r>
            <a:endParaRPr lang="en-US" dirty="0"/>
          </a:p>
          <a:p>
            <a:pPr lvl="1"/>
            <a:r>
              <a:rPr lang="en-US" dirty="0"/>
              <a:t>Three Bi-LSTMs (left context, aspect target, right context)</a:t>
            </a:r>
          </a:p>
          <a:p>
            <a:pPr lvl="1"/>
            <a:r>
              <a:rPr lang="en-US" dirty="0"/>
              <a:t>Two iterative steps using bilinear attention:</a:t>
            </a:r>
          </a:p>
          <a:p>
            <a:pPr lvl="2"/>
            <a:r>
              <a:rPr lang="en-US" dirty="0"/>
              <a:t>Target2Context: uses the target representation (initially pooled) to obtain target-dependent left/right context representations (two vectors)</a:t>
            </a:r>
          </a:p>
          <a:p>
            <a:pPr lvl="2"/>
            <a:r>
              <a:rPr lang="en-US" dirty="0"/>
              <a:t>Context2Target: uses the left/right context representations to obtain left/right context-dependent target representations (two vectors)</a:t>
            </a:r>
          </a:p>
          <a:p>
            <a:pPr lvl="1"/>
            <a:r>
              <a:rPr lang="en-US" dirty="0"/>
              <a:t>Hierarchical attention (part of the previous two iterative steps):</a:t>
            </a:r>
          </a:p>
          <a:p>
            <a:pPr lvl="2"/>
            <a:r>
              <a:rPr lang="en-US" dirty="0"/>
              <a:t>After Target2Context: apply attention to the obtained two vectors</a:t>
            </a:r>
          </a:p>
          <a:p>
            <a:pPr lvl="2"/>
            <a:r>
              <a:rPr lang="en-US" dirty="0"/>
              <a:t>After Context2Target: apply attention to the obtained two vectors</a:t>
            </a:r>
          </a:p>
          <a:p>
            <a:pPr lvl="1"/>
            <a:r>
              <a:rPr lang="en-US" dirty="0"/>
              <a:t>Repeat the two iterative steps a number of hops (e.g., 3)</a:t>
            </a:r>
          </a:p>
          <a:p>
            <a:pPr lvl="2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15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259330"/>
            <a:ext cx="5976664" cy="5194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758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0618" y="2347610"/>
            <a:ext cx="6601742" cy="275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8123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mLCR</a:t>
            </a:r>
            <a:r>
              <a:rPr lang="en-US" dirty="0" smtClean="0"/>
              <a:t>-Rot-hop++ </a:t>
            </a:r>
            <a:r>
              <a:rPr lang="en-US" dirty="0"/>
              <a:t>B</a:t>
            </a:r>
            <a:r>
              <a:rPr lang="en-US" dirty="0" smtClean="0"/>
              <a:t>ase </a:t>
            </a:r>
            <a:r>
              <a:rPr lang="en-US" dirty="0"/>
              <a:t>M</a:t>
            </a:r>
            <a:r>
              <a:rPr lang="en-US" dirty="0" smtClean="0"/>
              <a:t>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65104"/>
            <a:ext cx="8229600" cy="201622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Uses multilingual BERT (</a:t>
            </a:r>
            <a:r>
              <a:rPr lang="en-US" dirty="0" err="1" smtClean="0"/>
              <a:t>mBERT</a:t>
            </a:r>
            <a:r>
              <a:rPr lang="en-US" dirty="0" smtClean="0"/>
              <a:t>) trained on 104 languages</a:t>
            </a:r>
          </a:p>
          <a:p>
            <a:r>
              <a:rPr lang="en-US" dirty="0" smtClean="0"/>
              <a:t>We use four languages: English, Dutch, French, and Spanish</a:t>
            </a:r>
          </a:p>
          <a:p>
            <a:r>
              <a:rPr lang="en-US" dirty="0" smtClean="0"/>
              <a:t>Trained on the English data</a:t>
            </a:r>
          </a:p>
          <a:p>
            <a:r>
              <a:rPr lang="en-US" dirty="0" smtClean="0"/>
              <a:t>Tested on individual language data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880374"/>
            <a:ext cx="5815993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423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MABSC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LCR-Rot-hop++</a:t>
            </a:r>
            <a:r>
              <a:rPr lang="en-US" dirty="0" smtClean="0"/>
              <a:t> (baseline with BERT for English)</a:t>
            </a:r>
          </a:p>
          <a:p>
            <a:r>
              <a:rPr lang="en-US" b="1" dirty="0" err="1" smtClean="0"/>
              <a:t>mLCR</a:t>
            </a:r>
            <a:r>
              <a:rPr lang="en-US" b="1" dirty="0" smtClean="0"/>
              <a:t>-Rot-hop++ </a:t>
            </a:r>
            <a:r>
              <a:rPr lang="en-US" dirty="0" smtClean="0"/>
              <a:t>(with multilingual </a:t>
            </a:r>
            <a:r>
              <a:rPr lang="en-US" dirty="0" err="1" smtClean="0"/>
              <a:t>mBERT</a:t>
            </a:r>
            <a:r>
              <a:rPr lang="en-US" dirty="0" smtClean="0"/>
              <a:t>)</a:t>
            </a:r>
          </a:p>
          <a:p>
            <a:r>
              <a:rPr lang="en-US" b="1" dirty="0" smtClean="0"/>
              <a:t>MLCR-Rot-hop++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Trained on data from multiple languages</a:t>
            </a:r>
          </a:p>
          <a:p>
            <a:pPr lvl="1"/>
            <a:r>
              <a:rPr lang="en-US" dirty="0" smtClean="0"/>
              <a:t>Tested on individual language data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728" y="3015648"/>
            <a:ext cx="6729189" cy="2429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436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XABSC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r>
              <a:rPr lang="en-US" b="1" dirty="0" err="1" smtClean="0"/>
              <a:t>mLCR</a:t>
            </a:r>
            <a:r>
              <a:rPr lang="en-US" b="1" dirty="0" smtClean="0"/>
              <a:t>-Rot-hop-XX</a:t>
            </a:r>
            <a:r>
              <a:rPr lang="en-US" b="1" baseline="-25000" dirty="0" smtClean="0"/>
              <a:t>en</a:t>
            </a:r>
            <a:r>
              <a:rPr lang="en-US" b="1" dirty="0" smtClean="0"/>
              <a:t>++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sz="1600" dirty="0" smtClean="0"/>
              <a:t>Translate using Google API the source English language data to the target language data for training</a:t>
            </a:r>
          </a:p>
          <a:p>
            <a:pPr lvl="1"/>
            <a:r>
              <a:rPr lang="en-US" sz="1600" dirty="0" smtClean="0"/>
              <a:t>Use Alignment-Free (AF) label projection:</a:t>
            </a:r>
          </a:p>
          <a:p>
            <a:pPr lvl="2"/>
            <a:r>
              <a:rPr lang="en-US" sz="1400" dirty="0" smtClean="0"/>
              <a:t>Uses markers to delineate the aspect in the data before translation (serves also as label)</a:t>
            </a:r>
          </a:p>
          <a:p>
            <a:pPr lvl="2"/>
            <a:r>
              <a:rPr lang="en-US" sz="1400" dirty="0" smtClean="0"/>
              <a:t>It is better than the alternative Translate-then-Align (TA) which possibly suffers from the mismatch between the translated label and translated aspect in context</a:t>
            </a:r>
          </a:p>
          <a:p>
            <a:pPr lvl="1"/>
            <a:r>
              <a:rPr lang="en-US" sz="1600" dirty="0" smtClean="0"/>
              <a:t>Tested on the corresponding target language data</a:t>
            </a:r>
            <a:endParaRPr lang="en-GB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067" y="2141786"/>
            <a:ext cx="6767559" cy="2367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204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XABSC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mLCR</a:t>
            </a:r>
            <a:r>
              <a:rPr lang="en-US" b="1" dirty="0" smtClean="0"/>
              <a:t>-Rot-hop-</a:t>
            </a:r>
            <a:r>
              <a:rPr lang="en-US" b="1" dirty="0" err="1" smtClean="0"/>
              <a:t>ACS</a:t>
            </a:r>
            <a:r>
              <a:rPr lang="en-US" b="1" baseline="-25000" dirty="0" err="1" smtClean="0"/>
              <a:t>xx</a:t>
            </a:r>
            <a:r>
              <a:rPr lang="en-US" b="1" dirty="0" smtClean="0"/>
              <a:t>++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Translate the source English language data to the target data (XXen)</a:t>
            </a:r>
          </a:p>
          <a:p>
            <a:pPr lvl="1"/>
            <a:r>
              <a:rPr lang="en-US" dirty="0" smtClean="0"/>
              <a:t>Apply ACS for aspect swapping between the two languages:</a:t>
            </a:r>
          </a:p>
          <a:p>
            <a:pPr lvl="2"/>
            <a:r>
              <a:rPr lang="en-US" dirty="0" smtClean="0"/>
              <a:t>Target language data code switched (</a:t>
            </a:r>
            <a:r>
              <a:rPr lang="en-US" dirty="0" err="1" smtClean="0"/>
              <a:t>XX</a:t>
            </a:r>
            <a:r>
              <a:rPr lang="en-US" baseline="-25000" dirty="0" err="1" smtClean="0"/>
              <a:t>cs-en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English language data code switched (</a:t>
            </a:r>
            <a:r>
              <a:rPr lang="en-US" dirty="0" err="1" smtClean="0"/>
              <a:t>EN</a:t>
            </a:r>
            <a:r>
              <a:rPr lang="en-US" baseline="-25000" dirty="0" err="1" smtClean="0"/>
              <a:t>cs</a:t>
            </a:r>
            <a:r>
              <a:rPr lang="en-US" baseline="-25000" dirty="0" smtClean="0"/>
              <a:t>-xx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Four times as much training data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144" y="2204864"/>
            <a:ext cx="6804248" cy="1976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894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XABSC Models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060848"/>
            <a:ext cx="8191111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0537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UABSC </a:t>
            </a:r>
            <a:r>
              <a:rPr lang="en-US" dirty="0" smtClean="0"/>
              <a:t>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81128"/>
            <a:ext cx="8229600" cy="1545035"/>
          </a:xfrm>
        </p:spPr>
        <p:txBody>
          <a:bodyPr/>
          <a:lstStyle/>
          <a:p>
            <a:r>
              <a:rPr lang="en-US" dirty="0" smtClean="0"/>
              <a:t>Trained on one language data</a:t>
            </a:r>
          </a:p>
          <a:p>
            <a:r>
              <a:rPr lang="en-US" dirty="0" smtClean="0"/>
              <a:t>Tested on the corresponding same language data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721" y="1700808"/>
            <a:ext cx="5443512" cy="244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39491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– MABSC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17032"/>
            <a:ext cx="8229600" cy="288032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LCR-Rot-hop++</a:t>
            </a:r>
            <a:r>
              <a:rPr lang="en-US" dirty="0" smtClean="0"/>
              <a:t>: best model for English</a:t>
            </a:r>
          </a:p>
          <a:p>
            <a:pPr lvl="1"/>
            <a:r>
              <a:rPr lang="en-US" dirty="0" smtClean="0"/>
              <a:t>Trained only for English with BERT (baseline)</a:t>
            </a:r>
          </a:p>
          <a:p>
            <a:r>
              <a:rPr lang="en-US" b="1" dirty="0" err="1" smtClean="0"/>
              <a:t>mLCR</a:t>
            </a:r>
            <a:r>
              <a:rPr lang="en-US" b="1" dirty="0" smtClean="0"/>
              <a:t>-Rot-hop++</a:t>
            </a:r>
            <a:r>
              <a:rPr lang="en-US" dirty="0" smtClean="0"/>
              <a:t>: best model overall</a:t>
            </a:r>
          </a:p>
          <a:p>
            <a:pPr lvl="1"/>
            <a:r>
              <a:rPr lang="en-US" dirty="0" smtClean="0"/>
              <a:t>Trained only for English with </a:t>
            </a:r>
            <a:r>
              <a:rPr lang="en-US" dirty="0" err="1" smtClean="0"/>
              <a:t>mBERT</a:t>
            </a:r>
            <a:endParaRPr lang="en-US" dirty="0" smtClean="0"/>
          </a:p>
          <a:p>
            <a:r>
              <a:rPr lang="en-US" b="1" dirty="0" smtClean="0"/>
              <a:t>MLCR-Rot-hop++</a:t>
            </a:r>
            <a:r>
              <a:rPr lang="en-US" dirty="0" smtClean="0"/>
              <a:t>: best model overall (without English):</a:t>
            </a:r>
          </a:p>
          <a:p>
            <a:pPr lvl="1"/>
            <a:r>
              <a:rPr lang="en-US" dirty="0" smtClean="0"/>
              <a:t>Trained on multiple languages</a:t>
            </a:r>
          </a:p>
          <a:p>
            <a:r>
              <a:rPr lang="en-US" dirty="0" smtClean="0"/>
              <a:t>Surprise observation: </a:t>
            </a:r>
            <a:r>
              <a:rPr lang="en-US" dirty="0" err="1" smtClean="0"/>
              <a:t>mLCR</a:t>
            </a:r>
            <a:r>
              <a:rPr lang="en-US" dirty="0" smtClean="0"/>
              <a:t>-Rot-hop++ performs on average (with English) better than MLCR-Rot-hop++</a:t>
            </a:r>
          </a:p>
          <a:p>
            <a:pPr lvl="1"/>
            <a:r>
              <a:rPr lang="en-US" dirty="0" smtClean="0"/>
              <a:t>The similarity between Latin languages might confuse </a:t>
            </a:r>
            <a:r>
              <a:rPr lang="en-US" dirty="0"/>
              <a:t>MLCR-Rot-hop</a:t>
            </a:r>
            <a:r>
              <a:rPr lang="en-US" dirty="0" smtClean="0"/>
              <a:t>++</a:t>
            </a:r>
          </a:p>
          <a:p>
            <a:r>
              <a:rPr lang="en-US" dirty="0" smtClean="0"/>
              <a:t>Best MABSC model: </a:t>
            </a:r>
            <a:r>
              <a:rPr lang="en-US" b="1" dirty="0"/>
              <a:t>MLCR-Rot-hop++</a:t>
            </a:r>
            <a:endParaRPr lang="en-GB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9228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658458"/>
            <a:ext cx="7937769" cy="1842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7368280" y="2828924"/>
            <a:ext cx="837318" cy="312044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072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</a:t>
            </a:r>
          </a:p>
          <a:p>
            <a:r>
              <a:rPr lang="en-GB" dirty="0"/>
              <a:t>Related Work</a:t>
            </a:r>
          </a:p>
          <a:p>
            <a:r>
              <a:rPr lang="en-GB" dirty="0"/>
              <a:t>Data</a:t>
            </a:r>
          </a:p>
          <a:p>
            <a:r>
              <a:rPr lang="en-GB" dirty="0"/>
              <a:t>Methodology</a:t>
            </a:r>
          </a:p>
          <a:p>
            <a:r>
              <a:rPr lang="en-GB" dirty="0"/>
              <a:t>Evaluation</a:t>
            </a:r>
          </a:p>
          <a:p>
            <a:r>
              <a:rPr lang="en-GB" dirty="0"/>
              <a:t>Conclusion</a:t>
            </a:r>
          </a:p>
          <a:p>
            <a:r>
              <a:rPr lang="en-US" dirty="0"/>
              <a:t>Future Work</a:t>
            </a:r>
          </a:p>
          <a:p>
            <a:r>
              <a:rPr lang="en-US" dirty="0"/>
              <a:t>Further Information</a:t>
            </a:r>
          </a:p>
          <a:p>
            <a:r>
              <a:rPr lang="en-US" dirty="0"/>
              <a:t>References</a:t>
            </a:r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3599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r>
              <a:rPr lang="en-US" dirty="0"/>
              <a:t> – </a:t>
            </a:r>
            <a:r>
              <a:rPr lang="en-US" dirty="0" smtClean="0"/>
              <a:t>XABSC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91264" cy="3212976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err="1" smtClean="0"/>
              <a:t>mLCR</a:t>
            </a:r>
            <a:r>
              <a:rPr lang="en-US" b="1" dirty="0" smtClean="0"/>
              <a:t>-Rot-hop++</a:t>
            </a:r>
            <a:r>
              <a:rPr lang="en-US" dirty="0" smtClean="0"/>
              <a:t>: best model overall</a:t>
            </a:r>
          </a:p>
          <a:p>
            <a:pPr lvl="1"/>
            <a:r>
              <a:rPr lang="en-US" dirty="0" smtClean="0"/>
              <a:t>Trained only on English (no translation)</a:t>
            </a:r>
          </a:p>
          <a:p>
            <a:r>
              <a:rPr lang="en-US" b="1" dirty="0" err="1" smtClean="0"/>
              <a:t>mLCR</a:t>
            </a:r>
            <a:r>
              <a:rPr lang="en-US" b="1" dirty="0" smtClean="0"/>
              <a:t>-Rot-hop-XX</a:t>
            </a:r>
            <a:r>
              <a:rPr lang="en-US" b="1" baseline="-25000" dirty="0" smtClean="0"/>
              <a:t>en</a:t>
            </a:r>
            <a:r>
              <a:rPr lang="en-US" b="1" dirty="0" smtClean="0"/>
              <a:t>++</a:t>
            </a:r>
            <a:r>
              <a:rPr lang="en-US" dirty="0" smtClean="0"/>
              <a:t>: better than </a:t>
            </a:r>
            <a:r>
              <a:rPr lang="en-US" dirty="0" err="1" smtClean="0"/>
              <a:t>mLCR</a:t>
            </a:r>
            <a:r>
              <a:rPr lang="en-US" dirty="0" smtClean="0"/>
              <a:t>-Rot-hop++ for Dutch</a:t>
            </a:r>
          </a:p>
          <a:p>
            <a:pPr lvl="1"/>
            <a:r>
              <a:rPr lang="en-US" dirty="0" smtClean="0"/>
              <a:t>Trained on translation from English</a:t>
            </a:r>
            <a:endParaRPr lang="en-US" dirty="0"/>
          </a:p>
          <a:p>
            <a:r>
              <a:rPr lang="en-US" b="1" dirty="0" err="1"/>
              <a:t>mLCR</a:t>
            </a:r>
            <a:r>
              <a:rPr lang="en-US" b="1" dirty="0"/>
              <a:t>-Rot-hop-</a:t>
            </a:r>
            <a:r>
              <a:rPr lang="en-US" b="1" dirty="0" err="1"/>
              <a:t>ACS</a:t>
            </a:r>
            <a:r>
              <a:rPr lang="en-US" b="1" baseline="-25000" dirty="0" err="1"/>
              <a:t>xx</a:t>
            </a:r>
            <a:r>
              <a:rPr lang="en-US" b="1" dirty="0" smtClean="0"/>
              <a:t>++</a:t>
            </a:r>
            <a:r>
              <a:rPr lang="en-US" dirty="0" smtClean="0"/>
              <a:t>: best model for Dutch</a:t>
            </a:r>
          </a:p>
          <a:p>
            <a:pPr lvl="1"/>
            <a:r>
              <a:rPr lang="en-US" dirty="0" smtClean="0"/>
              <a:t>Trained on English, translation from English, and their ACS variants</a:t>
            </a:r>
          </a:p>
          <a:p>
            <a:r>
              <a:rPr lang="en-US" dirty="0"/>
              <a:t>Surprise observation</a:t>
            </a:r>
            <a:r>
              <a:rPr lang="en-US" dirty="0" smtClean="0"/>
              <a:t>: translation-based models do not improve overall  from </a:t>
            </a:r>
            <a:r>
              <a:rPr lang="en-US" dirty="0" err="1" smtClean="0"/>
              <a:t>mLCR</a:t>
            </a:r>
            <a:r>
              <a:rPr lang="en-US" dirty="0" smtClean="0"/>
              <a:t>-Rot-hop++</a:t>
            </a:r>
          </a:p>
          <a:p>
            <a:pPr lvl="1"/>
            <a:r>
              <a:rPr lang="en-US" dirty="0" smtClean="0"/>
              <a:t>Different data distribution between translations and test target language data</a:t>
            </a:r>
          </a:p>
          <a:p>
            <a:r>
              <a:rPr lang="en-US" dirty="0"/>
              <a:t>Best </a:t>
            </a:r>
            <a:r>
              <a:rPr lang="en-US" dirty="0" smtClean="0"/>
              <a:t>XABASC model</a:t>
            </a:r>
            <a:r>
              <a:rPr lang="en-US" dirty="0"/>
              <a:t>: </a:t>
            </a:r>
            <a:r>
              <a:rPr lang="en-US" b="1" dirty="0" err="1"/>
              <a:t>mLCR</a:t>
            </a:r>
            <a:r>
              <a:rPr lang="en-US" b="1" dirty="0"/>
              <a:t>-Rot-hop++</a:t>
            </a:r>
            <a:endParaRPr lang="en-GB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628800"/>
            <a:ext cx="6840760" cy="1648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6914909" y="2192727"/>
            <a:ext cx="709200" cy="312044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5002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r>
              <a:rPr lang="en-US" dirty="0"/>
              <a:t> – </a:t>
            </a:r>
            <a:r>
              <a:rPr lang="en-US" dirty="0" smtClean="0"/>
              <a:t>UABSC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20069"/>
            <a:ext cx="8229600" cy="3489251"/>
          </a:xfrm>
        </p:spPr>
        <p:txBody>
          <a:bodyPr/>
          <a:lstStyle/>
          <a:p>
            <a:r>
              <a:rPr lang="en-US" b="1" dirty="0" err="1" smtClean="0"/>
              <a:t>mLCR</a:t>
            </a:r>
            <a:r>
              <a:rPr lang="en-US" b="1" dirty="0" smtClean="0"/>
              <a:t>-Rot-hop-XX++</a:t>
            </a:r>
            <a:r>
              <a:rPr lang="en-US" dirty="0" smtClean="0"/>
              <a:t>: 2.4 percentage points better than MLCR-Rot-hop++ with an average of 70.94 (the specialized model is better than the all-purpose model)</a:t>
            </a:r>
          </a:p>
          <a:p>
            <a:pPr lvl="1"/>
            <a:r>
              <a:rPr lang="en-US" dirty="0" smtClean="0"/>
              <a:t>The interference between languages negatively impacts the performance of the MABSC models</a:t>
            </a:r>
          </a:p>
          <a:p>
            <a:r>
              <a:rPr lang="en-US" dirty="0" smtClean="0"/>
              <a:t>We do not compare with XABSC models as these use translations and ACS</a:t>
            </a:r>
          </a:p>
          <a:p>
            <a:r>
              <a:rPr lang="en-US" dirty="0" smtClean="0"/>
              <a:t>Best overall model: </a:t>
            </a:r>
            <a:r>
              <a:rPr lang="en-US" b="1" dirty="0" err="1"/>
              <a:t>mLCR</a:t>
            </a:r>
            <a:r>
              <a:rPr lang="en-US" b="1" dirty="0"/>
              <a:t>-Rot-hop-XX++</a:t>
            </a:r>
            <a:endParaRPr lang="en-GB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11293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72818"/>
            <a:ext cx="7056784" cy="772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ectangle 35"/>
          <p:cNvSpPr/>
          <p:nvPr/>
        </p:nvSpPr>
        <p:spPr>
          <a:xfrm>
            <a:off x="6924200" y="2180989"/>
            <a:ext cx="792088" cy="288000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4207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512278"/>
          </a:xfrm>
        </p:spPr>
        <p:txBody>
          <a:bodyPr>
            <a:spAutoFit/>
          </a:bodyPr>
          <a:lstStyle/>
          <a:p>
            <a:pPr marL="514350" indent="-457200"/>
            <a:r>
              <a:rPr lang="en-GB" dirty="0"/>
              <a:t>Problem: </a:t>
            </a:r>
            <a:r>
              <a:rPr lang="en-GB" dirty="0" smtClean="0"/>
              <a:t>ABSC for resource-poor languages</a:t>
            </a:r>
            <a:endParaRPr lang="en-GB" dirty="0"/>
          </a:p>
          <a:p>
            <a:pPr marL="514350" indent="-457200"/>
            <a:r>
              <a:rPr lang="en-GB" dirty="0"/>
              <a:t>Solution: </a:t>
            </a:r>
            <a:endParaRPr lang="en-US" dirty="0" smtClean="0"/>
          </a:p>
          <a:p>
            <a:pPr lvl="2"/>
            <a:r>
              <a:rPr lang="en-US" b="1" dirty="0" smtClean="0"/>
              <a:t>MABSC</a:t>
            </a:r>
            <a:r>
              <a:rPr lang="en-US" dirty="0" smtClean="0"/>
              <a:t>: train on multiple languages</a:t>
            </a:r>
          </a:p>
          <a:p>
            <a:pPr lvl="3"/>
            <a:r>
              <a:rPr lang="en-US" dirty="0" err="1"/>
              <a:t>mLCR</a:t>
            </a:r>
            <a:r>
              <a:rPr lang="en-US" dirty="0"/>
              <a:t>-Rot-hop</a:t>
            </a:r>
            <a:r>
              <a:rPr lang="en-US" dirty="0" smtClean="0"/>
              <a:t>++ (use </a:t>
            </a:r>
            <a:r>
              <a:rPr lang="en-US" dirty="0" err="1" smtClean="0"/>
              <a:t>mBERT</a:t>
            </a:r>
            <a:r>
              <a:rPr lang="en-US" dirty="0" smtClean="0"/>
              <a:t> and train on English) and </a:t>
            </a:r>
            <a:r>
              <a:rPr lang="en-US" dirty="0"/>
              <a:t>MLCR-Rot-hop</a:t>
            </a:r>
            <a:r>
              <a:rPr lang="en-US" dirty="0" smtClean="0"/>
              <a:t>++ (use </a:t>
            </a:r>
            <a:r>
              <a:rPr lang="en-US" dirty="0" err="1" smtClean="0"/>
              <a:t>mBERT</a:t>
            </a:r>
            <a:r>
              <a:rPr lang="en-US" dirty="0" smtClean="0"/>
              <a:t> and train on multiple languages)</a:t>
            </a:r>
          </a:p>
          <a:p>
            <a:pPr lvl="3"/>
            <a:r>
              <a:rPr lang="en-US" dirty="0" smtClean="0"/>
              <a:t>Best model: </a:t>
            </a:r>
            <a:r>
              <a:rPr lang="en-US" b="1" dirty="0" smtClean="0"/>
              <a:t>MLCR-Rot-hop</a:t>
            </a:r>
            <a:r>
              <a:rPr lang="en-US" b="1" dirty="0"/>
              <a:t>++</a:t>
            </a:r>
            <a:endParaRPr lang="en-US" b="1" dirty="0" smtClean="0"/>
          </a:p>
          <a:p>
            <a:pPr lvl="2"/>
            <a:r>
              <a:rPr lang="en-US" b="1" dirty="0" smtClean="0"/>
              <a:t>XABSC</a:t>
            </a:r>
            <a:r>
              <a:rPr lang="en-US" dirty="0" smtClean="0"/>
              <a:t>: train only on the source language (translated to the target language)</a:t>
            </a:r>
          </a:p>
          <a:p>
            <a:pPr lvl="3"/>
            <a:r>
              <a:rPr lang="en-US" dirty="0" err="1"/>
              <a:t>mLCR</a:t>
            </a:r>
            <a:r>
              <a:rPr lang="en-US" dirty="0"/>
              <a:t>-Rot-hop</a:t>
            </a:r>
            <a:r>
              <a:rPr lang="en-US" dirty="0" smtClean="0"/>
              <a:t>++ (trained on English), </a:t>
            </a:r>
            <a:r>
              <a:rPr lang="en-US" dirty="0" err="1"/>
              <a:t>mLCR</a:t>
            </a:r>
            <a:r>
              <a:rPr lang="en-US" dirty="0"/>
              <a:t>-Rot-hop-XX</a:t>
            </a:r>
            <a:r>
              <a:rPr lang="en-US" baseline="-25000" dirty="0"/>
              <a:t>en</a:t>
            </a:r>
            <a:r>
              <a:rPr lang="en-US" dirty="0" smtClean="0"/>
              <a:t>++ (trained on translation from English), and </a:t>
            </a:r>
            <a:r>
              <a:rPr lang="en-US" dirty="0" err="1"/>
              <a:t>mLCR</a:t>
            </a:r>
            <a:r>
              <a:rPr lang="en-US" dirty="0"/>
              <a:t>-Rot-hop-</a:t>
            </a:r>
            <a:r>
              <a:rPr lang="en-US" dirty="0" err="1"/>
              <a:t>ACS</a:t>
            </a:r>
            <a:r>
              <a:rPr lang="en-US" baseline="-25000" dirty="0" err="1"/>
              <a:t>xx</a:t>
            </a:r>
            <a:r>
              <a:rPr lang="en-US" dirty="0" smtClean="0"/>
              <a:t>++ (trained on English and translation from English data with ACS) </a:t>
            </a:r>
          </a:p>
          <a:p>
            <a:pPr lvl="3"/>
            <a:r>
              <a:rPr lang="en-US" dirty="0"/>
              <a:t>Best model</a:t>
            </a:r>
            <a:r>
              <a:rPr lang="en-US" dirty="0" smtClean="0"/>
              <a:t>: </a:t>
            </a:r>
            <a:r>
              <a:rPr lang="en-US" b="1" dirty="0" err="1" smtClean="0"/>
              <a:t>mLCR</a:t>
            </a:r>
            <a:r>
              <a:rPr lang="en-US" b="1" dirty="0" smtClean="0"/>
              <a:t>-Rot-hop++</a:t>
            </a:r>
            <a:r>
              <a:rPr lang="en-US" dirty="0" smtClean="0"/>
              <a:t> </a:t>
            </a:r>
          </a:p>
          <a:p>
            <a:pPr lvl="2"/>
            <a:r>
              <a:rPr lang="en-US" b="1" dirty="0" smtClean="0"/>
              <a:t>UABSC</a:t>
            </a:r>
            <a:r>
              <a:rPr lang="en-US" dirty="0" smtClean="0"/>
              <a:t>: train only on the target language</a:t>
            </a:r>
          </a:p>
          <a:p>
            <a:pPr lvl="3"/>
            <a:r>
              <a:rPr lang="en-US" dirty="0" err="1"/>
              <a:t>mLCR</a:t>
            </a:r>
            <a:r>
              <a:rPr lang="en-US" dirty="0"/>
              <a:t>-Rot-hop-XX</a:t>
            </a:r>
            <a:r>
              <a:rPr lang="en-US" dirty="0" smtClean="0"/>
              <a:t>++ (train and test on the same language)</a:t>
            </a:r>
          </a:p>
          <a:p>
            <a:r>
              <a:rPr lang="en-US" dirty="0" smtClean="0"/>
              <a:t>Best model: </a:t>
            </a:r>
            <a:r>
              <a:rPr lang="en-US" b="1" dirty="0" err="1"/>
              <a:t>mLCR</a:t>
            </a:r>
            <a:r>
              <a:rPr lang="en-US" b="1" dirty="0"/>
              <a:t>-Rot-hop-XX++</a:t>
            </a:r>
            <a:r>
              <a:rPr lang="en-US" dirty="0"/>
              <a:t> </a:t>
            </a:r>
            <a:endParaRPr lang="en-US" dirty="0" smtClean="0"/>
          </a:p>
          <a:p>
            <a:pPr lvl="2"/>
            <a:endParaRPr lang="en-US" dirty="0"/>
          </a:p>
          <a:p>
            <a:pPr lvl="2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8827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Experiment with other types of </a:t>
            </a:r>
            <a:r>
              <a:rPr lang="en-US" dirty="0" smtClean="0"/>
              <a:t>reviews: laptops, hotels, and consumer electronics</a:t>
            </a:r>
            <a:endParaRPr lang="en-US" dirty="0"/>
          </a:p>
          <a:p>
            <a:r>
              <a:rPr lang="en-US" dirty="0" smtClean="0"/>
              <a:t>Experiment with other languages: Chinese, Russian, and Turkish</a:t>
            </a:r>
          </a:p>
          <a:p>
            <a:r>
              <a:rPr lang="en-US" dirty="0" smtClean="0"/>
              <a:t>Combine the translated from English language data and English language data (possibly with ACS) for many languages to better train </a:t>
            </a:r>
            <a:r>
              <a:rPr lang="en-US" dirty="0"/>
              <a:t>MLCR-Rot-hop</a:t>
            </a:r>
            <a:r>
              <a:rPr lang="en-US" dirty="0" smtClean="0"/>
              <a:t>++</a:t>
            </a:r>
          </a:p>
          <a:p>
            <a:r>
              <a:rPr lang="en-US" dirty="0" smtClean="0"/>
              <a:t>Improve XABSC using CL</a:t>
            </a:r>
            <a:endParaRPr lang="en-US" dirty="0"/>
          </a:p>
          <a:p>
            <a:r>
              <a:rPr lang="en-US" dirty="0"/>
              <a:t>Experiment with other </a:t>
            </a:r>
            <a:r>
              <a:rPr lang="en-US" dirty="0" smtClean="0"/>
              <a:t>multilingual contextual word </a:t>
            </a:r>
            <a:r>
              <a:rPr lang="en-US" dirty="0" err="1" smtClean="0"/>
              <a:t>embeddings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XLM-R: extension of </a:t>
            </a:r>
            <a:r>
              <a:rPr lang="en-US" dirty="0" err="1" smtClean="0"/>
              <a:t>RoBERTa</a:t>
            </a:r>
            <a:r>
              <a:rPr lang="en-US" dirty="0" smtClean="0"/>
              <a:t> for multiple languages (100</a:t>
            </a:r>
            <a:r>
              <a:rPr lang="en-US" dirty="0"/>
              <a:t>) – </a:t>
            </a:r>
            <a:r>
              <a:rPr lang="en-US" dirty="0" smtClean="0"/>
              <a:t>Meta (Facebook)</a:t>
            </a:r>
          </a:p>
          <a:p>
            <a:pPr lvl="1"/>
            <a:r>
              <a:rPr lang="en-US" dirty="0" err="1" smtClean="0"/>
              <a:t>mBART</a:t>
            </a:r>
            <a:r>
              <a:rPr lang="en-US" dirty="0" smtClean="0"/>
              <a:t>: extension of BART for multiple languages (50) – Meta (Facebook)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582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Dataset and code publicly available at: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github.com/Steinar2049/mLCR-Rot-hop-plus-plus</a:t>
            </a:r>
            <a:r>
              <a:rPr lang="en-GB" dirty="0" smtClean="0"/>
              <a:t> </a:t>
            </a:r>
            <a:r>
              <a:rPr lang="en-US" dirty="0"/>
              <a:t>is written in Python</a:t>
            </a:r>
          </a:p>
          <a:p>
            <a:r>
              <a:rPr lang="en-US" dirty="0"/>
              <a:t>Feel free to try it out and improve our research</a:t>
            </a:r>
          </a:p>
          <a:p>
            <a:r>
              <a:rPr lang="en-US" dirty="0"/>
              <a:t>Questions about the code should be sent to </a:t>
            </a:r>
            <a:r>
              <a:rPr lang="en-US" dirty="0" smtClean="0"/>
              <a:t>Steinar </a:t>
            </a:r>
            <a:r>
              <a:rPr lang="en-US" dirty="0"/>
              <a:t>Horst (</a:t>
            </a:r>
            <a:r>
              <a:rPr lang="en-US" dirty="0" smtClean="0">
                <a:hlinkClick r:id="rId3"/>
              </a:rPr>
              <a:t>steinar.horst@gmail.com</a:t>
            </a:r>
            <a:r>
              <a:rPr lang="en-US" dirty="0" smtClean="0"/>
              <a:t>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461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US" b="1" dirty="0"/>
              <a:t>ABSA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Kim Schouten and Flavius </a:t>
            </a:r>
            <a:r>
              <a:rPr lang="en-US" dirty="0" err="1"/>
              <a:t>Frasincar</a:t>
            </a:r>
            <a:r>
              <a:rPr lang="en-US" dirty="0"/>
              <a:t>: Survey on Aspect-Level Sentiment Analysis. IEEE Transactions on Knowledge and Data Engineering 28(3):813-830 (2016)</a:t>
            </a:r>
          </a:p>
          <a:p>
            <a:r>
              <a:rPr lang="en-US" b="1" dirty="0"/>
              <a:t>AD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Maria </a:t>
            </a:r>
            <a:r>
              <a:rPr lang="en-GB" dirty="0" err="1"/>
              <a:t>Mihaela</a:t>
            </a:r>
            <a:r>
              <a:rPr lang="en-GB" dirty="0"/>
              <a:t> </a:t>
            </a:r>
            <a:r>
              <a:rPr lang="en-GB" dirty="0" err="1"/>
              <a:t>Trusca</a:t>
            </a:r>
            <a:r>
              <a:rPr lang="en-GB" dirty="0"/>
              <a:t> and Flavius </a:t>
            </a:r>
            <a:r>
              <a:rPr lang="en-GB" dirty="0" err="1"/>
              <a:t>Frasincar</a:t>
            </a:r>
            <a:r>
              <a:rPr lang="en-GB" dirty="0"/>
              <a:t>: Survey on Aspect Detection for Aspect-Based Sentiment Analysis. Artificial Intelligence Review 56(5):3797-3846 (2023)</a:t>
            </a:r>
          </a:p>
          <a:p>
            <a:r>
              <a:rPr lang="en-US" b="1" dirty="0"/>
              <a:t>ABSC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Gianni </a:t>
            </a:r>
            <a:r>
              <a:rPr lang="en-GB" dirty="0" err="1"/>
              <a:t>Brauwers</a:t>
            </a:r>
            <a:r>
              <a:rPr lang="en-GB" dirty="0"/>
              <a:t> and Flavius </a:t>
            </a:r>
            <a:r>
              <a:rPr lang="en-GB" dirty="0" err="1"/>
              <a:t>Frasincar</a:t>
            </a:r>
            <a:r>
              <a:rPr lang="en-GB" dirty="0"/>
              <a:t>: A Survey on Aspect-Based Sentiment Classification. ACM Computing Surveys 55(4):65:1-65:37 (2023)</a:t>
            </a:r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8108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HAABSA++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Maria </a:t>
            </a:r>
            <a:r>
              <a:rPr lang="en-US" dirty="0" err="1"/>
              <a:t>Mihaela</a:t>
            </a:r>
            <a:r>
              <a:rPr lang="en-US" dirty="0"/>
              <a:t> </a:t>
            </a:r>
            <a:r>
              <a:rPr lang="en-US" dirty="0" err="1"/>
              <a:t>Trusca</a:t>
            </a:r>
            <a:r>
              <a:rPr lang="en-US" dirty="0"/>
              <a:t>, </a:t>
            </a:r>
            <a:r>
              <a:rPr lang="en-US" dirty="0" err="1"/>
              <a:t>Daan</a:t>
            </a:r>
            <a:r>
              <a:rPr lang="en-US" dirty="0"/>
              <a:t> </a:t>
            </a:r>
            <a:r>
              <a:rPr lang="en-US" dirty="0" err="1"/>
              <a:t>Wassenberg</a:t>
            </a:r>
            <a:r>
              <a:rPr lang="en-US" dirty="0"/>
              <a:t>, Flavius </a:t>
            </a:r>
            <a:r>
              <a:rPr lang="en-US" dirty="0" err="1"/>
              <a:t>Frasincar</a:t>
            </a:r>
            <a:r>
              <a:rPr lang="en-US" dirty="0"/>
              <a:t>, and </a:t>
            </a:r>
            <a:r>
              <a:rPr lang="en-US" dirty="0" err="1"/>
              <a:t>Rommert</a:t>
            </a:r>
            <a:r>
              <a:rPr lang="en-US" dirty="0"/>
              <a:t> Dekker: A Hybrid Approach for Aspect-Based Sentiment Analysis Using Deep Contextual Word </a:t>
            </a:r>
            <a:r>
              <a:rPr lang="en-US" dirty="0" err="1"/>
              <a:t>Embeddings</a:t>
            </a:r>
            <a:r>
              <a:rPr lang="en-US" dirty="0"/>
              <a:t> and Hierarchical Attention. 20th International Conference on Web Engineering (ICWE 2020). LNCS, Volume 12128, Springer, 365-380 (2020)</a:t>
            </a:r>
          </a:p>
          <a:p>
            <a:r>
              <a:rPr lang="en-US" b="1" dirty="0" smtClean="0"/>
              <a:t>ACS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/>
              <a:t>Wenxuan</a:t>
            </a:r>
            <a:r>
              <a:rPr lang="en-US" dirty="0"/>
              <a:t> Zhang, </a:t>
            </a:r>
            <a:r>
              <a:rPr lang="en-US" dirty="0" err="1"/>
              <a:t>Ruidan</a:t>
            </a:r>
            <a:r>
              <a:rPr lang="en-US" dirty="0"/>
              <a:t> He, </a:t>
            </a:r>
            <a:r>
              <a:rPr lang="en-US" dirty="0" err="1"/>
              <a:t>Haiyun</a:t>
            </a:r>
            <a:r>
              <a:rPr lang="en-US" dirty="0"/>
              <a:t> Peng, </a:t>
            </a:r>
            <a:r>
              <a:rPr lang="en-US" dirty="0" err="1"/>
              <a:t>Lidong</a:t>
            </a:r>
            <a:r>
              <a:rPr lang="en-US" dirty="0"/>
              <a:t> Bing, Wai </a:t>
            </a:r>
            <a:r>
              <a:rPr lang="en-US" dirty="0" smtClean="0"/>
              <a:t>Lam: Cross-lingual </a:t>
            </a:r>
            <a:r>
              <a:rPr lang="en-US" dirty="0"/>
              <a:t>Aspect-based Sentiment Analysis with Aspect Term Code-Switching</a:t>
            </a:r>
            <a:r>
              <a:rPr lang="en-US" dirty="0" smtClean="0"/>
              <a:t>. </a:t>
            </a:r>
            <a:r>
              <a:rPr lang="en-GB" dirty="0"/>
              <a:t>2021 Conference on </a:t>
            </a:r>
            <a:r>
              <a:rPr lang="en-GB" dirty="0" smtClean="0"/>
              <a:t>Empirical Methods </a:t>
            </a:r>
            <a:r>
              <a:rPr lang="en-GB" dirty="0"/>
              <a:t>in Natural Language Processing </a:t>
            </a:r>
            <a:r>
              <a:rPr lang="en-US" dirty="0" smtClean="0"/>
              <a:t>(EMNLP 2021). ACL, 9220-9230 (2021)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811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CL-XABSA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/>
              <a:t>Nankai</a:t>
            </a:r>
            <a:r>
              <a:rPr lang="en-US" dirty="0"/>
              <a:t> Lin, </a:t>
            </a:r>
            <a:r>
              <a:rPr lang="en-US" dirty="0" err="1"/>
              <a:t>Yingwen</a:t>
            </a:r>
            <a:r>
              <a:rPr lang="en-US" dirty="0"/>
              <a:t> Fu, </a:t>
            </a:r>
            <a:r>
              <a:rPr lang="en-US" dirty="0" err="1"/>
              <a:t>Xiaotian</a:t>
            </a:r>
            <a:r>
              <a:rPr lang="en-US" dirty="0"/>
              <a:t> Lin, Dong Zhou, </a:t>
            </a:r>
            <a:r>
              <a:rPr lang="en-US" dirty="0" err="1"/>
              <a:t>Aimin</a:t>
            </a:r>
            <a:r>
              <a:rPr lang="en-US" dirty="0"/>
              <a:t> Yang, </a:t>
            </a:r>
            <a:r>
              <a:rPr lang="en-US" dirty="0" err="1"/>
              <a:t>Shengyi</a:t>
            </a:r>
            <a:r>
              <a:rPr lang="en-US" dirty="0"/>
              <a:t> Jiang: CL-XABSA: Contrastive Learning for Cross-Lingual Aspect-Based Sentiment Analysis. </a:t>
            </a:r>
            <a:r>
              <a:rPr lang="en-GB" dirty="0"/>
              <a:t>IEEE/ACM Transactions on Audio, Speech and Language Processing</a:t>
            </a:r>
            <a:r>
              <a:rPr lang="en-US" dirty="0"/>
              <a:t>. 31: 2935-2946 (2023</a:t>
            </a:r>
            <a:r>
              <a:rPr lang="en-US" dirty="0" smtClean="0"/>
              <a:t>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033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Growing number of reviews:</a:t>
            </a:r>
          </a:p>
          <a:p>
            <a:pPr lvl="1"/>
            <a:r>
              <a:rPr lang="en-US" dirty="0"/>
              <a:t>In 2020: the number of reviews on Amazon around 250 million</a:t>
            </a:r>
          </a:p>
          <a:p>
            <a:pPr marL="400050"/>
            <a:r>
              <a:rPr lang="en-US" dirty="0"/>
              <a:t>Growing importance of reviews:</a:t>
            </a:r>
          </a:p>
          <a:p>
            <a:pPr marL="800100" lvl="1"/>
            <a:r>
              <a:rPr lang="en-US" dirty="0"/>
              <a:t>Consumers:</a:t>
            </a:r>
          </a:p>
          <a:p>
            <a:pPr marL="1200150" lvl="2"/>
            <a:r>
              <a:rPr lang="en-US" dirty="0"/>
              <a:t>80% of the consumers read online reviews</a:t>
            </a:r>
          </a:p>
          <a:p>
            <a:pPr marL="1200150" lvl="2"/>
            <a:r>
              <a:rPr lang="en-US" dirty="0"/>
              <a:t>75% of the consumers consider reviews important</a:t>
            </a:r>
          </a:p>
          <a:p>
            <a:pPr marL="800100" lvl="1"/>
            <a:r>
              <a:rPr lang="en-US" dirty="0"/>
              <a:t>Companies:</a:t>
            </a:r>
          </a:p>
          <a:p>
            <a:pPr marL="1200150" lvl="2"/>
            <a:r>
              <a:rPr lang="en-US" dirty="0"/>
              <a:t>Improve products</a:t>
            </a:r>
          </a:p>
          <a:p>
            <a:pPr marL="1200150" lvl="2"/>
            <a:r>
              <a:rPr lang="en-US" dirty="0" smtClean="0"/>
              <a:t>Market </a:t>
            </a:r>
            <a:r>
              <a:rPr lang="en-US" dirty="0"/>
              <a:t>products</a:t>
            </a:r>
          </a:p>
          <a:p>
            <a:pPr marL="400050"/>
            <a:r>
              <a:rPr lang="en-US" dirty="0"/>
              <a:t>Reading all reviews is time consuming, therefore the need for </a:t>
            </a:r>
            <a:r>
              <a:rPr lang="en-US" i="1" dirty="0"/>
              <a:t>automation</a:t>
            </a:r>
          </a:p>
          <a:p>
            <a:pPr marL="400050"/>
            <a:endParaRPr lang="en-US" i="1" dirty="0"/>
          </a:p>
          <a:p>
            <a:pPr marL="400050"/>
            <a:endParaRPr lang="en-US" i="1" dirty="0"/>
          </a:p>
          <a:p>
            <a:pPr marL="400050"/>
            <a:endParaRPr lang="en-US" dirty="0"/>
          </a:p>
          <a:p>
            <a:pPr marL="800100" lvl="1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B4BD39F-A964-4876-A31E-F21A2A0621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056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Sentiment mining</a:t>
            </a:r>
            <a:r>
              <a:rPr lang="en-US" i="1" dirty="0"/>
              <a:t> </a:t>
            </a:r>
            <a:r>
              <a:rPr lang="en-US" dirty="0"/>
              <a:t>is defined as the automatic assessment of the sentiment expressed in text (in our case by consumers in product reviews)</a:t>
            </a:r>
            <a:endParaRPr lang="en-US" sz="1000" dirty="0"/>
          </a:p>
          <a:p>
            <a:r>
              <a:rPr lang="en-US" dirty="0"/>
              <a:t>Several granularities of sentiment mining:</a:t>
            </a:r>
          </a:p>
          <a:p>
            <a:pPr lvl="1"/>
            <a:r>
              <a:rPr lang="en-US" b="1" dirty="0"/>
              <a:t>Document-level</a:t>
            </a:r>
          </a:p>
          <a:p>
            <a:pPr lvl="1"/>
            <a:r>
              <a:rPr lang="en-US" b="1" dirty="0"/>
              <a:t>Paragraph-level</a:t>
            </a:r>
          </a:p>
          <a:p>
            <a:pPr lvl="1"/>
            <a:r>
              <a:rPr lang="en-US" b="1" dirty="0"/>
              <a:t>Sentence-level</a:t>
            </a:r>
          </a:p>
          <a:p>
            <a:pPr lvl="1"/>
            <a:r>
              <a:rPr lang="en-US" dirty="0"/>
              <a:t>Aspect-level (product aspects are sometimes referred to as product features): </a:t>
            </a:r>
            <a:r>
              <a:rPr lang="en-US" b="1" dirty="0"/>
              <a:t>Aspect-Based Sentiment Analysis (ABSA) </a:t>
            </a:r>
            <a:r>
              <a:rPr lang="en-US" dirty="0"/>
              <a:t>firstly surveyed by Schouten and </a:t>
            </a:r>
            <a:r>
              <a:rPr lang="en-US" dirty="0" err="1"/>
              <a:t>Frasincar</a:t>
            </a:r>
            <a:r>
              <a:rPr lang="en-US" dirty="0"/>
              <a:t> (2016):</a:t>
            </a:r>
          </a:p>
          <a:p>
            <a:pPr lvl="2"/>
            <a:r>
              <a:rPr lang="en-US" b="1" dirty="0"/>
              <a:t>Document-level</a:t>
            </a:r>
          </a:p>
          <a:p>
            <a:pPr lvl="2"/>
            <a:r>
              <a:rPr lang="en-US" b="1" dirty="0"/>
              <a:t>Paragraph-level</a:t>
            </a:r>
          </a:p>
          <a:p>
            <a:pPr lvl="2"/>
            <a:r>
              <a:rPr lang="en-US" b="1" dirty="0"/>
              <a:t>Sentence-level </a:t>
            </a:r>
            <a:r>
              <a:rPr lang="en-US" dirty="0"/>
              <a:t>[our focus here]</a:t>
            </a:r>
          </a:p>
          <a:p>
            <a:pPr marL="0" indent="0">
              <a:buNone/>
            </a:pPr>
            <a:endParaRPr lang="en-US" dirty="0"/>
          </a:p>
          <a:p>
            <a:pPr lvl="2"/>
            <a:endParaRPr lang="en-US" b="1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B4BD39F-A964-4876-A31E-F21A2A0621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146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506915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ABSA has two stages:</a:t>
            </a:r>
          </a:p>
          <a:p>
            <a:pPr lvl="1"/>
            <a:r>
              <a:rPr lang="en-US" b="1" dirty="0"/>
              <a:t>Aspect Detection (AD)</a:t>
            </a:r>
            <a:r>
              <a:rPr lang="en-US" dirty="0"/>
              <a:t>: finding aspects in product reviews recently surveyed by </a:t>
            </a:r>
            <a:r>
              <a:rPr lang="en-US" dirty="0" err="1"/>
              <a:t>Trusca</a:t>
            </a:r>
            <a:r>
              <a:rPr lang="en-US" dirty="0"/>
              <a:t> and </a:t>
            </a:r>
            <a:r>
              <a:rPr lang="en-US" dirty="0" err="1"/>
              <a:t>Frasincar</a:t>
            </a:r>
            <a:r>
              <a:rPr lang="en-US" dirty="0"/>
              <a:t> (2023)</a:t>
            </a:r>
          </a:p>
          <a:p>
            <a:pPr lvl="2"/>
            <a:r>
              <a:rPr lang="en-US" dirty="0"/>
              <a:t>Explicit aspect detection: aspects appear literally in product reviews [our focus here]</a:t>
            </a:r>
          </a:p>
          <a:p>
            <a:pPr lvl="2"/>
            <a:r>
              <a:rPr lang="en-US" dirty="0"/>
              <a:t>Implicit aspect detection: aspects do not appear literally in the product reviews</a:t>
            </a:r>
          </a:p>
          <a:p>
            <a:pPr marL="857250" lvl="1" indent="-342900"/>
            <a:r>
              <a:rPr lang="en-US" b="1" dirty="0"/>
              <a:t>Aspect-Based Sentiment Classification (ABSC)</a:t>
            </a:r>
            <a:r>
              <a:rPr lang="en-US" dirty="0"/>
              <a:t>: assigning the sentiment associated to explicit or implicit aspects recently surveyed by </a:t>
            </a:r>
            <a:r>
              <a:rPr lang="en-US" dirty="0" err="1"/>
              <a:t>Brauwers</a:t>
            </a:r>
            <a:r>
              <a:rPr lang="en-US" dirty="0"/>
              <a:t> and </a:t>
            </a:r>
            <a:r>
              <a:rPr lang="en-US" dirty="0" err="1"/>
              <a:t>Frasincar</a:t>
            </a:r>
            <a:r>
              <a:rPr lang="en-US" dirty="0"/>
              <a:t> (2023) [our focus here]</a:t>
            </a:r>
            <a:endParaRPr lang="en-US" sz="2000" dirty="0"/>
          </a:p>
          <a:p>
            <a:r>
              <a:rPr lang="en-US" dirty="0"/>
              <a:t>Three approaches for ABSA:</a:t>
            </a:r>
          </a:p>
          <a:p>
            <a:pPr lvl="1"/>
            <a:r>
              <a:rPr lang="en-US" b="1" dirty="0"/>
              <a:t>Knowledge Representation (KR)</a:t>
            </a:r>
          </a:p>
          <a:p>
            <a:pPr lvl="1"/>
            <a:r>
              <a:rPr lang="en-US" b="1" dirty="0"/>
              <a:t>Machine Learning (ML)</a:t>
            </a:r>
          </a:p>
          <a:p>
            <a:pPr lvl="1"/>
            <a:r>
              <a:rPr lang="en-US" b="1" dirty="0"/>
              <a:t>Hybrid</a:t>
            </a:r>
            <a:r>
              <a:rPr lang="en-US" dirty="0"/>
              <a:t>: current state-of-the-art, e.g., </a:t>
            </a:r>
            <a:r>
              <a:rPr lang="en-GB" b="1" dirty="0"/>
              <a:t>A Hybrid Approach for Aspect-Based Sentiment Analysis++ (HAABSA++)</a:t>
            </a:r>
            <a:r>
              <a:rPr lang="en-GB" dirty="0"/>
              <a:t> proposed by </a:t>
            </a:r>
            <a:r>
              <a:rPr lang="en-GB" dirty="0" err="1"/>
              <a:t>Trusca</a:t>
            </a:r>
            <a:r>
              <a:rPr lang="en-GB" dirty="0"/>
              <a:t> et al. (2020)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B4BD39F-A964-4876-A31E-F21A2A0621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916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r>
              <a:rPr lang="en-US" dirty="0"/>
              <a:t>HAABSA++ is a two-step approach for ABSA at sentence-level: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/>
              <a:t>Ontology-based reasoning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/>
              <a:t>Deep learning (backup solution): LCR-Rot-hop++</a:t>
            </a:r>
            <a:br>
              <a:rPr lang="en-US" b="1" dirty="0"/>
            </a:br>
            <a:endParaRPr lang="en-US" sz="800" dirty="0"/>
          </a:p>
          <a:p>
            <a:pPr marL="514350" indent="-457200"/>
            <a:r>
              <a:rPr lang="en-US" dirty="0"/>
              <a:t>Problem: </a:t>
            </a:r>
            <a:r>
              <a:rPr lang="en-US" dirty="0" smtClean="0"/>
              <a:t>LCR-Rot-hop++ has been made for English, but there is no support for other languages</a:t>
            </a:r>
          </a:p>
          <a:p>
            <a:pPr marL="914400" lvl="1" indent="-457200"/>
            <a:r>
              <a:rPr lang="en-US" dirty="0" smtClean="0"/>
              <a:t>Support also resource-poor languages and not just resource-rich languages</a:t>
            </a:r>
            <a:endParaRPr lang="en-US" dirty="0"/>
          </a:p>
          <a:p>
            <a:pPr marL="514350" indent="-457200"/>
            <a:r>
              <a:rPr lang="en-US" dirty="0"/>
              <a:t>Solution: </a:t>
            </a:r>
            <a:r>
              <a:rPr lang="en-US" dirty="0" smtClean="0"/>
              <a:t>Explore various ways to adapt LCR-Rot-hop++ to make it work also for other languages</a:t>
            </a:r>
          </a:p>
          <a:p>
            <a:pPr marL="914400" lvl="1" indent="-457200"/>
            <a:r>
              <a:rPr lang="en-US" dirty="0" smtClean="0"/>
              <a:t>Focus on resource-poor languages</a:t>
            </a:r>
            <a:endParaRPr lang="en-US" dirty="0"/>
          </a:p>
          <a:p>
            <a:pPr marL="514350" indent="-457200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B4BD39F-A964-4876-A31E-F21A2A0621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269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Multiple language support for ABSC:</a:t>
            </a:r>
          </a:p>
          <a:p>
            <a:pPr lvl="1"/>
            <a:r>
              <a:rPr lang="en-US" b="1" dirty="0" smtClean="0"/>
              <a:t>Multilingual ABSC (MABSC)</a:t>
            </a:r>
            <a:r>
              <a:rPr lang="en-US" dirty="0" smtClean="0"/>
              <a:t>: train on data from multiple languages and test on data from multiple languages [one model]</a:t>
            </a:r>
          </a:p>
          <a:p>
            <a:pPr lvl="1"/>
            <a:r>
              <a:rPr lang="en-US" b="1" dirty="0" smtClean="0"/>
              <a:t>Cross-lingual ABSC (XABSC)</a:t>
            </a:r>
            <a:r>
              <a:rPr lang="en-US" dirty="0" smtClean="0"/>
              <a:t>: train on data from the </a:t>
            </a:r>
            <a:r>
              <a:rPr lang="en-US" dirty="0"/>
              <a:t>s</a:t>
            </a:r>
            <a:r>
              <a:rPr lang="en-US" dirty="0" smtClean="0"/>
              <a:t>ource language (often English) and test on data from a target language [many models]</a:t>
            </a:r>
          </a:p>
          <a:p>
            <a:pPr lvl="2"/>
            <a:r>
              <a:rPr lang="en-US" dirty="0" smtClean="0"/>
              <a:t>Translate source language data to target language data and train on the translated language data</a:t>
            </a:r>
          </a:p>
          <a:p>
            <a:pPr lvl="2"/>
            <a:r>
              <a:rPr lang="en-US" dirty="0" smtClean="0"/>
              <a:t>Aspect-Code Switching (ACS): translate source language data to target language data, switch aspects, and train on the combined datasets by Zhang et al. (2021) </a:t>
            </a:r>
          </a:p>
          <a:p>
            <a:pPr lvl="1"/>
            <a:r>
              <a:rPr lang="en-US" b="1" dirty="0" smtClean="0"/>
              <a:t>Unilingual ABSC (UABSC)</a:t>
            </a:r>
            <a:r>
              <a:rPr lang="en-US" dirty="0" smtClean="0"/>
              <a:t>: train and test on data from the same language [many models]</a:t>
            </a:r>
          </a:p>
          <a:p>
            <a:r>
              <a:rPr lang="en-US" dirty="0" smtClean="0"/>
              <a:t>Contrastive Learning for XABSA (CL-XABSA): better separate the representations of instances with different labels by Lin et al. (2023)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7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SemEval</a:t>
            </a:r>
            <a:r>
              <a:rPr lang="en-US" dirty="0"/>
              <a:t>:</a:t>
            </a:r>
          </a:p>
          <a:p>
            <a:pPr lvl="1"/>
            <a:r>
              <a:rPr lang="en-US" dirty="0" err="1" smtClean="0"/>
              <a:t>SemEval</a:t>
            </a:r>
            <a:r>
              <a:rPr lang="en-US" dirty="0" smtClean="0"/>
              <a:t> </a:t>
            </a:r>
            <a:r>
              <a:rPr lang="en-US" dirty="0"/>
              <a:t>2016, Task 5, Subtask </a:t>
            </a:r>
            <a:r>
              <a:rPr lang="en-US" dirty="0" smtClean="0"/>
              <a:t>3 for </a:t>
            </a:r>
            <a:r>
              <a:rPr lang="en-US" dirty="0"/>
              <a:t>restaurant reviews</a:t>
            </a:r>
          </a:p>
          <a:p>
            <a:pPr lvl="1"/>
            <a:r>
              <a:rPr lang="en-US" dirty="0"/>
              <a:t>3-point sentiment scale: positive, neutral, and negative</a:t>
            </a:r>
          </a:p>
          <a:p>
            <a:r>
              <a:rPr lang="en-US" dirty="0"/>
              <a:t>Example: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388137"/>
            <a:ext cx="7501240" cy="2489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102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SemEval</a:t>
            </a:r>
            <a:r>
              <a:rPr lang="en-US" dirty="0"/>
              <a:t> Descriptive Statistics: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sz="800" dirty="0"/>
          </a:p>
          <a:p>
            <a:r>
              <a:rPr lang="en-US" sz="2200" dirty="0" smtClean="0"/>
              <a:t>Removed instances with implicit aspects (25% of the data)</a:t>
            </a:r>
          </a:p>
          <a:p>
            <a:r>
              <a:rPr lang="en-US" sz="2200" dirty="0" smtClean="0"/>
              <a:t>Neutral </a:t>
            </a:r>
            <a:r>
              <a:rPr lang="en-US" sz="2200" dirty="0"/>
              <a:t>is the minority class</a:t>
            </a:r>
          </a:p>
          <a:p>
            <a:r>
              <a:rPr lang="en-US" sz="2200" dirty="0"/>
              <a:t>Positive is the majority </a:t>
            </a:r>
            <a:r>
              <a:rPr lang="en-US" sz="2200" dirty="0" smtClean="0"/>
              <a:t>class (more for English and Spanish) </a:t>
            </a:r>
            <a:endParaRPr lang="en-US" sz="2200" dirty="0"/>
          </a:p>
          <a:p>
            <a:r>
              <a:rPr lang="en-US" sz="2200" dirty="0"/>
              <a:t>20% of training data set aside for validation (</a:t>
            </a:r>
            <a:r>
              <a:rPr lang="en-US" sz="2200" dirty="0" err="1"/>
              <a:t>hyperparameter</a:t>
            </a:r>
            <a:r>
              <a:rPr lang="en-US" sz="2200" dirty="0"/>
              <a:t> tuning</a:t>
            </a:r>
            <a:r>
              <a:rPr lang="en-US" sz="2200" dirty="0" smtClean="0"/>
              <a:t>):</a:t>
            </a:r>
          </a:p>
          <a:p>
            <a:pPr lvl="1"/>
            <a:r>
              <a:rPr lang="en-US" sz="1800" dirty="0" smtClean="0"/>
              <a:t>Tree-structured </a:t>
            </a:r>
            <a:r>
              <a:rPr lang="en-US" sz="1800" dirty="0" err="1" smtClean="0"/>
              <a:t>Parzen</a:t>
            </a:r>
            <a:r>
              <a:rPr lang="en-US" sz="1800" dirty="0" smtClean="0"/>
              <a:t> Estimator (TPE) for setting </a:t>
            </a:r>
            <a:r>
              <a:rPr lang="en-US" sz="1800" dirty="0" err="1" smtClean="0"/>
              <a:t>hyperparameters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76872"/>
            <a:ext cx="7357640" cy="1487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596568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35274</TotalTime>
  <Words>1577</Words>
  <Application>Microsoft Office PowerPoint</Application>
  <PresentationFormat>On-screen Show (4:3)</PresentationFormat>
  <Paragraphs>268</Paragraphs>
  <Slides>27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Default Design</vt:lpstr>
      <vt:lpstr>Multilingual, Cross-lingual, and Unilingual Models for Aspect-Based Sentiment Classification*</vt:lpstr>
      <vt:lpstr>Contents</vt:lpstr>
      <vt:lpstr>Motivation</vt:lpstr>
      <vt:lpstr>Motivation</vt:lpstr>
      <vt:lpstr>Motivation</vt:lpstr>
      <vt:lpstr>Motivation</vt:lpstr>
      <vt:lpstr>Related Work</vt:lpstr>
      <vt:lpstr>Data</vt:lpstr>
      <vt:lpstr>Data</vt:lpstr>
      <vt:lpstr>Methodology</vt:lpstr>
      <vt:lpstr>Methodology</vt:lpstr>
      <vt:lpstr>Methodology</vt:lpstr>
      <vt:lpstr>mLCR-Rot-hop++ Base Model</vt:lpstr>
      <vt:lpstr>MABSC Models</vt:lpstr>
      <vt:lpstr>XABSC Models</vt:lpstr>
      <vt:lpstr>XABSC Models</vt:lpstr>
      <vt:lpstr>XABSC Models</vt:lpstr>
      <vt:lpstr>UABSC Models</vt:lpstr>
      <vt:lpstr>Evaluation – MABSC Models</vt:lpstr>
      <vt:lpstr>Evaluation – XABSC Models</vt:lpstr>
      <vt:lpstr>Evaluation – UABSC Models</vt:lpstr>
      <vt:lpstr>Conclusion</vt:lpstr>
      <vt:lpstr>Future Work</vt:lpstr>
      <vt:lpstr>Further Information</vt:lpstr>
      <vt:lpstr>References</vt:lpstr>
      <vt:lpstr>References</vt:lpstr>
      <vt:lpstr>References</vt:lpstr>
    </vt:vector>
  </TitlesOfParts>
  <Company>Technische Universiteit Eindhoven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4+1 View Model of Software Architecture</dc:title>
  <dc:creator>BCF</dc:creator>
  <cp:lastModifiedBy>Flavius</cp:lastModifiedBy>
  <cp:revision>859</cp:revision>
  <dcterms:created xsi:type="dcterms:W3CDTF">2005-07-13T13:15:44Z</dcterms:created>
  <dcterms:modified xsi:type="dcterms:W3CDTF">2024-12-04T14:27:36Z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Default Design:3</vt:lpwstr>
  </property>
  <property fmtid="{D5CDD505-2E9C-101B-9397-08002B2CF9AE}" pid="3" name="ClassificationContentMarkingFooterText">
    <vt:lpwstr>Classification: Internal</vt:lpwstr>
  </property>
  <property fmtid="{D5CDD505-2E9C-101B-9397-08002B2CF9AE}" pid="4" name="MSIP_Label_0429a5e0-109e-473c-a03f-0ed02277fcb7_Enabled">
    <vt:lpwstr>true</vt:lpwstr>
  </property>
  <property fmtid="{D5CDD505-2E9C-101B-9397-08002B2CF9AE}" pid="5" name="MSIP_Label_0429a5e0-109e-473c-a03f-0ed02277fcb7_SetDate">
    <vt:lpwstr>2023-08-24T14:00:47Z</vt:lpwstr>
  </property>
  <property fmtid="{D5CDD505-2E9C-101B-9397-08002B2CF9AE}" pid="6" name="MSIP_Label_0429a5e0-109e-473c-a03f-0ed02277fcb7_Method">
    <vt:lpwstr>Privileged</vt:lpwstr>
  </property>
  <property fmtid="{D5CDD505-2E9C-101B-9397-08002B2CF9AE}" pid="7" name="MSIP_Label_0429a5e0-109e-473c-a03f-0ed02277fcb7_Name">
    <vt:lpwstr>Public</vt:lpwstr>
  </property>
  <property fmtid="{D5CDD505-2E9C-101B-9397-08002B2CF9AE}" pid="8" name="MSIP_Label_0429a5e0-109e-473c-a03f-0ed02277fcb7_SiteId">
    <vt:lpwstr>715902d6-f63e-4b8d-929b-4bb170bad492</vt:lpwstr>
  </property>
  <property fmtid="{D5CDD505-2E9C-101B-9397-08002B2CF9AE}" pid="9" name="MSIP_Label_0429a5e0-109e-473c-a03f-0ed02277fcb7_ActionId">
    <vt:lpwstr>2cd5400c-4af8-4782-a0f9-ecc0f413c06b</vt:lpwstr>
  </property>
  <property fmtid="{D5CDD505-2E9C-101B-9397-08002B2CF9AE}" pid="10" name="MSIP_Label_0429a5e0-109e-473c-a03f-0ed02277fcb7_ContentBits">
    <vt:lpwstr>0</vt:lpwstr>
  </property>
</Properties>
</file>