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7" r:id="rId2"/>
    <p:sldId id="257" r:id="rId3"/>
    <p:sldId id="259" r:id="rId4"/>
    <p:sldId id="273" r:id="rId5"/>
    <p:sldId id="260" r:id="rId6"/>
    <p:sldId id="262" r:id="rId7"/>
    <p:sldId id="274" r:id="rId8"/>
    <p:sldId id="275" r:id="rId9"/>
    <p:sldId id="276" r:id="rId10"/>
    <p:sldId id="278" r:id="rId11"/>
    <p:sldId id="279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912" autoAdjust="0"/>
  </p:normalViewPr>
  <p:slideViewPr>
    <p:cSldViewPr snapToGrid="0">
      <p:cViewPr varScale="1">
        <p:scale>
          <a:sx n="67" d="100"/>
          <a:sy n="67" d="100"/>
        </p:scale>
        <p:origin x="4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3589E-937C-484D-A924-92E2CFC0CC3E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DDD05-A215-4B38-8847-74DDF84B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8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name is Maria Trusca, I am Bucharest University of Economic Studies. The name of our work is 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Hybrid Approach for Aspect-Based Sentiment Analysis Using Deep Contextual Word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Embeddings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Hierarchical Attention”.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My colleagues are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Wassenberg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Flavius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Frasincar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Rommert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Dekker. They all are from Erasmus University Rotterdam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DDD05-A215-4B38-8847-74DDF84BAE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92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DDD05-A215-4B38-8847-74DDF84BAEB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48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ED25-3837-4502-9A00-355BACD9998E}" type="datetime1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7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3B7D-6E6F-4B0B-B3C8-C29D9CD16C03}" type="datetime1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55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F7C5-C436-4AA6-82FA-AC07FEAA4237}" type="datetime1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767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0515600" cy="320675"/>
          </a:xfrm>
        </p:spPr>
        <p:txBody>
          <a:bodyPr/>
          <a:lstStyle>
            <a:lvl1pPr algn="l">
              <a:defRPr/>
            </a:lvl1pPr>
          </a:lstStyle>
          <a:p>
            <a:fld id="{FD836B7F-B55B-492C-87A4-4161FE6EE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1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9FF07-8D73-409E-9754-AC2BFA806D04}" type="datetime1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3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493EB-0162-4038-BF14-F161888FD0A9}" type="datetime1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91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C94F9-D531-44CA-8E7D-47035F5EA68B}" type="datetime1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273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BB8F-46D5-4E08-B55B-6956E6895099}" type="datetime1">
              <a:rPr lang="en-US" smtClean="0"/>
              <a:t>10/26/2021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5ED5-0D1D-4D04-BD33-4EBBFC4EECAF}" type="datetime1">
              <a:rPr lang="en-US" smtClean="0"/>
              <a:t>10/26/2021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2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9F6E-5E9A-47D1-A48C-67B25C444F9F}" type="datetime1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3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C19B5-B48B-4825-B088-A5BE822CF78E}" type="datetime1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4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FB182-7084-4FDD-A8DC-A0A8DEC6AC91}" type="datetime1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9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RonHochstenbach/HAABSASta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0" y="1584251"/>
            <a:ext cx="12192000" cy="1028321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Adversarial Training for a Hybrid Approach to</a:t>
            </a:r>
            <a:br>
              <a:rPr lang="en-US" sz="3200" dirty="0">
                <a:solidFill>
                  <a:srgbClr val="002060"/>
                </a:solidFill>
              </a:rPr>
            </a:br>
            <a:r>
              <a:rPr lang="en-US" sz="3200" dirty="0">
                <a:solidFill>
                  <a:srgbClr val="002060"/>
                </a:solidFill>
              </a:rPr>
              <a:t>Aspect-Based Sentiment Analysis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0" y="3479218"/>
            <a:ext cx="5494565" cy="1157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Ron </a:t>
            </a:r>
            <a:r>
              <a:rPr lang="en-US" sz="1800" dirty="0" err="1" smtClean="0"/>
              <a:t>Hochstenbach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400" dirty="0"/>
              <a:t>Erasmus University Rotterdam</a:t>
            </a:r>
          </a:p>
          <a:p>
            <a:pPr>
              <a:spcBef>
                <a:spcPts val="300"/>
              </a:spcBef>
            </a:pPr>
            <a:r>
              <a:rPr lang="en-US" sz="1400" dirty="0" smtClean="0"/>
              <a:t>hochstenbach.ron@gmail.com</a:t>
            </a:r>
            <a:endParaRPr lang="en-US" sz="1400" dirty="0">
              <a:latin typeface="+mj-lt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823980" y="3466750"/>
            <a:ext cx="5472795" cy="1157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Maria Trusca</a:t>
            </a:r>
          </a:p>
          <a:p>
            <a:pPr>
              <a:spcBef>
                <a:spcPts val="300"/>
              </a:spcBef>
            </a:pPr>
            <a:r>
              <a:rPr lang="en-US" sz="1400" dirty="0" smtClean="0"/>
              <a:t>Bucharest University of Economic Studies</a:t>
            </a:r>
          </a:p>
          <a:p>
            <a:pPr>
              <a:spcBef>
                <a:spcPts val="300"/>
              </a:spcBef>
            </a:pPr>
            <a:r>
              <a:rPr lang="en-US" sz="1400" dirty="0" smtClean="0"/>
              <a:t>maria.trusca@csie.ase.ro</a:t>
            </a:r>
            <a:endParaRPr lang="en-US" sz="1400" dirty="0">
              <a:latin typeface="+mj-lt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359603" y="3472984"/>
            <a:ext cx="5472794" cy="1157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Flavius </a:t>
            </a:r>
            <a:r>
              <a:rPr lang="en-US" sz="1800" dirty="0" err="1" smtClean="0"/>
              <a:t>Frasincar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400" dirty="0" smtClean="0"/>
              <a:t>Erasmus University Rotterdam</a:t>
            </a:r>
          </a:p>
          <a:p>
            <a:pPr>
              <a:spcBef>
                <a:spcPts val="300"/>
              </a:spcBef>
            </a:pPr>
            <a:r>
              <a:rPr lang="en-US" sz="1400" dirty="0" smtClean="0"/>
              <a:t>fransincar@ese.eur.nl</a:t>
            </a:r>
            <a:endParaRPr lang="en-US" sz="1400" dirty="0"/>
          </a:p>
        </p:txBody>
      </p:sp>
      <p:sp>
        <p:nvSpPr>
          <p:cNvPr id="1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0515600" cy="320675"/>
          </a:xfrm>
        </p:spPr>
        <p:txBody>
          <a:bodyPr/>
          <a:lstStyle/>
          <a:p>
            <a:pPr algn="l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3973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275508"/>
              </p:ext>
            </p:extLst>
          </p:nvPr>
        </p:nvGraphicFramePr>
        <p:xfrm>
          <a:off x="514348" y="3135663"/>
          <a:ext cx="11010901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3822"/>
                <a:gridCol w="2113822"/>
                <a:gridCol w="1789112"/>
                <a:gridCol w="1690326"/>
                <a:gridCol w="1712280"/>
                <a:gridCol w="1591539"/>
              </a:tblGrid>
              <a:tr h="370840">
                <a:tc rowSpan="2"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SemEval</a:t>
                      </a:r>
                      <a:r>
                        <a:rPr lang="en-US" dirty="0" smtClean="0"/>
                        <a:t> 2015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SemEval</a:t>
                      </a:r>
                      <a:r>
                        <a:rPr lang="en-US" dirty="0" smtClean="0"/>
                        <a:t> 2016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In-sample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Out-of-sample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In-sample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Out-of-sample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8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w</a:t>
                      </a:r>
                      <a:r>
                        <a:rPr lang="en-US" baseline="0" dirty="0" smtClean="0"/>
                        <a:t> ontology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8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HAABSA++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88.8%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81.7%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91.0%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84.4%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800"/>
                        </a:spcBef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8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HAABSA*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89.7%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82.5%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91.5%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87.3%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8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w/o ontology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8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HAABSA++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94.9%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80.6%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800"/>
                        </a:spcBef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8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HAABSA*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96.6%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82.2%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96.2%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88.2%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Results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10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95587" y="1887300"/>
            <a:ext cx="1037246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1" i="1" dirty="0" smtClean="0"/>
              <a:t>The comparison between the baseline model HAABSA++ and HAABSA*: </a:t>
            </a:r>
            <a:r>
              <a:rPr lang="en-US" sz="2200" dirty="0" smtClean="0"/>
              <a:t>To </a:t>
            </a:r>
            <a:r>
              <a:rPr lang="en-US" sz="2200" dirty="0"/>
              <a:t>get a better understanding of how </a:t>
            </a:r>
            <a:r>
              <a:rPr lang="en-US" sz="2200" dirty="0" smtClean="0"/>
              <a:t>the backup </a:t>
            </a:r>
            <a:r>
              <a:rPr lang="en-US" sz="2200" dirty="0"/>
              <a:t>neural </a:t>
            </a:r>
            <a:r>
              <a:rPr lang="en-US" sz="2200" dirty="0" smtClean="0"/>
              <a:t>network performs for both HAABSA</a:t>
            </a:r>
            <a:r>
              <a:rPr lang="en-US" sz="2200" dirty="0"/>
              <a:t>++ and </a:t>
            </a:r>
            <a:r>
              <a:rPr lang="en-US" sz="2200" dirty="0" smtClean="0"/>
              <a:t>HAABSA*, the </a:t>
            </a:r>
            <a:r>
              <a:rPr lang="en-US" sz="2200" dirty="0"/>
              <a:t>accuracies </a:t>
            </a:r>
            <a:r>
              <a:rPr lang="en-US" sz="2200" dirty="0" smtClean="0"/>
              <a:t>without ontology are also reported.</a:t>
            </a:r>
          </a:p>
        </p:txBody>
      </p:sp>
    </p:spTree>
    <p:extLst>
      <p:ext uri="{BB962C8B-B14F-4D97-AF65-F5344CB8AC3E}">
        <p14:creationId xmlns:p14="http://schemas.microsoft.com/office/powerpoint/2010/main" val="253170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28860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In this work, we extended the backup neural network of a state-of-the-art hybrid approach method for ABSA using adversarial training. Overall, the GAN-based HAABSA model increased the testing accuracy as follows:</a:t>
            </a:r>
          </a:p>
          <a:p>
            <a:pPr lvl="1">
              <a:lnSpc>
                <a:spcPct val="100000"/>
              </a:lnSpc>
              <a:spcBef>
                <a:spcPts val="800"/>
              </a:spcBef>
            </a:pPr>
            <a:r>
              <a:rPr lang="en-US" sz="2000" dirty="0" smtClean="0"/>
              <a:t>With ontology: </a:t>
            </a:r>
            <a:r>
              <a:rPr lang="en-US" sz="2000" dirty="0"/>
              <a:t>+</a:t>
            </a:r>
            <a:r>
              <a:rPr lang="en-US" sz="2000" dirty="0" smtClean="0"/>
              <a:t>0.8 </a:t>
            </a:r>
            <a:r>
              <a:rPr lang="en-US" sz="2000" dirty="0"/>
              <a:t>p.p. (</a:t>
            </a:r>
            <a:r>
              <a:rPr lang="en-US" sz="2000" dirty="0" err="1"/>
              <a:t>SemEval</a:t>
            </a:r>
            <a:r>
              <a:rPr lang="en-US" sz="2000" dirty="0"/>
              <a:t> 2015), </a:t>
            </a:r>
            <a:r>
              <a:rPr lang="en-US" sz="2000" dirty="0" smtClean="0"/>
              <a:t>+2.9 </a:t>
            </a:r>
            <a:r>
              <a:rPr lang="en-US" sz="2000" dirty="0"/>
              <a:t>p.p. (</a:t>
            </a:r>
            <a:r>
              <a:rPr lang="en-US" sz="2000" dirty="0" err="1"/>
              <a:t>Semeval</a:t>
            </a:r>
            <a:r>
              <a:rPr lang="en-US" sz="2000" dirty="0"/>
              <a:t> 2016);</a:t>
            </a:r>
          </a:p>
          <a:p>
            <a:pPr lvl="1">
              <a:lnSpc>
                <a:spcPct val="100000"/>
              </a:lnSpc>
              <a:spcBef>
                <a:spcPts val="800"/>
              </a:spcBef>
            </a:pPr>
            <a:r>
              <a:rPr lang="en-US" sz="2000" dirty="0" smtClean="0"/>
              <a:t>Without ontology: +0.5 </a:t>
            </a:r>
            <a:r>
              <a:rPr lang="en-US" sz="2000" dirty="0"/>
              <a:t>p.p. (</a:t>
            </a:r>
            <a:r>
              <a:rPr lang="en-US" sz="2000" dirty="0" err="1"/>
              <a:t>SemEval</a:t>
            </a:r>
            <a:r>
              <a:rPr lang="en-US" sz="2000" dirty="0"/>
              <a:t> 2015), </a:t>
            </a:r>
            <a:r>
              <a:rPr lang="en-US" sz="2000" dirty="0" smtClean="0"/>
              <a:t>+7.6 </a:t>
            </a:r>
            <a:r>
              <a:rPr lang="en-US" sz="2000" dirty="0"/>
              <a:t>p.p. (</a:t>
            </a:r>
            <a:r>
              <a:rPr lang="en-US" sz="2000" dirty="0" err="1"/>
              <a:t>SemEval</a:t>
            </a:r>
            <a:r>
              <a:rPr lang="en-US" sz="2000" dirty="0"/>
              <a:t> 2016).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Future work:</a:t>
            </a:r>
          </a:p>
          <a:p>
            <a:r>
              <a:rPr lang="en-US" sz="2000" dirty="0" smtClean="0"/>
              <a:t>Investigate the effect of different input perturbations as an alternative of the random input generation;</a:t>
            </a:r>
            <a:endParaRPr lang="en-US" sz="2000" dirty="0" smtClean="0"/>
          </a:p>
          <a:p>
            <a:r>
              <a:rPr lang="en-US" sz="2000" dirty="0" smtClean="0"/>
              <a:t>Refine the neural network of the generator. 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Conclusion and Future Work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44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705600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3800" b="1" dirty="0" smtClean="0">
                <a:solidFill>
                  <a:srgbClr val="002060"/>
                </a:solidFill>
              </a:rPr>
              <a:t/>
            </a:r>
            <a:br>
              <a:rPr lang="en-US" sz="3800" b="1" dirty="0" smtClean="0">
                <a:solidFill>
                  <a:srgbClr val="002060"/>
                </a:solidFill>
              </a:rPr>
            </a:br>
            <a:r>
              <a:rPr lang="en-US" sz="3800" b="1" dirty="0" smtClean="0">
                <a:solidFill>
                  <a:srgbClr val="002060"/>
                </a:solidFill>
              </a:rPr>
              <a:t/>
            </a:r>
            <a:br>
              <a:rPr lang="en-US" sz="3800" b="1" dirty="0" smtClean="0">
                <a:solidFill>
                  <a:srgbClr val="002060"/>
                </a:solidFill>
              </a:rPr>
            </a:br>
            <a:r>
              <a:rPr lang="en-US" sz="3800" b="1" dirty="0">
                <a:solidFill>
                  <a:srgbClr val="002060"/>
                </a:solidFill>
              </a:rPr>
              <a:t/>
            </a:r>
            <a:br>
              <a:rPr lang="en-US" sz="3800" b="1" dirty="0">
                <a:solidFill>
                  <a:srgbClr val="002060"/>
                </a:solidFill>
              </a:rPr>
            </a:br>
            <a:r>
              <a:rPr lang="en-US" sz="3800" b="1" dirty="0">
                <a:solidFill>
                  <a:srgbClr val="002060"/>
                </a:solidFill>
              </a:rPr>
              <a:t/>
            </a:r>
            <a:br>
              <a:rPr lang="en-US" sz="3800" b="1" dirty="0">
                <a:solidFill>
                  <a:srgbClr val="002060"/>
                </a:solidFill>
              </a:rPr>
            </a:br>
            <a:r>
              <a:rPr lang="en-US" sz="3800" b="1" dirty="0" smtClean="0">
                <a:solidFill>
                  <a:srgbClr val="002060"/>
                </a:solidFill>
              </a:rPr>
              <a:t>Thank you</a:t>
            </a:r>
            <a:r>
              <a:rPr lang="en-US" sz="3800" b="1" dirty="0" smtClean="0">
                <a:solidFill>
                  <a:srgbClr val="002060"/>
                </a:solidFill>
              </a:rPr>
              <a:t>!</a:t>
            </a:r>
            <a:r>
              <a:rPr lang="en-US" sz="3800" b="1" dirty="0">
                <a:solidFill>
                  <a:srgbClr val="002060"/>
                </a:solidFill>
              </a:rPr>
              <a:t/>
            </a:r>
            <a:br>
              <a:rPr lang="en-US" sz="3800" b="1" dirty="0">
                <a:solidFill>
                  <a:srgbClr val="002060"/>
                </a:solidFill>
              </a:rPr>
            </a:br>
            <a:r>
              <a:rPr lang="en-US" sz="2000" b="1" dirty="0" smtClean="0">
                <a:solidFill>
                  <a:srgbClr val="002060"/>
                </a:solidFill>
              </a:rPr>
              <a:t/>
            </a:r>
            <a:br>
              <a:rPr lang="en-US" sz="2000" b="1" dirty="0" smtClean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/>
            </a:r>
            <a:br>
              <a:rPr lang="en-US" sz="2000" b="1" dirty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/>
            </a:r>
            <a:br>
              <a:rPr lang="en-US" sz="2000" b="1" dirty="0">
                <a:solidFill>
                  <a:srgbClr val="002060"/>
                </a:solidFill>
              </a:rPr>
            </a:br>
            <a:r>
              <a:rPr lang="en-US" sz="2000" b="1" dirty="0" smtClean="0">
                <a:solidFill>
                  <a:srgbClr val="002060"/>
                </a:solidFill>
              </a:rPr>
              <a:t>The code can be found </a:t>
            </a:r>
            <a:r>
              <a:rPr lang="en-US" sz="2000" b="1" dirty="0">
                <a:solidFill>
                  <a:srgbClr val="002060"/>
                </a:solidFill>
              </a:rPr>
              <a:t>at </a:t>
            </a:r>
            <a:r>
              <a:rPr lang="en-US" sz="2000" b="1" dirty="0">
                <a:solidFill>
                  <a:srgbClr val="002060"/>
                </a:solidFill>
                <a:hlinkClick r:id="rId3"/>
              </a:rPr>
              <a:t>https://</a:t>
            </a:r>
            <a:r>
              <a:rPr lang="en-US" sz="2000" b="1" dirty="0" smtClean="0">
                <a:solidFill>
                  <a:srgbClr val="002060"/>
                </a:solidFill>
                <a:hlinkClick r:id="rId3"/>
              </a:rPr>
              <a:t>github.com/RonHochstenbach/HAABSAStar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/>
            </a:r>
            <a:br>
              <a:rPr lang="en-US" sz="2000" b="1" dirty="0" smtClean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/>
            </a:r>
            <a:br>
              <a:rPr lang="en-US" sz="2000" b="1" dirty="0">
                <a:solidFill>
                  <a:srgbClr val="002060"/>
                </a:solidFill>
              </a:rPr>
            </a:br>
            <a:r>
              <a:rPr lang="en-US" sz="2000" b="1" dirty="0" smtClean="0">
                <a:solidFill>
                  <a:srgbClr val="002060"/>
                </a:solidFill>
              </a:rPr>
              <a:t/>
            </a:r>
            <a:br>
              <a:rPr lang="en-US" sz="2000" b="1" dirty="0" smtClean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/>
            </a:r>
            <a:br>
              <a:rPr lang="en-US" sz="2000" b="1" dirty="0">
                <a:solidFill>
                  <a:srgbClr val="002060"/>
                </a:solidFill>
              </a:rPr>
            </a:br>
            <a:r>
              <a:rPr lang="en-US" sz="2000" b="1" dirty="0" smtClean="0">
                <a:solidFill>
                  <a:srgbClr val="002060"/>
                </a:solidFill>
              </a:rPr>
              <a:t/>
            </a:r>
            <a:br>
              <a:rPr lang="en-US" sz="2000" b="1" dirty="0" smtClean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/>
            </a:r>
            <a:br>
              <a:rPr lang="en-US" sz="2000" b="1" dirty="0">
                <a:solidFill>
                  <a:srgbClr val="002060"/>
                </a:solidFill>
              </a:rPr>
            </a:b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7" name="AutoShape 2" descr="File:Octicons-mark-github.svg - Wikimedia Commons"/>
          <p:cNvSpPr>
            <a:spLocks noChangeAspect="1" noChangeArrowheads="1"/>
          </p:cNvSpPr>
          <p:nvPr/>
        </p:nvSpPr>
        <p:spPr bwMode="auto">
          <a:xfrm>
            <a:off x="155574" y="-144463"/>
            <a:ext cx="2230431" cy="2230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0515600" cy="320675"/>
          </a:xfrm>
        </p:spPr>
        <p:txBody>
          <a:bodyPr/>
          <a:lstStyle/>
          <a:p>
            <a:r>
              <a:rPr lang="en-US" dirty="0" smtClean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9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719391" cy="4351338"/>
          </a:xfrm>
        </p:spPr>
        <p:txBody>
          <a:bodyPr>
            <a:normAutofit/>
          </a:bodyPr>
          <a:lstStyle/>
          <a:p>
            <a:r>
              <a:rPr lang="en-US" sz="2600" dirty="0" smtClean="0"/>
              <a:t>Aspect Category Detection: identifies the pair </a:t>
            </a:r>
            <a:r>
              <a:rPr lang="en-US" sz="2600" dirty="0" err="1" smtClean="0"/>
              <a:t>Entity#Aspect</a:t>
            </a:r>
            <a:r>
              <a:rPr lang="en-US" sz="2600" dirty="0" smtClean="0"/>
              <a:t>, e.g. </a:t>
            </a:r>
            <a:r>
              <a:rPr lang="en-US" sz="2600" dirty="0" err="1" smtClean="0"/>
              <a:t>Food#Quality</a:t>
            </a:r>
            <a:r>
              <a:rPr lang="en-US" sz="2600" dirty="0"/>
              <a:t>;</a:t>
            </a:r>
            <a:r>
              <a:rPr lang="en-US" sz="2600" dirty="0" smtClean="0"/>
              <a:t> </a:t>
            </a:r>
          </a:p>
          <a:p>
            <a:r>
              <a:rPr lang="en-US" sz="2600" dirty="0" smtClean="0"/>
              <a:t>Opinion Target Extraction: identifies the expression used in the text to describe the aspect, e.g. pad se </a:t>
            </a:r>
            <a:r>
              <a:rPr lang="en-US" sz="2600" dirty="0" err="1" smtClean="0"/>
              <a:t>ew</a:t>
            </a:r>
            <a:r>
              <a:rPr lang="en-US" sz="2600" dirty="0" smtClean="0"/>
              <a:t> chicken;</a:t>
            </a:r>
          </a:p>
          <a:p>
            <a:r>
              <a:rPr lang="en-US" sz="2600" dirty="0" smtClean="0"/>
              <a:t>Sentiment Classification: finds the sentiment label of the pair </a:t>
            </a:r>
            <a:r>
              <a:rPr lang="en-US" sz="2600" dirty="0" err="1" smtClean="0"/>
              <a:t>Entity#Aspect</a:t>
            </a:r>
            <a:r>
              <a:rPr lang="en-US" sz="2600" dirty="0" smtClean="0"/>
              <a:t>.</a:t>
            </a:r>
            <a:endParaRPr lang="en-US" sz="2600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 </a:t>
            </a:r>
            <a:r>
              <a:rPr lang="en-US" sz="2800" b="1" dirty="0" smtClean="0">
                <a:solidFill>
                  <a:srgbClr val="002060"/>
                </a:solidFill>
              </a:rPr>
              <a:t>Aspect-based Sentiment Analysis (ABSA)</a:t>
            </a:r>
            <a:endParaRPr lang="en-US" sz="2800" b="1" dirty="0">
              <a:solidFill>
                <a:srgbClr val="00206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758" y="4235868"/>
            <a:ext cx="8546483" cy="15801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00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719391" cy="4351338"/>
          </a:xfrm>
        </p:spPr>
        <p:txBody>
          <a:bodyPr>
            <a:normAutofit/>
          </a:bodyPr>
          <a:lstStyle/>
          <a:p>
            <a:r>
              <a:rPr lang="en-US" sz="2200" dirty="0" smtClean="0"/>
              <a:t>Given the following benefits of adversarial training in the field of affective computing and sentiment analysis: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dirty="0" smtClean="0"/>
              <a:t>sparse availability of labeled sentiment data is overcome</a:t>
            </a:r>
            <a:r>
              <a:rPr lang="en-US" sz="2000" dirty="0" smtClean="0"/>
              <a:t>;</a:t>
            </a:r>
          </a:p>
          <a:p>
            <a:pPr lvl="1"/>
            <a:r>
              <a:rPr lang="en-US" sz="2000" dirty="0"/>
              <a:t>The generated emotions are more natural and more understandable to humans</a:t>
            </a:r>
            <a:r>
              <a:rPr lang="en-US" sz="2000" dirty="0" smtClean="0"/>
              <a:t>;</a:t>
            </a:r>
            <a:endParaRPr lang="en-US" sz="2000" dirty="0" smtClean="0"/>
          </a:p>
          <a:p>
            <a:pPr lvl="1"/>
            <a:r>
              <a:rPr lang="en-US" sz="2000" dirty="0" smtClean="0"/>
              <a:t>The trained models are more robust as the problems with samples gathered from different contexts are reduced;</a:t>
            </a:r>
          </a:p>
          <a:p>
            <a:pPr lvl="1"/>
            <a:r>
              <a:rPr lang="en-US" sz="2000" dirty="0" smtClean="0"/>
              <a:t>The quality evaluation of the generated samples is automatically executed.</a:t>
            </a:r>
          </a:p>
          <a:p>
            <a:r>
              <a:rPr lang="en-US" sz="2200" dirty="0" smtClean="0"/>
              <a:t>we rely on the Categorical Generative Adversarial Networks (Cat-GANs) to </a:t>
            </a:r>
            <a:r>
              <a:rPr lang="en-US" sz="2200" dirty="0"/>
              <a:t>enhance the performance of a state-of-the-art model developed for </a:t>
            </a:r>
            <a:r>
              <a:rPr lang="en-US" sz="2200" dirty="0" smtClean="0"/>
              <a:t>ABSA, by better recognizing the input </a:t>
            </a:r>
            <a:r>
              <a:rPr lang="en-US" sz="2200" dirty="0"/>
              <a:t>characteristics </a:t>
            </a:r>
            <a:r>
              <a:rPr lang="en-US" sz="2200" dirty="0" smtClean="0"/>
              <a:t>of instances belonging to different sentiment classes.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Our Approach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3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719391" cy="4351338"/>
          </a:xfrm>
        </p:spPr>
        <p:txBody>
          <a:bodyPr>
            <a:normAutofit/>
          </a:bodyPr>
          <a:lstStyle/>
          <a:p>
            <a:r>
              <a:rPr lang="en-US" sz="2600" dirty="0" smtClean="0"/>
              <a:t>Domain Sentiment Ontology</a:t>
            </a:r>
          </a:p>
          <a:p>
            <a:r>
              <a:rPr lang="en-US" sz="2600" dirty="0" smtClean="0"/>
              <a:t>Deep Neural Network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Baseline Approach</a:t>
            </a:r>
            <a:endParaRPr lang="en-US" sz="2800" b="1" dirty="0">
              <a:solidFill>
                <a:srgbClr val="00206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447" y="2751766"/>
            <a:ext cx="4319106" cy="380261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1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571660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The domain sentiment ontology has three main classes:</a:t>
            </a:r>
          </a:p>
          <a:p>
            <a:r>
              <a:rPr lang="en-US" sz="2000" dirty="0" err="1" smtClean="0"/>
              <a:t>SentimentMention</a:t>
            </a:r>
            <a:r>
              <a:rPr lang="en-US" sz="2000" dirty="0" smtClean="0"/>
              <a:t> class represents sentiment expressions;</a:t>
            </a:r>
          </a:p>
          <a:p>
            <a:r>
              <a:rPr lang="en-US" sz="2000" dirty="0" err="1" smtClean="0"/>
              <a:t>AspectMention</a:t>
            </a:r>
            <a:r>
              <a:rPr lang="en-US" sz="2000" dirty="0" smtClean="0"/>
              <a:t> class identifies aspects related to sentiment expressions;</a:t>
            </a:r>
          </a:p>
          <a:p>
            <a:r>
              <a:rPr lang="en-US" sz="2000" dirty="0" err="1" smtClean="0"/>
              <a:t>SentimentValue</a:t>
            </a:r>
            <a:r>
              <a:rPr lang="en-US" sz="2000" dirty="0" smtClean="0"/>
              <a:t> class groups aspects in the Positive and Negative subclasses based on the type of sentiment expression.</a:t>
            </a:r>
          </a:p>
          <a:p>
            <a:pPr lvl="1"/>
            <a:r>
              <a:rPr lang="en-US" sz="1800" dirty="0" smtClean="0"/>
              <a:t>Generic sentiment expression</a:t>
            </a:r>
          </a:p>
          <a:p>
            <a:pPr lvl="1"/>
            <a:r>
              <a:rPr lang="en-US" sz="1800" dirty="0" smtClean="0"/>
              <a:t>Aspect-specific sentiment expression</a:t>
            </a:r>
          </a:p>
          <a:p>
            <a:pPr lvl="1"/>
            <a:r>
              <a:rPr lang="en-US" sz="1800" dirty="0" smtClean="0"/>
              <a:t>Varying sentiment expression</a:t>
            </a:r>
          </a:p>
          <a:p>
            <a:pPr lvl="1"/>
            <a:endParaRPr lang="en-US" sz="2200" dirty="0" smtClean="0"/>
          </a:p>
          <a:p>
            <a:pPr marL="0" indent="0">
              <a:buNone/>
            </a:pPr>
            <a:endParaRPr lang="en-US" sz="22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Domain Sentiment Ontology</a:t>
            </a:r>
            <a:endParaRPr lang="en-US" sz="2800" b="1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689" y="1825625"/>
            <a:ext cx="4023794" cy="384511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6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4138" y="1282996"/>
            <a:ext cx="5547862" cy="405288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303745" cy="4351338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US" sz="2400" dirty="0" smtClean="0"/>
                  <a:t>The backup model is a Left-Center-Right Separated Neural Network with Hierarchical Rotatory Attention. </a:t>
                </a:r>
                <a:r>
                  <a:rPr lang="en-US" sz="2400" dirty="0" smtClean="0"/>
                  <a:t>The main layers of the neural network are:</a:t>
                </a:r>
              </a:p>
              <a:p>
                <a:r>
                  <a:rPr lang="en-US" sz="2400" dirty="0" smtClean="0"/>
                  <a:t>Input (word </a:t>
                </a:r>
                <a:r>
                  <a:rPr lang="en-US" sz="2400" dirty="0" err="1" smtClean="0"/>
                  <a:t>embeddings</a:t>
                </a:r>
                <a:r>
                  <a:rPr lang="en-US" sz="2400" dirty="0" smtClean="0"/>
                  <a:t>)</a:t>
                </a:r>
              </a:p>
              <a:p>
                <a:r>
                  <a:rPr lang="en-US" sz="2400" dirty="0" smtClean="0"/>
                  <a:t>LSTM (context-based word </a:t>
                </a:r>
                <a:r>
                  <a:rPr lang="en-US" sz="2400" dirty="0" err="1" smtClean="0"/>
                  <a:t>embeddings</a:t>
                </a:r>
                <a:r>
                  <a:rPr lang="en-US" sz="2400" dirty="0" smtClean="0"/>
                  <a:t>)</a:t>
                </a:r>
              </a:p>
              <a:p>
                <a:r>
                  <a:rPr lang="en-US" sz="2400" dirty="0"/>
                  <a:t>Hierarchical </a:t>
                </a:r>
                <a:r>
                  <a:rPr lang="en-US" sz="2400" dirty="0" smtClean="0"/>
                  <a:t>Rotatory </a:t>
                </a:r>
                <a:r>
                  <a:rPr lang="en-US" sz="2400" dirty="0" smtClean="0"/>
                  <a:t>Attention (applied multiple </a:t>
                </a:r>
                <a:r>
                  <a:rPr lang="en-US" sz="2400" dirty="0" smtClean="0"/>
                  <a:t>     times</a:t>
                </a:r>
                <a:r>
                  <a:rPr lang="en-US" sz="2400" dirty="0" smtClean="0"/>
                  <a:t>)</a:t>
                </a:r>
              </a:p>
              <a:p>
                <a:pPr lvl="1"/>
                <a:r>
                  <a:rPr lang="en-US" sz="2100" dirty="0" smtClean="0"/>
                  <a:t>Target2context vectors</a:t>
                </a:r>
              </a:p>
              <a:p>
                <a:pPr marL="457200" lvl="1" indent="0">
                  <a:buNone/>
                </a:pPr>
                <a:r>
                  <a:rPr lang="en-US" sz="2100" dirty="0"/>
                  <a:t>	</a:t>
                </a:r>
                <a:r>
                  <a:rPr lang="en-US" sz="2100" dirty="0" smtClean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1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</m:sSup>
                    <m:r>
                      <a:rPr lang="en-US" sz="2100" b="0" i="1" smtClean="0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en-US" sz="21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1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p>
                      <m:e>
                        <m:sSubSup>
                          <m:sSubSupPr>
                            <m:ctrlPr>
                              <a:rPr lang="en-US" sz="21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1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2100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p>
                        </m:sSubSup>
                      </m:e>
                    </m:nary>
                    <m:r>
                      <a:rPr lang="en-US" sz="2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Sup>
                      <m:sSubSupPr>
                        <m:ctrlP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sup>
                    </m:sSubSup>
                  </m:oMath>
                </a14:m>
                <a:r>
                  <a:rPr lang="en-US" sz="2100" dirty="0" smtClean="0"/>
                  <a:t> </a:t>
                </a:r>
                <a:r>
                  <a:rPr lang="en-US" sz="2100" dirty="0"/>
                  <a:t> </a:t>
                </a:r>
                <a:r>
                  <a:rPr lang="en-US" sz="2100" dirty="0" smtClean="0"/>
                  <a:t>(example for the left context)</a:t>
                </a:r>
              </a:p>
              <a:p>
                <a:pPr lvl="1"/>
                <a:r>
                  <a:rPr lang="en-US" sz="2100" dirty="0" smtClean="0"/>
                  <a:t>Context2target vectors</a:t>
                </a:r>
              </a:p>
              <a:p>
                <a:pPr marL="457200" lvl="1" indent="0">
                  <a:buNone/>
                </a:pPr>
                <a:r>
                  <a:rPr lang="en-US" sz="2100" dirty="0"/>
                  <a:t>	</a:t>
                </a:r>
                <a:r>
                  <a:rPr lang="en-US" sz="2100" dirty="0" smtClean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1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sSub>
                          <m:sSubPr>
                            <m:ctrlPr>
                              <a:rPr lang="en-US" sz="2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100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</m:sSub>
                      </m:sup>
                    </m:sSup>
                    <m:r>
                      <a:rPr lang="en-US" sz="2100" b="0" i="1" smtClean="0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en-US" sz="21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1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sSubSup>
                          <m:sSubSupPr>
                            <m:ctrlPr>
                              <a:rPr lang="en-US" sz="21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1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sSub>
                              <m:sSubPr>
                                <m:ctrlP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sub>
                            </m:sSub>
                          </m:sup>
                        </m:sSubSup>
                      </m:e>
                    </m:nary>
                    <m:r>
                      <a:rPr lang="en-US" sz="2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Sup>
                      <m:sSubSupPr>
                        <m:ctrlP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bSup>
                  </m:oMath>
                </a14:m>
                <a:r>
                  <a:rPr lang="en-US" sz="2100" dirty="0" smtClean="0"/>
                  <a:t> (example for the left context)</a:t>
                </a:r>
              </a:p>
              <a:p>
                <a:pPr marL="457200" lvl="1" indent="0">
                  <a:buNone/>
                </a:pPr>
                <a:r>
                  <a:rPr lang="en-US" sz="2100" dirty="0" smtClean="0"/>
                  <a:t>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</m:sSubSup>
                  </m:oMath>
                </a14:m>
                <a:r>
                  <a:rPr lang="en-US" sz="2100" dirty="0" smtClean="0"/>
                  <a:t>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1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sSub>
                          <m:sSubPr>
                            <m:ctrlPr>
                              <a:rPr lang="en-US" sz="2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100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en-US" sz="2100" dirty="0" smtClean="0"/>
                  <a:t> are attention scores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sup>
                    </m:sSubSup>
                  </m:oMath>
                </a14:m>
                <a:r>
                  <a:rPr lang="en-US" sz="2100" dirty="0" smtClean="0"/>
                  <a:t>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bSup>
                  </m:oMath>
                </a14:m>
                <a:r>
                  <a:rPr lang="en-US" sz="2100" dirty="0" smtClean="0"/>
                  <a:t> are hidden states</a:t>
                </a:r>
              </a:p>
              <a:p>
                <a:pPr marL="285750" lvl="1" indent="-285750"/>
                <a:r>
                  <a:rPr lang="en-US" dirty="0" smtClean="0"/>
                  <a:t>MLP layer</a:t>
                </a:r>
              </a:p>
              <a:p>
                <a:pPr lvl="1"/>
                <a:endParaRPr lang="en-US" sz="180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303745" cy="4351338"/>
              </a:xfrm>
              <a:blipFill rotWithShape="0">
                <a:blip r:embed="rId3"/>
                <a:stretch>
                  <a:fillRect l="-1064" t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LCR-Rot-hop ++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20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303745" cy="435133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en-US" b="1" i="1" dirty="0"/>
          </a:p>
          <a:p>
            <a:pPr marL="342900" lvl="1" indent="-342900"/>
            <a:r>
              <a:rPr lang="en-US" b="1" i="1" dirty="0" smtClean="0"/>
              <a:t>Discriminator (D):</a:t>
            </a:r>
            <a:r>
              <a:rPr lang="en-US" dirty="0" smtClean="0"/>
              <a:t> the LCR-Rot-hop++ neural network is adjusted to work as a discriminator that should distinguish not only sentiment classes but also the generated (fake) instances.</a:t>
            </a:r>
          </a:p>
          <a:p>
            <a:pPr marL="342900" lvl="1" indent="-342900"/>
            <a:r>
              <a:rPr lang="en-US" b="1" i="1" dirty="0" smtClean="0"/>
              <a:t>Generator (G): </a:t>
            </a:r>
            <a:r>
              <a:rPr lang="en-US" dirty="0" smtClean="0"/>
              <a:t>A fully connected 4-layer MLP is used to encode randomly generated inputs similar to the real input instances.</a:t>
            </a:r>
          </a:p>
          <a:p>
            <a:pPr lvl="1"/>
            <a:endParaRPr lang="en-US" sz="18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Cat-GAN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3364" y="2634342"/>
            <a:ext cx="4667930" cy="2087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86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Cat-GAN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1834" y="1122719"/>
            <a:ext cx="5657947" cy="539390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95587" y="1887300"/>
                <a:ext cx="6303745" cy="4351338"/>
              </a:xfrm>
            </p:spPr>
            <p:txBody>
              <a:bodyPr>
                <a:normAutofit/>
              </a:bodyPr>
              <a:lstStyle/>
              <a:p>
                <a:pPr marL="0" lvl="1" indent="0">
                  <a:buNone/>
                </a:pPr>
                <a:r>
                  <a:rPr lang="en-US" sz="2000" dirty="0" smtClean="0"/>
                  <a:t>Knowing that J and I are the batches of real and generated samples, and D(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000" dirty="0" smtClean="0"/>
                  <a:t>) represents the probability that the data is real or generated, the loss function of the Cat-GAN neural network is defined as:</a:t>
                </a:r>
              </a:p>
              <a:p>
                <a:pPr marL="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𝐽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acc>
                          <m: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unc>
                            <m:func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sz="2000" i="1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acc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unc>
                            <m:func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Θ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𝐺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Θ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 smtClean="0"/>
              </a:p>
              <a:p>
                <a:pPr marL="0" lvl="1" indent="0">
                  <a:buNone/>
                </a:pPr>
                <a:r>
                  <a:rPr lang="en-US" sz="2000" dirty="0"/>
                  <a:t>o</a:t>
                </a:r>
                <a:r>
                  <a:rPr lang="en-US" sz="2000" dirty="0" smtClean="0"/>
                  <a:t>r:</a:t>
                </a:r>
              </a:p>
              <a:p>
                <a:pPr marL="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𝐺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00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𝐽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⁡[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acc>
                            <m:accPr>
                              <m:chr m:val="⃗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acc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)]</m:t>
                          </m:r>
                        </m:e>
                      </m:nary>
                      <m:r>
                        <a:rPr lang="en-US" sz="2000" i="1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⁡[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acc>
                            <m:accPr>
                              <m:chr m:val="⃗"/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acc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)]</m:t>
                          </m:r>
                        </m:e>
                      </m:nary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Θ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𝐺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Θ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  <a:p>
                <a:pPr marL="0" lvl="1" indent="0">
                  <a:buNone/>
                </a:pPr>
                <a:r>
                  <a:rPr lang="en-US" sz="2000" dirty="0" smtClean="0"/>
                  <a:t>and is solved as an optimization problem:</a:t>
                </a:r>
              </a:p>
              <a:p>
                <a:pPr marL="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00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lim>
                          </m:limLow>
                        </m:fName>
                        <m:e>
                          <m:func>
                            <m:func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000" i="0" smtClean="0">
                                      <a:latin typeface="Cambria Math" panose="02040503050406030204" pitchFamily="18" charset="0"/>
                                    </a:rPr>
                                    <m:t>min</m:t>
                                  </m:r>
                                </m:e>
                                <m:li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lim>
                              </m:limLow>
                            </m:fName>
                            <m:e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</m:func>
                        </m:e>
                      </m:func>
                    </m:oMath>
                  </m:oMathPara>
                </a14:m>
                <a:endParaRPr lang="en-US" sz="20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5587" y="1887300"/>
                <a:ext cx="6303745" cy="4351338"/>
              </a:xfrm>
              <a:blipFill rotWithShape="0">
                <a:blip r:embed="rId3"/>
                <a:stretch>
                  <a:fillRect l="-967" t="-1543" r="-97" b="-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839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Cat-GAN – Implementation details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9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95587" y="1887300"/>
                <a:ext cx="10372463" cy="4351338"/>
              </a:xfrm>
            </p:spPr>
            <p:txBody>
              <a:bodyPr>
                <a:normAutofit/>
              </a:bodyPr>
              <a:lstStyle/>
              <a:p>
                <a:pPr marL="0" lvl="1" indent="0">
                  <a:buNone/>
                </a:pPr>
                <a:r>
                  <a:rPr lang="en-US" sz="2200" dirty="0" smtClean="0"/>
                  <a:t>The </a:t>
                </a:r>
                <a:r>
                  <a:rPr lang="en-US" sz="2200" dirty="0" err="1" smtClean="0"/>
                  <a:t>minimax</a:t>
                </a:r>
                <a:r>
                  <a:rPr lang="en-US" sz="2200" dirty="0" smtClean="0"/>
                  <a:t> </a:t>
                </a:r>
                <a:r>
                  <a:rPr lang="en-US" sz="2200" dirty="0" smtClean="0"/>
                  <a:t>game implemented by the Cat-GAN neural network is able to converge or to reach its optimum if:</a:t>
                </a:r>
              </a:p>
              <a:p>
                <a:r>
                  <a:rPr lang="en-US" sz="2200" dirty="0" smtClean="0"/>
                  <a:t>The generator is updated at each k-</a:t>
                </a:r>
                <a:r>
                  <a:rPr lang="en-US" sz="2200" dirty="0" err="1" smtClean="0"/>
                  <a:t>th</a:t>
                </a:r>
                <a:r>
                  <a:rPr lang="en-US" sz="2200" dirty="0" smtClean="0"/>
                  <a:t> iteration (the </a:t>
                </a:r>
                <a:r>
                  <a:rPr lang="en-US" sz="2200" dirty="0"/>
                  <a:t>discriminator </a:t>
                </a:r>
                <a:r>
                  <a:rPr lang="en-US" sz="2200" dirty="0" smtClean="0"/>
                  <a:t>reaches </a:t>
                </a:r>
                <a:r>
                  <a:rPr lang="en-US" sz="2200" dirty="0"/>
                  <a:t>its optimum given an instance of </a:t>
                </a:r>
                <a:r>
                  <a:rPr lang="en-US" sz="2200" dirty="0" smtClean="0"/>
                  <a:t>the generator </a:t>
                </a:r>
                <a:r>
                  <a:rPr lang="en-US" sz="2200" dirty="0"/>
                  <a:t>before the generator is updated </a:t>
                </a:r>
                <a:r>
                  <a:rPr lang="en-US" sz="2200" dirty="0" smtClean="0"/>
                  <a:t>again);</a:t>
                </a:r>
              </a:p>
              <a:p>
                <a:r>
                  <a:rPr lang="en-US" sz="2200" dirty="0" smtClean="0"/>
                  <a:t>The </a:t>
                </a:r>
                <a:r>
                  <a:rPr lang="en-US" sz="2200" dirty="0" smtClean="0"/>
                  <a:t>learning rates and momentum terms of the generator are modified with respect to the discriminator as follows: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𝑙𝑟</m:t>
                          </m:r>
                        </m:e>
                        <m:sub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𝑔𝑒𝑛</m:t>
                          </m:r>
                        </m:sub>
                      </m:sSub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𝑙𝑟</m:t>
                          </m:r>
                        </m:sub>
                      </m:sSub>
                      <m:r>
                        <a:rPr lang="en-US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𝑙𝑟</m:t>
                          </m:r>
                        </m:e>
                        <m:sub>
                          <m:r>
                            <a:rPr lang="en-US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𝑑𝑖𝑠</m:t>
                          </m:r>
                        </m:sub>
                      </m:sSub>
                      <m:r>
                        <a:rPr lang="en-US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𝑎𝑛𝑑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𝑚𝑜𝑚</m:t>
                          </m:r>
                        </m:e>
                        <m:sub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𝑔𝑒𝑛</m:t>
                          </m:r>
                        </m:sub>
                      </m:sSub>
                      <m:r>
                        <a:rPr lang="en-US" sz="22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𝑚𝑜𝑚</m:t>
                          </m:r>
                        </m:sub>
                      </m:sSub>
                      <m:r>
                        <a:rPr lang="en-US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𝑚𝑜𝑚</m:t>
                          </m:r>
                        </m:e>
                        <m:sub>
                          <m:r>
                            <a:rPr lang="en-US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𝑑𝑖𝑠</m:t>
                          </m:r>
                        </m:sub>
                      </m:sSub>
                    </m:oMath>
                  </m:oMathPara>
                </a14:m>
                <a:endParaRPr lang="en-US" sz="2000" dirty="0" smtClean="0"/>
              </a:p>
              <a:p>
                <a:r>
                  <a:rPr lang="en-US" sz="2000" dirty="0"/>
                  <a:t>The loss function includes the L2-regularization term, and the dropout adjusts the layers of the neural network;</a:t>
                </a:r>
              </a:p>
              <a:p>
                <a:endParaRPr lang="en-US" sz="200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5587" y="1887300"/>
                <a:ext cx="10372463" cy="4351338"/>
              </a:xfrm>
              <a:blipFill rotWithShape="0">
                <a:blip r:embed="rId2"/>
                <a:stretch>
                  <a:fillRect l="-764" t="-1823" r="-7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660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6922</TotalTime>
  <Words>740</Words>
  <Application>Microsoft Office PowerPoint</Application>
  <PresentationFormat>Widescreen</PresentationFormat>
  <Paragraphs>116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Adversarial Training for a Hybrid Approach to Aspect-Based Sentiment Analysis</vt:lpstr>
      <vt:lpstr>           Aspect-based Sentiment Analysis (ABSA)</vt:lpstr>
      <vt:lpstr>          Our Approach</vt:lpstr>
      <vt:lpstr>          Baseline Approach</vt:lpstr>
      <vt:lpstr>          Domain Sentiment Ontology</vt:lpstr>
      <vt:lpstr>          LCR-Rot-hop ++</vt:lpstr>
      <vt:lpstr>          Cat-GAN</vt:lpstr>
      <vt:lpstr>          Cat-GAN</vt:lpstr>
      <vt:lpstr>          Cat-GAN – Implementation details</vt:lpstr>
      <vt:lpstr>          Results</vt:lpstr>
      <vt:lpstr>          Conclusion and Future Work</vt:lpstr>
      <vt:lpstr>    Thank you!    The code can be found at https://github.com/RonHochstenbach/HAABSAStar  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Hybrid Approach for Aspect-Based Sentiment Analysis Using  Deep Contextual Word Embeddings and Hierarchical Attention</dc:title>
  <dc:creator>Maria Trusca</dc:creator>
  <cp:lastModifiedBy>Maria Trusca</cp:lastModifiedBy>
  <cp:revision>135</cp:revision>
  <dcterms:created xsi:type="dcterms:W3CDTF">2020-05-09T15:07:37Z</dcterms:created>
  <dcterms:modified xsi:type="dcterms:W3CDTF">2021-10-28T02:47:19Z</dcterms:modified>
</cp:coreProperties>
</file>