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9" r:id="rId1"/>
  </p:sldMasterIdLst>
  <p:notesMasterIdLst>
    <p:notesMasterId r:id="rId16"/>
  </p:notesMasterIdLst>
  <p:handoutMasterIdLst>
    <p:handoutMasterId r:id="rId17"/>
  </p:handoutMasterIdLst>
  <p:sldIdLst>
    <p:sldId id="277" r:id="rId2"/>
    <p:sldId id="278" r:id="rId3"/>
    <p:sldId id="308" r:id="rId4"/>
    <p:sldId id="309" r:id="rId5"/>
    <p:sldId id="310" r:id="rId6"/>
    <p:sldId id="312" r:id="rId7"/>
    <p:sldId id="313" r:id="rId8"/>
    <p:sldId id="314" r:id="rId9"/>
    <p:sldId id="311" r:id="rId10"/>
    <p:sldId id="315" r:id="rId11"/>
    <p:sldId id="316" r:id="rId12"/>
    <p:sldId id="317" r:id="rId13"/>
    <p:sldId id="318" r:id="rId14"/>
    <p:sldId id="307" r:id="rId1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FDFDF"/>
    <a:srgbClr val="CCECFF"/>
    <a:srgbClr val="FFCCFF"/>
    <a:srgbClr val="FF0000"/>
    <a:srgbClr val="3771B2"/>
    <a:srgbClr val="E37823"/>
    <a:srgbClr val="00393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32" autoAdjust="0"/>
    <p:restoredTop sz="76185" autoAdjust="0"/>
  </p:normalViewPr>
  <p:slideViewPr>
    <p:cSldViewPr>
      <p:cViewPr varScale="1">
        <p:scale>
          <a:sx n="76" d="100"/>
          <a:sy n="76" d="100"/>
        </p:scale>
        <p:origin x="-90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42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42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fld id="{4C9F0C52-B9EB-45AD-80B8-F01DDBC6DF5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fld id="{F3C72B58-8C6F-4E07-8D93-F1AC847310C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smtClean="0">
              <a:ea typeface="ＭＳ Ｐゴシック" pitchFamily="34" charset="-128"/>
            </a:endParaRPr>
          </a:p>
        </p:txBody>
      </p:sp>
      <p:sp>
        <p:nvSpPr>
          <p:cNvPr id="1843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E78834-9E11-44CA-8F3A-D69212D773D9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smtClean="0">
              <a:ea typeface="ＭＳ Ｐゴシック" pitchFamily="34" charset="-128"/>
            </a:endParaRPr>
          </a:p>
        </p:txBody>
      </p:sp>
      <p:sp>
        <p:nvSpPr>
          <p:cNvPr id="19460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09023E-37D3-49E7-803D-DC674836741E}" type="slidenum">
              <a:rPr lang="en-US" smtClean="0">
                <a:ea typeface="ＭＳ Ｐゴシック" pitchFamily="34" charset="-128"/>
              </a:rPr>
              <a:pPr/>
              <a:t>2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Common models operate on vectors containing all words in a document and calculate dissimilarities using various methods. We hypothesize that these words generate a lot of noise and that named entities could be of use.</a:t>
            </a:r>
          </a:p>
          <a:p>
            <a:r>
              <a:rPr lang="en-US" smtClean="0">
                <a:ea typeface="ＭＳ Ｐゴシック" pitchFamily="34" charset="-128"/>
              </a:rPr>
              <a:t>Therefore, in our paper we compared word-based and named entity-based vector representations using various novelty control mechanisms / distance measures.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F7D9D9-41E3-46C0-91FD-488006E9B189}" type="slidenum">
              <a:rPr lang="en-US" smtClean="0">
                <a:ea typeface="ＭＳ Ｐゴシック" pitchFamily="34" charset="-128"/>
              </a:rPr>
              <a:pPr/>
              <a:t>5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nl-NL" smtClean="0">
                <a:ea typeface="ＭＳ Ｐゴシック" pitchFamily="34" charset="-128"/>
              </a:rPr>
              <a:t>News is sorted based on novelty scores. These scores are always calculated using a distance metric, which is based on a certain document representation, and can be used pairwise and aggregated.</a:t>
            </a:r>
          </a:p>
        </p:txBody>
      </p:sp>
      <p:sp>
        <p:nvSpPr>
          <p:cNvPr id="2150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0B80F4-CD23-4942-B21F-E6F5514E1137}" type="slidenum">
              <a:rPr lang="en-US" smtClean="0">
                <a:ea typeface="ＭＳ Ｐゴシック" pitchFamily="34" charset="-128"/>
              </a:rPr>
              <a:pPr/>
              <a:t>6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There are two common document representations, i.e., language models and vector space models. They both have their own popular distance measures.</a:t>
            </a:r>
          </a:p>
          <a:p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Language models represent documents as a vector (set) of probabilities for each term. These probabilities represent the probability of picking a term randomly from the document. A popular distance metric is the KL divergence, which measures the information lost when model 2 is used to approximate model 1. Basically, for each term you calculate the probability of  occurrence in model 1 and multiply that by the log of the occurrence probability in model 1 divided by that of model 2.</a:t>
            </a:r>
          </a:p>
          <a:p>
            <a:r>
              <a:rPr lang="en-US" smtClean="0">
                <a:ea typeface="ＭＳ Ｐゴシック" pitchFamily="34" charset="-128"/>
              </a:rPr>
              <a:t>Another popular measure is the Jensen-Shannon measure, which is a symmetric and smoothed variant of the KL divergence (so the distance between model 1 and 2 is the same as the distance between model 2 and 1).</a:t>
            </a:r>
          </a:p>
          <a:p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Vector space models represent documents as vectors of weights, which can be based on booleans indicating the presence of words, word counts, TF-IDF, etc. A popular similarity measure is the cosine similarity, which measures the similarity of two weight vectors by multiplying their values and dividing it by the product of their magnitudes.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156605-CBBF-4D91-B61E-2E61FD27A4A8}" type="slidenum">
              <a:rPr lang="en-US" smtClean="0">
                <a:ea typeface="ＭＳ Ｐゴシック" pitchFamily="34" charset="-128"/>
              </a:rPr>
              <a:pPr/>
              <a:t>7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smtClean="0">
              <a:ea typeface="ＭＳ Ｐゴシック" pitchFamily="34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5DE951-8425-4358-A9C4-B371EDCF4BD5}" type="slidenum">
              <a:rPr lang="en-US" smtClean="0">
                <a:ea typeface="ＭＳ Ｐゴシック" pitchFamily="34" charset="-128"/>
              </a:rPr>
              <a:pPr/>
              <a:t>9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For both measures, overall, the Kullback-Leibler divergence performs best, followed by cosine similarity and Jenson-Shannon divergence. The baseline is outperformed by all methods.</a:t>
            </a:r>
          </a:p>
          <a:p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Pairwise distance measures offer slightly better performance, due to the fact that aggregate methods decrease the quality because of merging.</a:t>
            </a:r>
          </a:p>
          <a:p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Most importantly, named entity-based approaches indeed outperform the word-based approaches. Apparently indeed named entities capture an important part of the information that depicts the story within a news item. All words contain more information, but are also more susceptible to noise (like an author’s writing style).</a:t>
            </a:r>
          </a:p>
        </p:txBody>
      </p:sp>
      <p:sp>
        <p:nvSpPr>
          <p:cNvPr id="24580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FA3602-D633-4B3C-A24D-26FACC85AB61}" type="slidenum">
              <a:rPr lang="en-US" smtClean="0">
                <a:ea typeface="ＭＳ Ｐゴシック" pitchFamily="34" charset="-128"/>
              </a:rPr>
              <a:pPr/>
              <a:t>12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header"/>
          <p:cNvPicPr>
            <a:picLocks noChangeAspect="1" noChangeArrowheads="1"/>
          </p:cNvPicPr>
          <p:nvPr userDrawn="1"/>
        </p:nvPicPr>
        <p:blipFill>
          <a:blip r:embed="rId2" cstate="print">
            <a:lum bright="36000"/>
          </a:blip>
          <a:srcRect/>
          <a:stretch>
            <a:fillRect/>
          </a:stretch>
        </p:blipFill>
        <p:spPr bwMode="auto">
          <a:xfrm>
            <a:off x="715963" y="0"/>
            <a:ext cx="8428037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Erasmus PMS 3165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72200" y="5984875"/>
            <a:ext cx="274320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band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71913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itel 18"/>
          <p:cNvSpPr>
            <a:spLocks noGrp="1"/>
          </p:cNvSpPr>
          <p:nvPr>
            <p:ph type="title"/>
          </p:nvPr>
        </p:nvSpPr>
        <p:spPr>
          <a:xfrm>
            <a:off x="714349" y="1428736"/>
            <a:ext cx="8429652" cy="1071570"/>
          </a:xfrm>
        </p:spPr>
        <p:txBody>
          <a:bodyPr anchorCtr="1"/>
          <a:lstStyle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3860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97789-244B-494D-BA30-03A90D663D8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785813" y="6215063"/>
            <a:ext cx="8286750" cy="220662"/>
          </a:xfrm>
          <a:prstGeom prst="rect">
            <a:avLst/>
          </a:prstGeom>
        </p:spPr>
        <p:txBody>
          <a:bodyPr/>
          <a:lstStyle>
            <a:lvl1pPr algn="ctr" eaLnBrk="0" hangingPunct="0">
              <a:defRPr sz="1400" smtClean="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December 4-7, 2012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/>
              <a:t>2012 IEEE/WIC/ACM International Conference on Web Intelligence (WI 2012)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 IEEE/WIC/ACM International Conference on Web Intelligence (WI 2012)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A0DF6-823D-4E41-B7F9-BA949AB3C5F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23065" y="274638"/>
            <a:ext cx="1963737" cy="610711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27090" y="274638"/>
            <a:ext cx="5743575" cy="61071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 IEEE/WIC/ACM International Conference on Web Intelligence (WI 2012)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1A10E-A7BD-4AE7-816B-A69B1B753C6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 IEEE/WIC/ACM International Conference on Web Intelligence (WI 2012)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B65BA-E563-409D-92CE-6CF57E08419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 IEEE/WIC/ACM International Conference on Web Intelligence (WI 2012)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2EED9-7E2A-4A1C-8774-092E2FBA0DE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27088" y="1412876"/>
            <a:ext cx="3852863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832349" y="1412876"/>
            <a:ext cx="3854451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 IEEE/WIC/ACM International Conference on Web Intelligence (WI 2012)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9AA0F-65E1-4412-830B-B5F2876FEA7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28675" y="1535113"/>
            <a:ext cx="385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28673" y="2192356"/>
            <a:ext cx="3852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12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4857752" y="1540669"/>
            <a:ext cx="385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13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857751" y="2197912"/>
            <a:ext cx="3852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 IEEE/WIC/ACM International Conference on Web Intelligence (WI 2012)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5196E-E3DD-4D9C-A32C-5901105DC75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 IEEE/WIC/ACM International Conference on Web Intelligence (WI 2012)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B1C7C-8B03-44AE-AC2E-AFD988B05BA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 IEEE/WIC/ACM International Conference on Web Intelligence (WI 2012)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CFFE4-AB6C-4170-9148-EFDCF713965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7225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000496" y="273051"/>
            <a:ext cx="468630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57225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 IEEE/WIC/ACM International Conference on Web Intelligence (WI 2012)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7F7DE-E453-4932-9BAA-9079EE4096E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 IEEE/WIC/ACM International Conference on Web Intelligence (WI 2012)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CD269-F134-4D38-9F58-FFBABBC7042D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274638"/>
            <a:ext cx="78597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412875"/>
            <a:ext cx="7859712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85813" y="6500813"/>
            <a:ext cx="828675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smtClean="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2012 IEEE/WIC/ACM International Conference on Web Intelligence (WI 2012)</a:t>
            </a:r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8350" y="115888"/>
            <a:ext cx="622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fld id="{20AAEE04-FF7D-4D1B-B791-571619509CC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pic>
        <p:nvPicPr>
          <p:cNvPr id="2054" name="Picture 8" descr="ban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71913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erheij.a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frasincar@ese.eur.nl" TargetMode="External"/><Relationship Id="rId4" Type="http://schemas.openxmlformats.org/officeDocument/2006/relationships/hyperlink" Target="mailto:allardkleijn@hotmail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714375" y="1428750"/>
            <a:ext cx="8429625" cy="1071563"/>
          </a:xfrm>
        </p:spPr>
        <p:txBody>
          <a:bodyPr/>
          <a:lstStyle/>
          <a:p>
            <a:pPr>
              <a:defRPr/>
            </a:pPr>
            <a:r>
              <a:rPr lang="en-US" sz="3200" dirty="0" smtClean="0"/>
              <a:t>A Comparison Study for Novelty Control Mechanisms Applied to Web News Stories</a:t>
            </a:r>
            <a:endParaRPr lang="nl-NL" sz="3200" dirty="0"/>
          </a:p>
        </p:txBody>
      </p:sp>
      <p:sp>
        <p:nvSpPr>
          <p:cNvPr id="4099" name="Tijdelijke aanduiding voor voettekst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  <p:sp>
        <p:nvSpPr>
          <p:cNvPr id="4100" name="Tijdelijke aanduiding voor datum 7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ea typeface="ＭＳ Ｐゴシック" pitchFamily="34" charset="-128"/>
              </a:rPr>
              <a:t>December 4-7, 2012</a:t>
            </a:r>
          </a:p>
        </p:txBody>
      </p:sp>
      <p:graphicFrame>
        <p:nvGraphicFramePr>
          <p:cNvPr id="7" name="Tabel 7"/>
          <p:cNvGraphicFramePr>
            <a:graphicFrameLocks noGrp="1"/>
          </p:cNvGraphicFramePr>
          <p:nvPr/>
        </p:nvGraphicFramePr>
        <p:xfrm>
          <a:off x="2911475" y="3071813"/>
          <a:ext cx="4036248" cy="24555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8124"/>
                <a:gridCol w="2018124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 err="1" smtClean="0">
                          <a:solidFill>
                            <a:srgbClr val="00393F"/>
                          </a:solidFill>
                        </a:rPr>
                        <a:t>Arnout</a:t>
                      </a:r>
                      <a:r>
                        <a:rPr lang="en-US" sz="1500" b="1" noProof="0" dirty="0" smtClean="0">
                          <a:solidFill>
                            <a:srgbClr val="00393F"/>
                          </a:solidFill>
                        </a:rPr>
                        <a:t> </a:t>
                      </a:r>
                      <a:r>
                        <a:rPr lang="en-US" sz="1500" b="1" noProof="0" dirty="0" err="1" smtClean="0">
                          <a:solidFill>
                            <a:srgbClr val="00393F"/>
                          </a:solidFill>
                        </a:rPr>
                        <a:t>Verheij</a:t>
                      </a:r>
                      <a:endParaRPr lang="en-US" sz="1500" b="1" noProof="0" dirty="0" smtClean="0">
                        <a:solidFill>
                          <a:srgbClr val="00393F"/>
                        </a:solidFill>
                      </a:endParaRPr>
                    </a:p>
                    <a:p>
                      <a:pPr algn="ctr"/>
                      <a:r>
                        <a:rPr lang="en-US" sz="1300" b="0" u="sng" noProof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hlinkClick r:id="rId3"/>
                        </a:rPr>
                        <a:t>verheij.a@gmail.com</a:t>
                      </a:r>
                      <a:r>
                        <a:rPr lang="en-US" sz="1300" b="0" u="sng" noProof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en-US" sz="1300" u="sng" noProof="0" dirty="0"/>
                    </a:p>
                  </a:txBody>
                  <a:tcPr marL="46800" marR="468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 smtClean="0">
                          <a:solidFill>
                            <a:srgbClr val="00393F"/>
                          </a:solidFill>
                        </a:rPr>
                        <a:t>Allard Kleijn</a:t>
                      </a:r>
                    </a:p>
                    <a:p>
                      <a:pPr algn="ctr"/>
                      <a:r>
                        <a:rPr lang="en-US" sz="1300" b="0" u="sng" kern="1200" noProof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allardkleijn@hotmail.com</a:t>
                      </a:r>
                      <a:r>
                        <a:rPr lang="en-US" sz="1300" b="0" u="sng" kern="1200" noProof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300" b="0" u="sng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/>
                </a:tc>
              </a:tr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 smtClean="0">
                          <a:solidFill>
                            <a:srgbClr val="00393F"/>
                          </a:solidFill>
                        </a:rPr>
                        <a:t>Flavius Frasincar</a:t>
                      </a:r>
                    </a:p>
                    <a:p>
                      <a:pPr algn="ctr"/>
                      <a:r>
                        <a:rPr lang="en-US" sz="1300" b="0" u="sng" noProof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hlinkClick r:id="rId5"/>
                        </a:rPr>
                        <a:t>frasincar@ese.eur.nl</a:t>
                      </a:r>
                      <a:endParaRPr lang="en-US" sz="1300" u="sng" noProof="0" dirty="0" smtClean="0"/>
                    </a:p>
                    <a:p>
                      <a:pPr algn="ctr"/>
                      <a:endParaRPr lang="en-US" sz="1300" u="sng" noProof="0" dirty="0"/>
                    </a:p>
                  </a:txBody>
                  <a:tcPr marL="46800" marR="468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 err="1" smtClean="0">
                          <a:solidFill>
                            <a:srgbClr val="00393F"/>
                          </a:solidFill>
                        </a:rPr>
                        <a:t>Frederik</a:t>
                      </a:r>
                      <a:r>
                        <a:rPr lang="en-US" sz="1500" b="1" noProof="0" dirty="0" smtClean="0">
                          <a:solidFill>
                            <a:srgbClr val="00393F"/>
                          </a:solidFill>
                        </a:rPr>
                        <a:t> Hogenboom</a:t>
                      </a:r>
                    </a:p>
                    <a:p>
                      <a:pPr algn="ctr"/>
                      <a:r>
                        <a:rPr lang="en-US" sz="1300" b="0" u="sng" noProof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hlinkClick r:id="rId5"/>
                        </a:rPr>
                        <a:t>frasincar@ese.eur.nl</a:t>
                      </a:r>
                      <a:endParaRPr lang="en-US" sz="1300" u="sng" noProof="0" dirty="0" smtClean="0"/>
                    </a:p>
                    <a:p>
                      <a:pPr algn="ctr"/>
                      <a:endParaRPr lang="en-US" sz="1300" b="0" u="sng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endParaRPr lang="en-US" sz="1000" noProof="0" dirty="0" smtClean="0"/>
                    </a:p>
                    <a:p>
                      <a:pPr algn="ctr"/>
                      <a:r>
                        <a:rPr lang="en-US" sz="1400" noProof="0" dirty="0" smtClean="0"/>
                        <a:t>Erasmus University Rotterdam</a:t>
                      </a:r>
                    </a:p>
                    <a:p>
                      <a:pPr algn="ctr"/>
                      <a:r>
                        <a:rPr lang="en-US" sz="1400" noProof="0" dirty="0" smtClean="0"/>
                        <a:t>PO Box 1738, NL-3000 DR</a:t>
                      </a:r>
                    </a:p>
                    <a:p>
                      <a:pPr algn="ctr"/>
                      <a:r>
                        <a:rPr lang="en-US" sz="1400" noProof="0" dirty="0" smtClean="0"/>
                        <a:t>Rotterdam, the Netherlands</a:t>
                      </a:r>
                      <a:endParaRPr lang="en-US" sz="14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(2)</a:t>
            </a:r>
          </a:p>
        </p:txBody>
      </p:sp>
      <p:sp>
        <p:nvSpPr>
          <p:cNvPr id="12291" name="Tijdelijke aanduiding voor inhoud 2"/>
          <p:cNvSpPr>
            <a:spLocks noGrp="1"/>
          </p:cNvSpPr>
          <p:nvPr>
            <p:ph idx="1"/>
          </p:nvPr>
        </p:nvSpPr>
        <p:spPr>
          <a:xfrm>
            <a:off x="827088" y="1412875"/>
            <a:ext cx="7993062" cy="4968875"/>
          </a:xfrm>
        </p:spPr>
        <p:txBody>
          <a:bodyPr/>
          <a:lstStyle/>
          <a:p>
            <a:r>
              <a:rPr lang="en-US" sz="2400" smtClean="0"/>
              <a:t>Data set:</a:t>
            </a:r>
          </a:p>
          <a:p>
            <a:pPr lvl="1"/>
            <a:r>
              <a:rPr lang="en-US" sz="2000" smtClean="0"/>
              <a:t> </a:t>
            </a:r>
          </a:p>
          <a:p>
            <a:pPr lvl="1"/>
            <a:r>
              <a:rPr lang="en-US" sz="2000" smtClean="0"/>
              <a:t>8,097 news items from 28-02-2011 to 08-04-2011</a:t>
            </a:r>
          </a:p>
          <a:p>
            <a:pPr lvl="1"/>
            <a:r>
              <a:rPr lang="en-US" sz="2000" smtClean="0"/>
              <a:t>10 storylines (small storylines of less than 4 items are omitted):</a:t>
            </a:r>
          </a:p>
          <a:p>
            <a:pPr lvl="2"/>
            <a:r>
              <a:rPr lang="en-US" sz="1800" smtClean="0"/>
              <a:t>Debt crisis in Portugal</a:t>
            </a:r>
          </a:p>
          <a:p>
            <a:pPr lvl="2"/>
            <a:r>
              <a:rPr lang="en-US" sz="1800" smtClean="0"/>
              <a:t>Oil and gas prices rise by trouble in Middle East</a:t>
            </a:r>
          </a:p>
          <a:p>
            <a:pPr lvl="2"/>
            <a:r>
              <a:rPr lang="en-US" sz="1800" smtClean="0"/>
              <a:t>Detroit musicians on strike</a:t>
            </a:r>
          </a:p>
          <a:p>
            <a:pPr lvl="2"/>
            <a:r>
              <a:rPr lang="en-US" sz="1800" smtClean="0"/>
              <a:t>Pennsylvania judge corruption case</a:t>
            </a:r>
          </a:p>
          <a:p>
            <a:pPr lvl="2"/>
            <a:r>
              <a:rPr lang="en-US" sz="1800" smtClean="0"/>
              <a:t>…</a:t>
            </a:r>
          </a:p>
          <a:p>
            <a:pPr lvl="1"/>
            <a:r>
              <a:rPr lang="en-US" sz="2000" smtClean="0"/>
              <a:t>9 news items per storyline (average)</a:t>
            </a:r>
          </a:p>
          <a:p>
            <a:pPr lvl="1"/>
            <a:r>
              <a:rPr lang="en-US" sz="2000" smtClean="0"/>
              <a:t>Storylines span 2 to 38 days</a:t>
            </a:r>
          </a:p>
        </p:txBody>
      </p:sp>
      <p:sp>
        <p:nvSpPr>
          <p:cNvPr id="12292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  <p:pic>
        <p:nvPicPr>
          <p:cNvPr id="1229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1916113"/>
            <a:ext cx="23526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(3)</a:t>
            </a:r>
          </a:p>
        </p:txBody>
      </p:sp>
      <p:sp>
        <p:nvSpPr>
          <p:cNvPr id="13315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Golden standard:</a:t>
            </a:r>
          </a:p>
          <a:p>
            <a:pPr lvl="1"/>
            <a:r>
              <a:rPr lang="en-US" sz="2000" dirty="0" smtClean="0"/>
              <a:t>3 annotators</a:t>
            </a:r>
          </a:p>
          <a:p>
            <a:pPr lvl="1"/>
            <a:r>
              <a:rPr lang="en-US" sz="2000" dirty="0" smtClean="0"/>
              <a:t>Rankings from 0 to 3</a:t>
            </a:r>
          </a:p>
          <a:p>
            <a:pPr lvl="1"/>
            <a:r>
              <a:rPr lang="en-US" sz="2000" dirty="0" smtClean="0"/>
              <a:t>Based on novelty with respect to:</a:t>
            </a:r>
          </a:p>
          <a:p>
            <a:pPr lvl="2"/>
            <a:r>
              <a:rPr lang="en-US" sz="1800" dirty="0" smtClean="0"/>
              <a:t>Seed item</a:t>
            </a:r>
          </a:p>
          <a:p>
            <a:pPr lvl="2"/>
            <a:r>
              <a:rPr lang="en-US" sz="1800" dirty="0" smtClean="0"/>
              <a:t>List of previously read items</a:t>
            </a:r>
          </a:p>
          <a:p>
            <a:endParaRPr lang="en-US" sz="700" dirty="0" smtClean="0"/>
          </a:p>
          <a:p>
            <a:r>
              <a:rPr lang="en-US" sz="2400" dirty="0" smtClean="0"/>
              <a:t>Measures:</a:t>
            </a:r>
          </a:p>
          <a:p>
            <a:pPr lvl="1"/>
            <a:r>
              <a:rPr lang="en-US" sz="2000" dirty="0" smtClean="0"/>
              <a:t>Kendall’s </a:t>
            </a:r>
            <a:r>
              <a:rPr lang="en-US" sz="2000" dirty="0" smtClean="0">
                <a:sym typeface="Symbol" pitchFamily="18" charset="2"/>
              </a:rPr>
              <a:t>:	</a:t>
            </a:r>
          </a:p>
          <a:p>
            <a:pPr lvl="2"/>
            <a:r>
              <a:rPr lang="en-US" sz="1800" dirty="0" smtClean="0">
                <a:sym typeface="Symbol" pitchFamily="18" charset="2"/>
              </a:rPr>
              <a:t>-1: rankings are reversed</a:t>
            </a:r>
          </a:p>
          <a:p>
            <a:pPr lvl="2"/>
            <a:r>
              <a:rPr lang="en-US" sz="1800" dirty="0" smtClean="0">
                <a:sym typeface="Symbol" pitchFamily="18" charset="2"/>
              </a:rPr>
              <a:t>1: rankings are </a:t>
            </a:r>
            <a:r>
              <a:rPr lang="en-US" sz="1800" dirty="0" smtClean="0">
                <a:sym typeface="Symbol" pitchFamily="18" charset="2"/>
              </a:rPr>
              <a:t>the same</a:t>
            </a:r>
            <a:endParaRPr lang="en-US" sz="1800" dirty="0" smtClean="0">
              <a:sym typeface="Symbol" pitchFamily="18" charset="2"/>
            </a:endParaRPr>
          </a:p>
          <a:p>
            <a:pPr lvl="1"/>
            <a:r>
              <a:rPr lang="en-US" sz="2000" dirty="0" smtClean="0">
                <a:sym typeface="Symbol" pitchFamily="18" charset="2"/>
              </a:rPr>
              <a:t>Discounted Cumulative Gain:</a:t>
            </a:r>
          </a:p>
          <a:p>
            <a:pPr lvl="2"/>
            <a:r>
              <a:rPr lang="en-US" sz="1800" dirty="0" smtClean="0">
                <a:sym typeface="Symbol" pitchFamily="18" charset="2"/>
              </a:rPr>
              <a:t>0: bad correlation between rankings</a:t>
            </a:r>
          </a:p>
          <a:p>
            <a:pPr lvl="2"/>
            <a:r>
              <a:rPr lang="en-US" sz="1800" dirty="0" smtClean="0">
                <a:sym typeface="Symbol" pitchFamily="18" charset="2"/>
              </a:rPr>
              <a:t>1: perfect correlation between rankings</a:t>
            </a:r>
            <a:endParaRPr lang="en-US" sz="1800" dirty="0" smtClean="0"/>
          </a:p>
        </p:txBody>
      </p:sp>
      <p:sp>
        <p:nvSpPr>
          <p:cNvPr id="13316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6981825" y="1989138"/>
            <a:ext cx="1060450" cy="1227137"/>
          </a:xfrm>
          <a:prstGeom prst="rect">
            <a:avLst/>
          </a:prstGeom>
          <a:solidFill>
            <a:srgbClr val="CCFFCC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nl-NL"/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6981825" y="4187825"/>
            <a:ext cx="1060450" cy="1227138"/>
          </a:xfrm>
          <a:prstGeom prst="rect">
            <a:avLst/>
          </a:prstGeom>
          <a:solidFill>
            <a:srgbClr val="CCFFCC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nl-NL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auto">
          <a:xfrm>
            <a:off x="3995738" y="1989138"/>
            <a:ext cx="792162" cy="1223962"/>
          </a:xfrm>
          <a:prstGeom prst="rect">
            <a:avLst/>
          </a:prstGeom>
          <a:solidFill>
            <a:srgbClr val="CCE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nl-NL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auto">
          <a:xfrm>
            <a:off x="3995738" y="4194175"/>
            <a:ext cx="792162" cy="1223963"/>
          </a:xfrm>
          <a:prstGeom prst="rect">
            <a:avLst/>
          </a:prstGeom>
          <a:solidFill>
            <a:srgbClr val="CCE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nl-NL"/>
          </a:p>
        </p:txBody>
      </p:sp>
      <p:sp>
        <p:nvSpPr>
          <p:cNvPr id="7" name="Rechthoek 6"/>
          <p:cNvSpPr>
            <a:spLocks noChangeArrowheads="1"/>
          </p:cNvSpPr>
          <p:nvPr/>
        </p:nvSpPr>
        <p:spPr bwMode="auto">
          <a:xfrm>
            <a:off x="1763713" y="4797425"/>
            <a:ext cx="2160587" cy="287338"/>
          </a:xfrm>
          <a:prstGeom prst="rect">
            <a:avLst/>
          </a:prstGeom>
          <a:solidFill>
            <a:srgbClr val="FFC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nl-NL"/>
          </a:p>
        </p:txBody>
      </p:sp>
      <p:sp>
        <p:nvSpPr>
          <p:cNvPr id="6" name="Rechthoek 5"/>
          <p:cNvSpPr>
            <a:spLocks noChangeArrowheads="1"/>
          </p:cNvSpPr>
          <p:nvPr/>
        </p:nvSpPr>
        <p:spPr bwMode="auto">
          <a:xfrm>
            <a:off x="1763713" y="2606675"/>
            <a:ext cx="2160587" cy="287338"/>
          </a:xfrm>
          <a:prstGeom prst="rect">
            <a:avLst/>
          </a:prstGeom>
          <a:solidFill>
            <a:srgbClr val="FFC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nl-NL"/>
          </a:p>
        </p:txBody>
      </p:sp>
      <p:sp>
        <p:nvSpPr>
          <p:cNvPr id="1434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(4)</a:t>
            </a:r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</p:nvPr>
        </p:nvGraphicFramePr>
        <p:xfrm>
          <a:off x="1763713" y="1628775"/>
          <a:ext cx="6264000" cy="4086225"/>
        </p:xfrm>
        <a:graphic>
          <a:graphicData uri="http://schemas.openxmlformats.org/drawingml/2006/table">
            <a:tbl>
              <a:tblPr/>
              <a:tblGrid>
                <a:gridCol w="1044000"/>
                <a:gridCol w="1044000"/>
                <a:gridCol w="1044000"/>
                <a:gridCol w="1044000"/>
                <a:gridCol w="1044000"/>
                <a:gridCol w="1044000"/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Kendall’s </a:t>
                      </a: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pitchFamily="48" charset="-128"/>
                          <a:cs typeface="+mn-cs"/>
                          <a:sym typeface="Symbol"/>
                        </a:rPr>
                        <a:t>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Method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Overall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P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WORDS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NE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COS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0,183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0,165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0,201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0,116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0,250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KL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0,216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0,257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0,175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0,179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0,254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JS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0,173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0,252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0,095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0,156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0,191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Time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-0,192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2000" smtClean="0">
                          <a:sym typeface="Symbol"/>
                        </a:rPr>
                        <a:t>Discounted Cumulative Gain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Method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Overall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WORDS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NE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COS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0,755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0,755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0,755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0,751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0,760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KL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0,789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0,760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0,818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0,785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0,794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JS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0,753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0,769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0,737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0,752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0,754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Time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0,721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422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185 L 2.5E-6 -0.04607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419 " pathEditMode="relative" ptsTypes="AA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04514 L 2.5E-6 0.04676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04189 L 2.5E-6 0.04746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5046 L 2.5E-6 0.09236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5047 L 2.5E-6 0.09237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33333E-6 L 0.11111 3.33333E-6 " pathEditMode="relative" rAng="0" ptsTypes="AA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4444E-6 L 0.11094 -4.44444E-6 " pathEditMode="relative" rAng="0" ptsTypes="AA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-0.11719 1.48148E-6 " pathEditMode="relative" rAng="0" ptsTypes="AA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33333E-6 L -0.1151 3.33333E-6 " pathEditMode="relative" rAng="0" ptsTypes="AA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7" grpId="0" animBg="1"/>
      <p:bldP spid="7" grpId="1" animBg="1"/>
      <p:bldP spid="7" grpId="2" animBg="1"/>
      <p:bldP spid="7" grpId="3" animBg="1"/>
      <p:bldP spid="6" grpId="0" animBg="1"/>
      <p:bldP spid="6" grpId="1" animBg="1"/>
      <p:bldP spid="6" grpId="2" animBg="1"/>
      <p:bldP spid="6" grpId="3" animBg="1"/>
      <p:bldP spid="6" grpId="4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</a:t>
            </a:r>
          </a:p>
        </p:txBody>
      </p:sp>
      <p:sp>
        <p:nvSpPr>
          <p:cNvPr id="15363" name="Tijdelijke aanduiding voor inhoud 2"/>
          <p:cNvSpPr>
            <a:spLocks noGrp="1"/>
          </p:cNvSpPr>
          <p:nvPr>
            <p:ph idx="1"/>
          </p:nvPr>
        </p:nvSpPr>
        <p:spPr>
          <a:xfrm>
            <a:off x="827088" y="1412875"/>
            <a:ext cx="8066087" cy="4968875"/>
          </a:xfrm>
        </p:spPr>
        <p:txBody>
          <a:bodyPr/>
          <a:lstStyle/>
          <a:p>
            <a:r>
              <a:rPr lang="en-US" sz="2400" dirty="0" smtClean="0"/>
              <a:t>We have evaluated several novelty control mechanisms for ranking Web news articles depicting a storyline</a:t>
            </a:r>
          </a:p>
          <a:p>
            <a:endParaRPr lang="en-US" sz="700" dirty="0" smtClean="0"/>
          </a:p>
          <a:p>
            <a:r>
              <a:rPr lang="en-US" sz="2400" dirty="0" smtClean="0"/>
              <a:t>Overall, </a:t>
            </a:r>
            <a:r>
              <a:rPr lang="en-US" sz="2400" dirty="0" err="1" smtClean="0"/>
              <a:t>pairwise</a:t>
            </a:r>
            <a:r>
              <a:rPr lang="en-US" sz="2400" dirty="0" smtClean="0"/>
              <a:t> KL divergence performs best when considering named entities instead of all words from news items</a:t>
            </a:r>
          </a:p>
          <a:p>
            <a:endParaRPr lang="en-US" sz="700" dirty="0" smtClean="0"/>
          </a:p>
          <a:p>
            <a:r>
              <a:rPr lang="en-US" sz="2400" dirty="0" smtClean="0"/>
              <a:t>Future work:</a:t>
            </a:r>
          </a:p>
          <a:p>
            <a:pPr lvl="1"/>
            <a:r>
              <a:rPr lang="en-US" sz="2000" dirty="0" smtClean="0"/>
              <a:t>Story detection techniques that take into account the age difference between news items</a:t>
            </a:r>
          </a:p>
          <a:p>
            <a:pPr lvl="1"/>
            <a:r>
              <a:rPr lang="en-US" sz="2000" dirty="0" smtClean="0"/>
              <a:t>Semantic approaches for novelty control using concepts from a </a:t>
            </a:r>
            <a:r>
              <a:rPr lang="en-US" sz="2000" smtClean="0"/>
              <a:t>domain ontology</a:t>
            </a:r>
            <a:endParaRPr lang="en-US" sz="2000" dirty="0" smtClean="0"/>
          </a:p>
        </p:txBody>
      </p:sp>
      <p:sp>
        <p:nvSpPr>
          <p:cNvPr id="15364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</a:t>
            </a:r>
          </a:p>
        </p:txBody>
      </p:sp>
      <p:sp>
        <p:nvSpPr>
          <p:cNvPr id="16387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  <p:sp>
        <p:nvSpPr>
          <p:cNvPr id="16388" name="Tijdelijke aanduiding voor inhou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nl-NL" smtClean="0"/>
          </a:p>
          <a:p>
            <a:pPr>
              <a:buFontTx/>
              <a:buNone/>
            </a:pPr>
            <a:endParaRPr lang="nl-NL" smtClean="0"/>
          </a:p>
          <a:p>
            <a:pPr>
              <a:buFontTx/>
              <a:buNone/>
            </a:pPr>
            <a:endParaRPr lang="nl-NL" smtClean="0"/>
          </a:p>
          <a:p>
            <a:pPr>
              <a:buFontTx/>
              <a:buNone/>
            </a:pPr>
            <a:endParaRPr lang="nl-NL" smtClean="0"/>
          </a:p>
          <a:p>
            <a:pPr>
              <a:buFontTx/>
              <a:buNone/>
            </a:pPr>
            <a:endParaRPr lang="nl-NL" smtClean="0"/>
          </a:p>
          <a:p>
            <a:pPr>
              <a:buFontTx/>
              <a:buNone/>
            </a:pPr>
            <a:endParaRPr lang="nl-NL" smtClean="0"/>
          </a:p>
          <a:p>
            <a:pPr>
              <a:buFontTx/>
              <a:buNone/>
            </a:pPr>
            <a:endParaRPr lang="nl-NL" smtClean="0"/>
          </a:p>
        </p:txBody>
      </p:sp>
      <p:pic>
        <p:nvPicPr>
          <p:cNvPr id="1638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4863" y="1125538"/>
            <a:ext cx="8231187" cy="494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 (1)</a:t>
            </a:r>
          </a:p>
        </p:txBody>
      </p:sp>
      <p:sp>
        <p:nvSpPr>
          <p:cNvPr id="512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The Web is a great source of information</a:t>
            </a:r>
          </a:p>
          <a:p>
            <a:endParaRPr lang="en-US" sz="700" smtClean="0"/>
          </a:p>
          <a:p>
            <a:r>
              <a:rPr lang="en-US" sz="2400" smtClean="0"/>
              <a:t>However, there is an information overload</a:t>
            </a:r>
          </a:p>
          <a:p>
            <a:endParaRPr lang="en-US" sz="700" smtClean="0"/>
          </a:p>
          <a:p>
            <a:r>
              <a:rPr lang="en-US" sz="2400" smtClean="0"/>
              <a:t>Solution: information filtering and structuring based on user interests (commonly derived from queries)</a:t>
            </a:r>
          </a:p>
          <a:p>
            <a:endParaRPr lang="en-US" sz="700" smtClean="0"/>
          </a:p>
          <a:p>
            <a:r>
              <a:rPr lang="en-US" sz="2400" smtClean="0"/>
              <a:t>Example: Hermes news personalization framework retrieves relevant news based on preferences expressed using concepts from an ontology</a:t>
            </a:r>
            <a:endParaRPr lang="nl-NL" sz="2400" smtClean="0"/>
          </a:p>
        </p:txBody>
      </p:sp>
      <p:sp>
        <p:nvSpPr>
          <p:cNvPr id="5124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088" y="1412875"/>
            <a:ext cx="7921625" cy="4968875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Most news filtering systems filter out relevant articles with respect to user interests, topics, etc.</a:t>
            </a:r>
          </a:p>
          <a:p>
            <a:pPr>
              <a:defRPr/>
            </a:pPr>
            <a:endParaRPr lang="en-US" sz="700" dirty="0" smtClean="0"/>
          </a:p>
          <a:p>
            <a:pPr>
              <a:defRPr/>
            </a:pPr>
            <a:r>
              <a:rPr lang="en-US" sz="2400" dirty="0" smtClean="0"/>
              <a:t>However, within this subset of relevant articles, not all information is new</a:t>
            </a:r>
          </a:p>
          <a:p>
            <a:pPr>
              <a:defRPr/>
            </a:pPr>
            <a:endParaRPr lang="en-US" sz="700" dirty="0" smtClean="0"/>
          </a:p>
          <a:p>
            <a:pPr>
              <a:defRPr/>
            </a:pPr>
            <a:r>
              <a:rPr lang="en-US" sz="2400" dirty="0" smtClean="0"/>
              <a:t>Only articles with high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novelty</a:t>
            </a:r>
            <a:r>
              <a:rPr lang="en-US" sz="2400" dirty="0" smtClean="0"/>
              <a:t> should be retrieved</a:t>
            </a:r>
            <a:endParaRPr lang="en-US" sz="2400" dirty="0"/>
          </a:p>
        </p:txBody>
      </p:sp>
      <p:sp>
        <p:nvSpPr>
          <p:cNvPr id="614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  <p:sp>
        <p:nvSpPr>
          <p:cNvPr id="5" name="Folded Corner 4"/>
          <p:cNvSpPr/>
          <p:nvPr/>
        </p:nvSpPr>
        <p:spPr bwMode="auto">
          <a:xfrm>
            <a:off x="2124075" y="4165600"/>
            <a:ext cx="719138" cy="936625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6" name="Folded Corner 5"/>
          <p:cNvSpPr/>
          <p:nvPr/>
        </p:nvSpPr>
        <p:spPr bwMode="auto">
          <a:xfrm rot="792320">
            <a:off x="2411413" y="4383088"/>
            <a:ext cx="720725" cy="935037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7" name="Folded Corner 6"/>
          <p:cNvSpPr/>
          <p:nvPr/>
        </p:nvSpPr>
        <p:spPr bwMode="auto">
          <a:xfrm rot="21309099">
            <a:off x="1873250" y="4554538"/>
            <a:ext cx="720725" cy="936625"/>
          </a:xfrm>
          <a:prstGeom prst="foldedCorner">
            <a:avLst/>
          </a:prstGeom>
          <a:solidFill>
            <a:srgbClr val="CCFFCC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 eaLnBrk="0" hangingPunct="0">
              <a:defRPr/>
            </a:pPr>
            <a:r>
              <a:rPr lang="en-US" dirty="0">
                <a:ea typeface="ＭＳ Ｐゴシック" pitchFamily="48" charset="-128"/>
                <a:cs typeface="+mn-cs"/>
              </a:rPr>
              <a:t>!</a:t>
            </a:r>
          </a:p>
        </p:txBody>
      </p:sp>
      <p:sp>
        <p:nvSpPr>
          <p:cNvPr id="8" name="Folded Corner 7"/>
          <p:cNvSpPr/>
          <p:nvPr/>
        </p:nvSpPr>
        <p:spPr bwMode="auto">
          <a:xfrm>
            <a:off x="2257425" y="4716463"/>
            <a:ext cx="719138" cy="935037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9" name="Folded Corner 8"/>
          <p:cNvSpPr/>
          <p:nvPr/>
        </p:nvSpPr>
        <p:spPr bwMode="auto">
          <a:xfrm rot="807828">
            <a:off x="2654300" y="4597400"/>
            <a:ext cx="720725" cy="936625"/>
          </a:xfrm>
          <a:prstGeom prst="foldedCorner">
            <a:avLst/>
          </a:prstGeom>
          <a:solidFill>
            <a:srgbClr val="CCFFCC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10" name="Folded Corner 9"/>
          <p:cNvSpPr/>
          <p:nvPr/>
        </p:nvSpPr>
        <p:spPr bwMode="auto">
          <a:xfrm rot="18910879">
            <a:off x="2060575" y="4284663"/>
            <a:ext cx="720725" cy="935037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11" name="Folded Corner 10"/>
          <p:cNvSpPr/>
          <p:nvPr/>
        </p:nvSpPr>
        <p:spPr bwMode="auto">
          <a:xfrm rot="614055">
            <a:off x="2344738" y="4151313"/>
            <a:ext cx="720725" cy="935037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12" name="Folded Corner 11"/>
          <p:cNvSpPr/>
          <p:nvPr/>
        </p:nvSpPr>
        <p:spPr bwMode="auto">
          <a:xfrm rot="2688374">
            <a:off x="2420938" y="4572000"/>
            <a:ext cx="720725" cy="936625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13" name="Folded Corner 12"/>
          <p:cNvSpPr/>
          <p:nvPr/>
        </p:nvSpPr>
        <p:spPr bwMode="auto">
          <a:xfrm rot="20418031">
            <a:off x="2044700" y="4837113"/>
            <a:ext cx="719138" cy="935037"/>
          </a:xfrm>
          <a:prstGeom prst="foldedCorner">
            <a:avLst/>
          </a:prstGeom>
          <a:solidFill>
            <a:srgbClr val="CCFFCC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14" name="Folded Corner 13"/>
          <p:cNvSpPr/>
          <p:nvPr/>
        </p:nvSpPr>
        <p:spPr bwMode="auto">
          <a:xfrm rot="1289404">
            <a:off x="2414588" y="4913313"/>
            <a:ext cx="719137" cy="936625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15" name="Folded Corner 14"/>
          <p:cNvSpPr/>
          <p:nvPr/>
        </p:nvSpPr>
        <p:spPr bwMode="auto">
          <a:xfrm rot="20556241">
            <a:off x="2030413" y="4252913"/>
            <a:ext cx="720725" cy="935037"/>
          </a:xfrm>
          <a:prstGeom prst="foldedCorner">
            <a:avLst/>
          </a:prstGeom>
          <a:solidFill>
            <a:srgbClr val="CCFFCC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16" name="Folded Corner 15"/>
          <p:cNvSpPr/>
          <p:nvPr/>
        </p:nvSpPr>
        <p:spPr bwMode="auto">
          <a:xfrm rot="3949851">
            <a:off x="2337594" y="4363244"/>
            <a:ext cx="720725" cy="935037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17" name="Folded Corner 16"/>
          <p:cNvSpPr/>
          <p:nvPr/>
        </p:nvSpPr>
        <p:spPr bwMode="auto">
          <a:xfrm rot="1879335">
            <a:off x="2601913" y="4357688"/>
            <a:ext cx="720725" cy="935037"/>
          </a:xfrm>
          <a:prstGeom prst="foldedCorner">
            <a:avLst/>
          </a:prstGeom>
          <a:solidFill>
            <a:srgbClr val="CCFFCC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 eaLnBrk="0" hangingPunct="0">
              <a:defRPr/>
            </a:pPr>
            <a:r>
              <a:rPr lang="en-US" dirty="0">
                <a:ea typeface="ＭＳ Ｐゴシック" pitchFamily="48" charset="-128"/>
                <a:cs typeface="+mn-cs"/>
              </a:rPr>
              <a:t>!</a:t>
            </a:r>
          </a:p>
        </p:txBody>
      </p:sp>
      <p:sp>
        <p:nvSpPr>
          <p:cNvPr id="18" name="Folded Corner 17"/>
          <p:cNvSpPr/>
          <p:nvPr/>
        </p:nvSpPr>
        <p:spPr bwMode="auto">
          <a:xfrm rot="21029545">
            <a:off x="2279650" y="4127500"/>
            <a:ext cx="720725" cy="935038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19" name="Folded Corner 18"/>
          <p:cNvSpPr/>
          <p:nvPr/>
        </p:nvSpPr>
        <p:spPr bwMode="auto">
          <a:xfrm rot="17947232">
            <a:off x="2275681" y="4601369"/>
            <a:ext cx="720725" cy="935038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20" name="Folded Corner 19"/>
          <p:cNvSpPr/>
          <p:nvPr/>
        </p:nvSpPr>
        <p:spPr bwMode="auto">
          <a:xfrm rot="382806">
            <a:off x="2362200" y="4203700"/>
            <a:ext cx="719138" cy="936625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21" name="Folded Corner 20"/>
          <p:cNvSpPr/>
          <p:nvPr/>
        </p:nvSpPr>
        <p:spPr bwMode="auto">
          <a:xfrm rot="20614925">
            <a:off x="2528888" y="4752975"/>
            <a:ext cx="720725" cy="936625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22" name="Folded Corner 21"/>
          <p:cNvSpPr/>
          <p:nvPr/>
        </p:nvSpPr>
        <p:spPr bwMode="auto">
          <a:xfrm rot="861422">
            <a:off x="2300288" y="4816475"/>
            <a:ext cx="720725" cy="936625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ea typeface="ＭＳ Ｐゴシック" pitchFamily="48" charset="-128"/>
              <a:cs typeface="+mn-cs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268538" y="6021388"/>
            <a:ext cx="7826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/>
              <a:t>news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343400" y="6021388"/>
            <a:ext cx="109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/>
              <a:t>relevant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505325" y="6021388"/>
            <a:ext cx="7985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/>
              <a:t>novel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200"/>
                            </p:stCondLst>
                            <p:childTnLst>
                              <p:par>
                                <p:cTn id="7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400"/>
                            </p:stCondLst>
                            <p:childTnLst>
                              <p:par>
                                <p:cTn id="8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600"/>
                            </p:stCondLst>
                            <p:childTnLst>
                              <p:par>
                                <p:cTn id="8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800"/>
                            </p:stCondLst>
                            <p:childTnLst>
                              <p:par>
                                <p:cTn id="9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200"/>
                            </p:stCondLst>
                            <p:childTnLst>
                              <p:par>
                                <p:cTn id="10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400"/>
                            </p:stCondLst>
                            <p:childTnLst>
                              <p:par>
                                <p:cTn id="1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24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00"/>
                            </p:stCondLst>
                            <p:childTnLst>
                              <p:par>
                                <p:cTn id="12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27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600"/>
                            </p:stCondLst>
                            <p:childTnLst>
                              <p:par>
                                <p:cTn id="12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0" dur="3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900"/>
                            </p:stCondLst>
                            <p:childTnLst>
                              <p:par>
                                <p:cTn id="13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3" dur="3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200"/>
                            </p:stCondLst>
                            <p:childTnLst>
                              <p:par>
                                <p:cTn id="13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6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" decel="100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700"/>
                            </p:stCondLst>
                            <p:childTnLst>
                              <p:par>
                                <p:cTn id="145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2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" decel="100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900"/>
                            </p:stCondLst>
                            <p:childTnLst>
                              <p:par>
                                <p:cTn id="152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2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2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" decel="100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100"/>
                            </p:stCondLst>
                            <p:childTnLst>
                              <p:par>
                                <p:cTn id="159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2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" decel="100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300"/>
                            </p:stCondLst>
                            <p:childTnLst>
                              <p:par>
                                <p:cTn id="166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" decel="100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500"/>
                            </p:stCondLst>
                            <p:childTnLst>
                              <p:par>
                                <p:cTn id="173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2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2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" decel="100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700"/>
                            </p:stCondLst>
                            <p:childTnLst>
                              <p:par>
                                <p:cTn id="180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2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" decel="100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900"/>
                            </p:stCondLst>
                            <p:childTnLst>
                              <p:par>
                                <p:cTn id="187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2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" decel="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3100"/>
                            </p:stCondLst>
                            <p:childTnLst>
                              <p:par>
                                <p:cTn id="194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2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300"/>
                            </p:stCondLst>
                            <p:childTnLst>
                              <p:par>
                                <p:cTn id="201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2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3500"/>
                            </p:stCondLst>
                            <p:childTnLst>
                              <p:par>
                                <p:cTn id="208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2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3700"/>
                            </p:stCondLst>
                            <p:childTnLst>
                              <p:par>
                                <p:cTn id="215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2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2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3900"/>
                            </p:stCondLst>
                            <p:childTnLst>
                              <p:par>
                                <p:cTn id="222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2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2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2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37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2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2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20" decel="100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200"/>
                            </p:stCondLst>
                            <p:childTnLst>
                              <p:par>
                                <p:cTn id="243" presetID="37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2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0" decel="10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400"/>
                            </p:stCondLst>
                            <p:childTnLst>
                              <p:par>
                                <p:cTn id="250" presetID="37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2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80" accel="100000">
                                          <p:stCondLst>
                                            <p:cond delay="2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9" grpId="2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3" grpId="2" animBg="1"/>
      <p:bldP spid="14" grpId="0" animBg="1"/>
      <p:bldP spid="14" grpId="1" animBg="1"/>
      <p:bldP spid="15" grpId="0" animBg="1"/>
      <p:bldP spid="15" grpId="1" animBg="1"/>
      <p:bldP spid="15" grpId="2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7" grpId="0"/>
      <p:bldP spid="27" grpId="1"/>
      <p:bldP spid="28" grpId="0"/>
      <p:bldP spid="28" grpId="1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Key solution: story-based news representation combined with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novelty control </a:t>
            </a:r>
            <a:r>
              <a:rPr lang="en-US" sz="2400" dirty="0" smtClean="0"/>
              <a:t>mechanisms</a:t>
            </a:r>
          </a:p>
          <a:p>
            <a:pPr>
              <a:defRPr/>
            </a:pPr>
            <a:endParaRPr lang="en-US" sz="700" dirty="0" smtClean="0"/>
          </a:p>
          <a:p>
            <a:pPr>
              <a:defRPr/>
            </a:pPr>
            <a:r>
              <a:rPr lang="en-US" sz="2400" dirty="0" smtClean="0"/>
              <a:t>Novelty control:</a:t>
            </a:r>
          </a:p>
          <a:p>
            <a:pPr lvl="1">
              <a:defRPr/>
            </a:pPr>
            <a:r>
              <a:rPr lang="en-US" sz="2000" dirty="0" smtClean="0"/>
              <a:t>Sorting news items based on novelty compared to the seed item and previously browsed items</a:t>
            </a:r>
          </a:p>
          <a:p>
            <a:pPr lvl="1">
              <a:defRPr/>
            </a:pPr>
            <a:r>
              <a:rPr lang="en-US" sz="2000" dirty="0" smtClean="0"/>
              <a:t>Based on distance measures for similarity</a:t>
            </a:r>
          </a:p>
          <a:p>
            <a:pPr lvl="1">
              <a:defRPr/>
            </a:pPr>
            <a:r>
              <a:rPr lang="en-US" sz="2000" dirty="0" smtClean="0"/>
              <a:t>News items that are dissimilar to other news items but belong to the same topic indicate that the storyline is developing and should receive a high novelty score</a:t>
            </a:r>
            <a:endParaRPr lang="en-US" sz="2000" dirty="0"/>
          </a:p>
        </p:txBody>
      </p:sp>
      <p:sp>
        <p:nvSpPr>
          <p:cNvPr id="717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Most novelty control methods use all words from documents in a vector-based news representation</a:t>
            </a:r>
          </a:p>
          <a:p>
            <a:pPr>
              <a:defRPr/>
            </a:pPr>
            <a:endParaRPr lang="en-US" sz="700" dirty="0" smtClean="0"/>
          </a:p>
          <a:p>
            <a:pPr>
              <a:defRPr/>
            </a:pPr>
            <a:r>
              <a:rPr lang="en-US" sz="2400" dirty="0" smtClean="0"/>
              <a:t>Considering all words generates noise</a:t>
            </a:r>
          </a:p>
          <a:p>
            <a:pPr>
              <a:defRPr/>
            </a:pPr>
            <a:endParaRPr lang="en-US" sz="700" dirty="0" smtClean="0"/>
          </a:p>
          <a:p>
            <a:pPr>
              <a:buClr>
                <a:schemeClr val="tx1"/>
              </a:buClr>
              <a:defRPr/>
            </a:pP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Named entities </a:t>
            </a:r>
            <a:r>
              <a:rPr lang="en-US" sz="2400" dirty="0" smtClean="0"/>
              <a:t>(persons, companies, products, etc.) could carry a large part of the story information contained in a news item</a:t>
            </a:r>
          </a:p>
          <a:p>
            <a:pPr>
              <a:buClr>
                <a:schemeClr val="tx1"/>
              </a:buClr>
              <a:defRPr/>
            </a:pPr>
            <a:endParaRPr lang="en-US" sz="700" dirty="0" smtClean="0"/>
          </a:p>
          <a:p>
            <a:pPr>
              <a:buClr>
                <a:schemeClr val="tx1"/>
              </a:buClr>
              <a:defRPr/>
            </a:pPr>
            <a:r>
              <a:rPr lang="en-US" sz="2400" dirty="0" smtClean="0"/>
              <a:t>Hence, we explore different frequently used novelty control mechanisms and compare word-based and named entity-based vector </a:t>
            </a:r>
            <a:r>
              <a:rPr lang="en-US" sz="2400" dirty="0" smtClean="0"/>
              <a:t>representations approaches</a:t>
            </a:r>
            <a:endParaRPr lang="en-US" sz="2400" dirty="0" smtClean="0"/>
          </a:p>
          <a:p>
            <a:pPr>
              <a:buClr>
                <a:schemeClr val="tx1"/>
              </a:buClr>
              <a:defRPr/>
            </a:pPr>
            <a:endParaRPr lang="en-US" sz="2400" dirty="0" smtClean="0"/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Novelty Control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News is sorted based on novelty scores of new items compared to already browsed items</a:t>
            </a:r>
          </a:p>
          <a:p>
            <a:pPr>
              <a:defRPr/>
            </a:pPr>
            <a:endParaRPr lang="en-US" sz="700" dirty="0" smtClean="0"/>
          </a:p>
          <a:p>
            <a:pPr>
              <a:defRPr/>
            </a:pPr>
            <a:r>
              <a:rPr lang="en-US" sz="2400" dirty="0" smtClean="0"/>
              <a:t>Novelty score is calculated using a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distance metric</a:t>
            </a:r>
            <a:r>
              <a:rPr lang="en-US" sz="2400" dirty="0" smtClean="0"/>
              <a:t>:</a:t>
            </a:r>
          </a:p>
          <a:p>
            <a:pPr lvl="1">
              <a:defRPr/>
            </a:pPr>
            <a:r>
              <a:rPr lang="en-US" sz="2000" dirty="0" smtClean="0"/>
              <a:t>Based on a certain document representation</a:t>
            </a:r>
          </a:p>
          <a:p>
            <a:pPr lvl="1">
              <a:defRPr/>
            </a:pPr>
            <a:r>
              <a:rPr lang="en-US" sz="2000" dirty="0" smtClean="0"/>
              <a:t>Can be used </a:t>
            </a:r>
            <a:r>
              <a:rPr lang="en-US" sz="2000" dirty="0" err="1" smtClean="0"/>
              <a:t>pairwise</a:t>
            </a:r>
            <a:r>
              <a:rPr lang="en-US" sz="2000" dirty="0" smtClean="0"/>
              <a:t>:</a:t>
            </a:r>
          </a:p>
          <a:p>
            <a:pPr lvl="2">
              <a:defRPr/>
            </a:pPr>
            <a:r>
              <a:rPr lang="en-US" sz="1800" dirty="0" smtClean="0"/>
              <a:t>Compare a document to all previously browsed documents</a:t>
            </a:r>
          </a:p>
          <a:p>
            <a:pPr lvl="2">
              <a:defRPr/>
            </a:pPr>
            <a:r>
              <a:rPr lang="en-US" sz="1800" dirty="0" smtClean="0"/>
              <a:t>Determine novelty scores by computing the similarity (distance) to the most similar document</a:t>
            </a:r>
          </a:p>
          <a:p>
            <a:pPr lvl="1">
              <a:defRPr/>
            </a:pPr>
            <a:r>
              <a:rPr lang="en-US" sz="2000" dirty="0" smtClean="0"/>
              <a:t>Can also be used non-</a:t>
            </a:r>
            <a:r>
              <a:rPr lang="en-US" sz="2000" dirty="0" err="1" smtClean="0"/>
              <a:t>pairwise</a:t>
            </a:r>
            <a:r>
              <a:rPr lang="en-US" sz="2000" dirty="0" smtClean="0"/>
              <a:t> (aggregated):</a:t>
            </a:r>
          </a:p>
          <a:p>
            <a:pPr lvl="2">
              <a:defRPr/>
            </a:pPr>
            <a:r>
              <a:rPr lang="en-US" sz="1800" dirty="0" smtClean="0"/>
              <a:t>Aggregate document representations from all previous documents</a:t>
            </a:r>
          </a:p>
          <a:p>
            <a:pPr lvl="2">
              <a:defRPr/>
            </a:pPr>
            <a:r>
              <a:rPr lang="en-US" sz="1800" dirty="0" smtClean="0"/>
              <a:t>Determine novelty scores by computing the document distance to the aggregated documents</a:t>
            </a:r>
            <a:endParaRPr lang="en-US" sz="1800" dirty="0" smtClean="0"/>
          </a:p>
          <a:p>
            <a:pPr lvl="2">
              <a:defRPr/>
            </a:pPr>
            <a:endParaRPr lang="en-US" sz="1800" dirty="0" smtClean="0"/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Novelty Control (2)</a:t>
            </a:r>
          </a:p>
        </p:txBody>
      </p:sp>
      <p:sp>
        <p:nvSpPr>
          <p:cNvPr id="10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Document representation:</a:t>
            </a:r>
          </a:p>
          <a:p>
            <a:pPr lvl="1"/>
            <a:r>
              <a:rPr lang="en-US" sz="2000" smtClean="0"/>
              <a:t>Language models:</a:t>
            </a:r>
          </a:p>
          <a:p>
            <a:pPr lvl="2"/>
            <a:r>
              <a:rPr lang="en-US" sz="1800" smtClean="0"/>
              <a:t>A model </a:t>
            </a:r>
            <a:r>
              <a:rPr lang="en-US" sz="1800" i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Symbol" pitchFamily="18" charset="2"/>
              </a:rPr>
              <a:t></a:t>
            </a:r>
            <a:r>
              <a:rPr lang="en-US" sz="1800" smtClean="0">
                <a:sym typeface="Symbol" pitchFamily="18" charset="2"/>
              </a:rPr>
              <a:t> is a vector of probabilities </a:t>
            </a:r>
            <a:r>
              <a:rPr lang="en-US" sz="1800" i="1" smtClean="0">
                <a:latin typeface="Times New Roman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P(T</a:t>
            </a:r>
            <a:r>
              <a:rPr lang="en-US" sz="1800" i="1" baseline="-25000" smtClean="0">
                <a:latin typeface="Times New Roman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i</a:t>
            </a:r>
            <a:r>
              <a:rPr lang="en-US" sz="1800" i="1" smtClean="0">
                <a:latin typeface="Times New Roman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|D)</a:t>
            </a:r>
            <a:r>
              <a:rPr lang="en-US" sz="18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1800" smtClean="0">
                <a:sym typeface="Symbol" pitchFamily="18" charset="2"/>
              </a:rPr>
              <a:t>of picking term </a:t>
            </a:r>
            <a:r>
              <a:rPr lang="en-US" sz="1800" i="1" smtClean="0">
                <a:latin typeface="Times New Roman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T</a:t>
            </a:r>
            <a:r>
              <a:rPr lang="en-US" sz="1800" i="1" baseline="-25000" smtClean="0">
                <a:latin typeface="Times New Roman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i</a:t>
            </a:r>
            <a:r>
              <a:rPr lang="en-US" sz="1800" smtClean="0">
                <a:sym typeface="Symbol" pitchFamily="18" charset="2"/>
              </a:rPr>
              <a:t> randomly from document </a:t>
            </a:r>
            <a:r>
              <a:rPr lang="en-US" sz="1800" i="1" smtClean="0">
                <a:latin typeface="Times New Roman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D</a:t>
            </a:r>
            <a:r>
              <a:rPr lang="en-US" sz="1800" smtClean="0">
                <a:sym typeface="Symbol" pitchFamily="18" charset="2"/>
              </a:rPr>
              <a:t> for </a:t>
            </a:r>
            <a:r>
              <a:rPr lang="en-US" sz="1800" i="1" smtClean="0">
                <a:latin typeface="Times New Roman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i = 1 … n</a:t>
            </a:r>
            <a:r>
              <a:rPr lang="en-US" sz="1800" i="1" baseline="-25000" smtClean="0">
                <a:latin typeface="Times New Roman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 </a:t>
            </a:r>
            <a:endParaRPr lang="en-US" sz="1800" i="1" smtClean="0">
              <a:latin typeface="Times New Roman" pitchFamily="18" charset="0"/>
              <a:ea typeface="Cambria Math" pitchFamily="18" charset="0"/>
              <a:cs typeface="Cambria Math" pitchFamily="18" charset="0"/>
              <a:sym typeface="Symbol" pitchFamily="18" charset="2"/>
            </a:endParaRPr>
          </a:p>
          <a:p>
            <a:pPr lvl="2"/>
            <a:r>
              <a:rPr lang="en-US" sz="1800" smtClean="0">
                <a:ea typeface="Cambria Math" pitchFamily="18" charset="0"/>
                <a:cs typeface="Cambria Math" pitchFamily="18" charset="0"/>
                <a:sym typeface="Symbol" pitchFamily="18" charset="2"/>
              </a:rPr>
              <a:t>Kullback-Leibler divergence  &amp;  Jenson-Shannon divergence</a:t>
            </a:r>
          </a:p>
          <a:p>
            <a:pPr lvl="1"/>
            <a:endParaRPr lang="en-US" sz="2000" smtClean="0"/>
          </a:p>
          <a:p>
            <a:pPr lvl="1"/>
            <a:endParaRPr lang="en-US" sz="2000" smtClean="0"/>
          </a:p>
          <a:p>
            <a:pPr lvl="1"/>
            <a:endParaRPr lang="en-US" sz="2000" smtClean="0"/>
          </a:p>
          <a:p>
            <a:pPr lvl="1"/>
            <a:r>
              <a:rPr lang="en-US" sz="2000" smtClean="0"/>
              <a:t>Vector space models:</a:t>
            </a:r>
          </a:p>
          <a:p>
            <a:pPr lvl="2"/>
            <a:r>
              <a:rPr lang="en-US" sz="1800" smtClean="0"/>
              <a:t>A model </a:t>
            </a:r>
            <a:r>
              <a:rPr lang="en-US" sz="1800" i="1" smtClean="0">
                <a:latin typeface="Times New Roman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</a:t>
            </a:r>
            <a:r>
              <a:rPr lang="en-US" sz="1800" smtClean="0">
                <a:sym typeface="Symbol" pitchFamily="18" charset="2"/>
              </a:rPr>
              <a:t> is a vector of weights for terms </a:t>
            </a:r>
            <a:r>
              <a:rPr lang="en-US" sz="1800" i="1" smtClean="0">
                <a:latin typeface="Times New Roman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T</a:t>
            </a:r>
            <a:r>
              <a:rPr lang="en-US" sz="1800" i="1" baseline="-25000" smtClean="0">
                <a:latin typeface="Times New Roman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1</a:t>
            </a:r>
            <a:r>
              <a:rPr lang="en-US" sz="1800" i="1" smtClean="0">
                <a:latin typeface="Times New Roman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 … T</a:t>
            </a:r>
            <a:r>
              <a:rPr lang="en-US" sz="1800" i="1" baseline="-25000" smtClean="0">
                <a:latin typeface="Times New Roman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n </a:t>
            </a:r>
            <a:r>
              <a:rPr lang="en-US" sz="1800" smtClean="0">
                <a:sym typeface="Symbol" pitchFamily="18" charset="2"/>
              </a:rPr>
              <a:t>in document </a:t>
            </a:r>
            <a:r>
              <a:rPr lang="en-US" sz="1800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</a:t>
            </a:r>
            <a:r>
              <a:rPr lang="en-US" sz="1800" smtClean="0">
                <a:sym typeface="Symbol" pitchFamily="18" charset="2"/>
              </a:rPr>
              <a:t> based on, e.g., term presence, term counts, term frequency – inverse document frequency (TF-IDF), etc.</a:t>
            </a:r>
          </a:p>
          <a:p>
            <a:pPr lvl="2"/>
            <a:r>
              <a:rPr lang="en-US" sz="1800" smtClean="0">
                <a:sym typeface="Symbol" pitchFamily="18" charset="2"/>
              </a:rPr>
              <a:t>Cosine similarity</a:t>
            </a:r>
            <a:endParaRPr lang="en-US" sz="1800" i="1" baseline="-25000" smtClean="0">
              <a:latin typeface="Times New Roman" pitchFamily="18" charset="0"/>
              <a:ea typeface="Cambria Math" pitchFamily="18" charset="0"/>
              <a:cs typeface="Cambria Math" pitchFamily="18" charset="0"/>
              <a:sym typeface="Symbol" pitchFamily="18" charset="2"/>
            </a:endParaRPr>
          </a:p>
        </p:txBody>
      </p:sp>
      <p:sp>
        <p:nvSpPr>
          <p:cNvPr id="103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051050" y="3141663"/>
          <a:ext cx="2808288" cy="620712"/>
        </p:xfrm>
        <a:graphic>
          <a:graphicData uri="http://schemas.openxmlformats.org/presentationml/2006/ole">
            <p:oleObj spid="_x0000_s1026" name="Vergelijking" r:id="rId4" imgW="2006280" imgH="4442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292725" y="3141663"/>
          <a:ext cx="3095625" cy="1130300"/>
        </p:xfrm>
        <a:graphic>
          <a:graphicData uri="http://schemas.openxmlformats.org/presentationml/2006/ole">
            <p:oleObj spid="_x0000_s1027" name="Vergelijking" r:id="rId5" imgW="2222280" imgH="81252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051050" y="5821363"/>
          <a:ext cx="2414588" cy="622300"/>
        </p:xfrm>
        <a:graphic>
          <a:graphicData uri="http://schemas.openxmlformats.org/presentationml/2006/ole">
            <p:oleObj spid="_x0000_s1028" name="Vergelijking" r:id="rId6" imgW="1676160" imgH="43164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Implementation</a:t>
            </a: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Hermes News Portal:</a:t>
            </a:r>
          </a:p>
          <a:p>
            <a:pPr lvl="1"/>
            <a:r>
              <a:rPr lang="en-US" sz="2000" dirty="0" smtClean="0"/>
              <a:t>Java-based news personalization framework</a:t>
            </a:r>
          </a:p>
          <a:p>
            <a:pPr lvl="1"/>
            <a:r>
              <a:rPr lang="en-US" sz="2000" dirty="0" smtClean="0"/>
              <a:t>News is scraped from RSS feeds</a:t>
            </a:r>
          </a:p>
          <a:p>
            <a:pPr lvl="1"/>
            <a:r>
              <a:rPr lang="en-US" sz="2000" dirty="0" smtClean="0"/>
              <a:t>Named Entity recognition using the Stanford Named Entity Recognition and Information Extraction Package</a:t>
            </a:r>
          </a:p>
          <a:p>
            <a:pPr lvl="1"/>
            <a:r>
              <a:rPr lang="en-US" sz="2000" dirty="0" smtClean="0"/>
              <a:t>Information is stored in </a:t>
            </a:r>
            <a:r>
              <a:rPr lang="en-US" sz="2000" dirty="0" smtClean="0"/>
              <a:t>a domain ontology</a:t>
            </a:r>
            <a:r>
              <a:rPr lang="en-US" sz="2000" dirty="0" smtClean="0"/>
              <a:t>:</a:t>
            </a:r>
          </a:p>
          <a:p>
            <a:pPr lvl="2"/>
            <a:r>
              <a:rPr lang="en-US" sz="1800" dirty="0" smtClean="0"/>
              <a:t>Title</a:t>
            </a:r>
          </a:p>
          <a:p>
            <a:pPr lvl="2"/>
            <a:r>
              <a:rPr lang="en-US" sz="1800" dirty="0" smtClean="0"/>
              <a:t>Body</a:t>
            </a:r>
          </a:p>
          <a:p>
            <a:pPr lvl="2"/>
            <a:r>
              <a:rPr lang="en-US" sz="1800" dirty="0" smtClean="0"/>
              <a:t>Date</a:t>
            </a:r>
          </a:p>
          <a:p>
            <a:pPr lvl="2"/>
            <a:r>
              <a:rPr lang="en-US" sz="1800" dirty="0" smtClean="0"/>
              <a:t>Publisher</a:t>
            </a:r>
          </a:p>
          <a:p>
            <a:pPr lvl="2"/>
            <a:r>
              <a:rPr lang="en-US" sz="1800" dirty="0" smtClean="0"/>
              <a:t>Named entities (+ frequencies)</a:t>
            </a:r>
          </a:p>
          <a:p>
            <a:pPr lvl="1"/>
            <a:r>
              <a:rPr lang="en-US" sz="2000" dirty="0" smtClean="0"/>
              <a:t>Domain ontology </a:t>
            </a:r>
            <a:r>
              <a:rPr lang="en-US" sz="2000" dirty="0" smtClean="0"/>
              <a:t>is queried using Jena/ARQ</a:t>
            </a:r>
          </a:p>
          <a:p>
            <a:pPr lvl="1"/>
            <a:endParaRPr lang="en-US" sz="2000" dirty="0" smtClean="0"/>
          </a:p>
        </p:txBody>
      </p:sp>
      <p:sp>
        <p:nvSpPr>
          <p:cNvPr id="10244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(1)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Evaluated methods:</a:t>
            </a:r>
          </a:p>
          <a:p>
            <a:pPr lvl="1"/>
            <a:r>
              <a:rPr lang="en-US" sz="2000" smtClean="0"/>
              <a:t>Frequently used novelty control mechanisms:</a:t>
            </a:r>
          </a:p>
          <a:p>
            <a:pPr lvl="2"/>
            <a:r>
              <a:rPr lang="en-US" sz="1800" smtClean="0"/>
              <a:t>Cosine similarity</a:t>
            </a:r>
          </a:p>
          <a:p>
            <a:pPr lvl="2"/>
            <a:r>
              <a:rPr lang="en-US" sz="1800" smtClean="0"/>
              <a:t>Kullback-Leibler divergence</a:t>
            </a:r>
          </a:p>
          <a:p>
            <a:pPr lvl="2"/>
            <a:r>
              <a:rPr lang="en-US" sz="1800" smtClean="0"/>
              <a:t>Jensen-Shannon divergence</a:t>
            </a:r>
            <a:endParaRPr lang="en-US" sz="700" smtClean="0"/>
          </a:p>
          <a:p>
            <a:pPr lvl="1"/>
            <a:r>
              <a:rPr lang="en-US" sz="2000" smtClean="0"/>
              <a:t>Distance measures usage:</a:t>
            </a:r>
          </a:p>
          <a:p>
            <a:pPr lvl="2"/>
            <a:r>
              <a:rPr lang="en-US" sz="1800" smtClean="0"/>
              <a:t>Pairwise</a:t>
            </a:r>
          </a:p>
          <a:p>
            <a:pPr lvl="2"/>
            <a:r>
              <a:rPr lang="en-US" sz="1800" smtClean="0"/>
              <a:t>Aggregate</a:t>
            </a:r>
          </a:p>
          <a:p>
            <a:pPr lvl="1"/>
            <a:r>
              <a:rPr lang="en-US" sz="2000" smtClean="0"/>
              <a:t>Vector-based news representations:</a:t>
            </a:r>
          </a:p>
          <a:p>
            <a:pPr lvl="2"/>
            <a:r>
              <a:rPr lang="en-US" sz="1800" smtClean="0"/>
              <a:t>All words</a:t>
            </a:r>
          </a:p>
          <a:p>
            <a:pPr lvl="2"/>
            <a:r>
              <a:rPr lang="en-US" sz="1800" smtClean="0"/>
              <a:t>Named entities</a:t>
            </a:r>
          </a:p>
          <a:p>
            <a:pPr lvl="1"/>
            <a:r>
              <a:rPr lang="en-US" sz="2000" smtClean="0"/>
              <a:t>This yields 12 configurations, which are compared with the baseline: ordered by time</a:t>
            </a:r>
          </a:p>
          <a:p>
            <a:endParaRPr lang="en-US" sz="2400" smtClean="0"/>
          </a:p>
        </p:txBody>
      </p:sp>
      <p:sp>
        <p:nvSpPr>
          <p:cNvPr id="1126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2012 IEEE/WIC/ACM International Conference on Web Intelligence (WI 2012)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lnDef>
    <a:txDef>
      <a:spPr bwMode="auto">
        <a:noFill/>
        <a:ln w="9525">
          <a:noFill/>
          <a:miter lim="800000"/>
          <a:headEnd/>
          <a:tailEnd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Arial" charset="0"/>
            <a:ea typeface="ＭＳ Ｐゴシック" pitchFamily="48" charset="-128"/>
            <a:cs typeface="+mn-cs"/>
          </a:defRPr>
        </a:defPPr>
      </a:lstStyle>
    </a:tx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6507</TotalTime>
  <Words>1342</Words>
  <Application>Microsoft Office PowerPoint</Application>
  <PresentationFormat>Diavoorstelling (4:3)</PresentationFormat>
  <Paragraphs>240</Paragraphs>
  <Slides>14</Slides>
  <Notes>7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6" baseType="lpstr">
      <vt:lpstr>Custom Design</vt:lpstr>
      <vt:lpstr>Vergelijking</vt:lpstr>
      <vt:lpstr>A Comparison Study for Novelty Control Mechanisms Applied to Web News Stories</vt:lpstr>
      <vt:lpstr>Introduction (1)</vt:lpstr>
      <vt:lpstr>Introduction (2)</vt:lpstr>
      <vt:lpstr>Introduction (3)</vt:lpstr>
      <vt:lpstr>Introduction (4)</vt:lpstr>
      <vt:lpstr>Novelty Control (1)</vt:lpstr>
      <vt:lpstr>Novelty Control (2)</vt:lpstr>
      <vt:lpstr>Implementation</vt:lpstr>
      <vt:lpstr>Evaluation (1)</vt:lpstr>
      <vt:lpstr>Evaluation (2)</vt:lpstr>
      <vt:lpstr>Evaluation (3)</vt:lpstr>
      <vt:lpstr>Evaluation (4)</vt:lpstr>
      <vt:lpstr>Conclusions</vt:lpstr>
      <vt:lpstr>Questions</vt:lpstr>
    </vt:vector>
  </TitlesOfParts>
  <Company>Erasmus Universiteit Rotterdam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I&amp;A Helpdesk</dc:creator>
  <cp:lastModifiedBy>frederik</cp:lastModifiedBy>
  <cp:revision>667</cp:revision>
  <dcterms:created xsi:type="dcterms:W3CDTF">2007-09-06T08:43:42Z</dcterms:created>
  <dcterms:modified xsi:type="dcterms:W3CDTF">2012-11-25T12:19:07Z</dcterms:modified>
</cp:coreProperties>
</file>