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1" r:id="rId5"/>
    <p:sldId id="297" r:id="rId6"/>
    <p:sldId id="262" r:id="rId7"/>
    <p:sldId id="298" r:id="rId8"/>
    <p:sldId id="299" r:id="rId9"/>
    <p:sldId id="301" r:id="rId10"/>
    <p:sldId id="302" r:id="rId11"/>
    <p:sldId id="300" r:id="rId12"/>
    <p:sldId id="304" r:id="rId13"/>
    <p:sldId id="303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293" r:id="rId33"/>
    <p:sldId id="296" r:id="rId34"/>
    <p:sldId id="282" r:id="rId35"/>
    <p:sldId id="260" r:id="rId36"/>
    <p:sldId id="324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6268E4"/>
    <a:srgbClr val="FFCCCC"/>
    <a:srgbClr val="000000"/>
    <a:srgbClr val="00CCFF"/>
    <a:srgbClr val="FF9900"/>
    <a:srgbClr val="669900"/>
    <a:srgbClr val="99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6" autoAdjust="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85B809F-6719-496B-9813-E22A5CA5E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EA78DB2-3053-4A3A-8B32-20694F77E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8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C72CA0-1440-4FF7-99E9-46E04AC49B5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61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A9E85A0-02B0-4A18-961E-32CCF116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62CF01D-2FEA-4C07-8AF8-0C00164A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E0EA315-7CE6-40EE-81DD-C9CA8D80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A04AFC9-DF6F-47D6-8C60-E9163772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4566AB-70AD-457A-9073-AAECC48D0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6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6AD877E-B6EA-43F2-8309-B1B53BB72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576BC0-CEB3-44C9-A387-411564DF8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F732DED-C335-4995-9C83-A968BBA2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320EFE0-B148-4AA8-9B8F-574A1FCD4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D21F1C5-92FB-4A88-BBDC-80C9F51C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E2D61D9-31DC-41FA-BC56-ECC5EABB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5225"/>
            <a:ext cx="424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78C3EFF-D651-47D7-B0CC-99D93F00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sincar@ese.e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uca.zampierin@hotmail.com" TargetMode="External"/><Relationship Id="rId2" Type="http://schemas.openxmlformats.org/officeDocument/2006/relationships/hyperlink" Target="https://github.com/LucaZampierin/ABABS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 </a:t>
            </a:r>
            <a:r>
              <a:rPr lang="en-GB" altLang="en-US" dirty="0"/>
              <a:t>An Unsupervised Approach for Aspect-Based Sentiment Classification Using Attentional Neural Models</a:t>
            </a:r>
            <a:r>
              <a:rPr lang="en-GB" altLang="en-US" baseline="30000" dirty="0"/>
              <a:t>*</a:t>
            </a:r>
            <a:endParaRPr lang="en-US" altLang="en-US" baseline="30000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Flavius </a:t>
            </a:r>
            <a:r>
              <a:rPr lang="en-US" altLang="en-US" dirty="0" err="1"/>
              <a:t>Frasincar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hlinkClick r:id="rId3"/>
              </a:rPr>
              <a:t>frasincar@ese.eur.nl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algn="l" eaLnBrk="1" hangingPunct="1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CF8F41E-DB8D-4E15-9C99-5D856B433A07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9737" y="6094414"/>
            <a:ext cx="86756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*</a:t>
            </a:r>
            <a:r>
              <a:rPr lang="en-US" altLang="en-US" sz="1400" dirty="0">
                <a:solidFill>
                  <a:srgbClr val="000000"/>
                </a:solidFill>
              </a:rPr>
              <a:t>Joint work with Luca </a:t>
            </a:r>
            <a:r>
              <a:rPr lang="en-US" altLang="en-US" sz="1400" dirty="0" err="1">
                <a:solidFill>
                  <a:srgbClr val="000000"/>
                </a:solidFill>
              </a:rPr>
              <a:t>Zampierin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Data–</a:t>
            </a:r>
            <a:r>
              <a:rPr lang="en-US" dirty="0">
                <a:latin typeface="Arial"/>
                <a:cs typeface="Arial"/>
              </a:rPr>
              <a:t>Polarity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1977083"/>
          </a:xfrm>
        </p:spPr>
        <p:txBody>
          <a:bodyPr/>
          <a:lstStyle/>
          <a:p>
            <a:r>
              <a:rPr lang="en-US" dirty="0"/>
              <a:t>Unbalanced data:</a:t>
            </a:r>
          </a:p>
          <a:p>
            <a:pPr lvl="1"/>
            <a:r>
              <a:rPr lang="en-US" dirty="0"/>
              <a:t>Positive is the majority class</a:t>
            </a:r>
          </a:p>
          <a:p>
            <a:pPr lvl="1"/>
            <a:r>
              <a:rPr lang="en-US" dirty="0"/>
              <a:t>Neutral is the minority class</a:t>
            </a:r>
          </a:p>
          <a:p>
            <a:pPr lvl="1"/>
            <a:r>
              <a:rPr lang="en-US" dirty="0"/>
              <a:t>Accentuated in the SemEval-2016 test</a:t>
            </a:r>
          </a:p>
          <a:p>
            <a:r>
              <a:rPr lang="en-US" dirty="0"/>
              <a:t>Less of a problem for our model as it is unsupervised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76664" cy="19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63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Data–Category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831" y="1883965"/>
            <a:ext cx="2911348" cy="4281339"/>
          </a:xfrm>
        </p:spPr>
        <p:txBody>
          <a:bodyPr/>
          <a:lstStyle/>
          <a:p>
            <a:r>
              <a:rPr lang="en-US" sz="2000" dirty="0"/>
              <a:t>Unbalanced data</a:t>
            </a:r>
          </a:p>
          <a:p>
            <a:r>
              <a:rPr lang="en-US" sz="2000" dirty="0"/>
              <a:t>The top three categories are:</a:t>
            </a:r>
          </a:p>
          <a:p>
            <a:pPr lvl="1"/>
            <a:r>
              <a:rPr lang="en-US" sz="1400" dirty="0"/>
              <a:t>FOOD#QUALITY</a:t>
            </a:r>
          </a:p>
          <a:p>
            <a:pPr lvl="1"/>
            <a:r>
              <a:rPr lang="en-US" sz="1400" dirty="0"/>
              <a:t>SERVICE#GENERAL</a:t>
            </a:r>
          </a:p>
          <a:p>
            <a:pPr lvl="1"/>
            <a:r>
              <a:rPr lang="en-US" sz="1400" dirty="0"/>
              <a:t>AMBIENCE#GENERAL</a:t>
            </a:r>
          </a:p>
          <a:p>
            <a:r>
              <a:rPr lang="en-GB" sz="1800" dirty="0"/>
              <a:t>Less of a problem </a:t>
            </a:r>
            <a:br>
              <a:rPr lang="en-GB" sz="1800" dirty="0"/>
            </a:br>
            <a:r>
              <a:rPr lang="en-GB" sz="1800" dirty="0"/>
              <a:t>for our model as it is unsupervised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6017644" cy="41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3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Data–Preprocessing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sentences for which the target is NULL are removed (our DL model assumes explicit aspect targets)</a:t>
                </a:r>
              </a:p>
              <a:p>
                <a:r>
                  <a:rPr lang="en-US" dirty="0" err="1"/>
                  <a:t>SemEval</a:t>
                </a:r>
                <a:r>
                  <a:rPr lang="en-US" dirty="0"/>
                  <a:t> 2015:</a:t>
                </a:r>
              </a:p>
              <a:p>
                <a:pPr lvl="1"/>
                <a:r>
                  <a:rPr lang="en-US" dirty="0"/>
                  <a:t>1279 training sentences</a:t>
                </a:r>
              </a:p>
              <a:p>
                <a:pPr lvl="1"/>
                <a:r>
                  <a:rPr lang="en-US" dirty="0"/>
                  <a:t>597 test sentences</a:t>
                </a:r>
              </a:p>
              <a:p>
                <a:r>
                  <a:rPr lang="en-US" dirty="0" err="1"/>
                  <a:t>SemEval</a:t>
                </a:r>
                <a:r>
                  <a:rPr lang="en-US" dirty="0"/>
                  <a:t> 2016:</a:t>
                </a:r>
              </a:p>
              <a:p>
                <a:pPr lvl="1"/>
                <a:r>
                  <a:rPr lang="en-US" dirty="0"/>
                  <a:t>1880 training sentences</a:t>
                </a:r>
              </a:p>
              <a:p>
                <a:pPr lvl="1"/>
                <a:r>
                  <a:rPr lang="en-US" dirty="0"/>
                  <a:t>650 test sentences</a:t>
                </a:r>
              </a:p>
              <a:p>
                <a:r>
                  <a:rPr lang="en-US" dirty="0"/>
                  <a:t>Remove punctuation and tokenize words</a:t>
                </a:r>
              </a:p>
              <a:p>
                <a:r>
                  <a:rPr lang="en-US" dirty="0" err="1"/>
                  <a:t>GloVe</a:t>
                </a:r>
                <a:r>
                  <a:rPr lang="en-US" dirty="0"/>
                  <a:t> word </a:t>
                </a:r>
                <a:r>
                  <a:rPr lang="en-US" dirty="0" err="1"/>
                  <a:t>embeddings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300 dimensions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Pretrained on 42 billion tokens from  Common Crawl</a:t>
                </a:r>
              </a:p>
              <a:p>
                <a:pPr lvl="1"/>
                <a:r>
                  <a:rPr lang="en-US" dirty="0"/>
                  <a:t>Supports seed regularization (more difficult to perform for context-dependent word </a:t>
                </a:r>
                <a:r>
                  <a:rPr lang="en-US" dirty="0" err="1"/>
                  <a:t>embeddings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Non-</a:t>
                </a:r>
                <a:r>
                  <a:rPr lang="en-US" dirty="0" err="1"/>
                  <a:t>GloVe</a:t>
                </a:r>
                <a:r>
                  <a:rPr lang="en-US" dirty="0"/>
                  <a:t> word </a:t>
                </a:r>
                <a:r>
                  <a:rPr lang="en-US" dirty="0" err="1"/>
                  <a:t>embeddings</a:t>
                </a:r>
                <a:r>
                  <a:rPr lang="en-US" dirty="0"/>
                  <a:t>: initialized randomly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𝑈</m:t>
                    </m:r>
                    <m:r>
                      <a:rPr lang="en-US" i="1" dirty="0" smtClean="0">
                        <a:latin typeface="Cambria Math"/>
                      </a:rPr>
                      <m:t>(−0.01,0.01)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>
                <a:blip r:embed="rId2"/>
                <a:stretch>
                  <a:fillRect l="-815" t="-20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5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steps:</a:t>
                </a:r>
              </a:p>
              <a:p>
                <a:pPr lvl="1"/>
                <a:r>
                  <a:rPr lang="en-US" dirty="0"/>
                  <a:t>Attention-based sentence representation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Sentence reconstruction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should be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𝑠</m:t>
                    </m:r>
                    <m:r>
                      <a:rPr lang="en-US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the input sentence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words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𝑡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an aspect target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words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associated an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aim to find an embedding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is the number of sentiment classes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/>
                  <a:t> in our case as we have three sentiment classes (positive, neutral, and negative)</a:t>
                </a:r>
              </a:p>
              <a:p>
                <a:r>
                  <a:rPr lang="en-US" dirty="0"/>
                  <a:t>We also aim to utilize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𝐏</m:t>
                    </m:r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</a:rPr>
                          <m:t>𝐩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sentiment classification is done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>
                            <a:latin typeface="Cambria Math"/>
                          </a:rPr>
                          <m:t>𝐩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943" b="-12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0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25144"/>
                <a:ext cx="8229600" cy="1112987"/>
              </a:xfrm>
            </p:spPr>
            <p:txBody>
              <a:bodyPr/>
              <a:lstStyle/>
              <a:p>
                <a:r>
                  <a:rPr lang="en-US" b="1" dirty="0"/>
                  <a:t>Step 1: Compute the attention-based sentence representation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𝑠𝐴𝐵𝐴𝐵𝑆𝐸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𝑖𝐴𝐵𝐴𝐵𝑆𝐸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𝐞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25144"/>
                <a:ext cx="8229600" cy="1112987"/>
              </a:xfrm>
              <a:blipFill rotWithShape="1">
                <a:blip r:embed="rId2"/>
                <a:stretch>
                  <a:fillRect l="-963" t="-3825" b="-65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556792"/>
            <a:ext cx="5091310" cy="30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</a:t>
                </a:r>
                <a:r>
                  <a:rPr lang="en-GB" dirty="0"/>
                  <a:t>he aspect target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GB" dirty="0"/>
                  <a:t> is determined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𝑡𝐴𝐵𝐴𝐵𝑆𝐸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US" dirty="0"/>
                  <a:t>Using the weight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𝐌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dirty="0"/>
                  <a:t> and bias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/>
                  <a:t>, we compute the attention score </a:t>
                </a:r>
                <a:r>
                  <a:rPr lang="en-US" dirty="0"/>
                  <a:t>for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with respect to the aspect target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𝑖𝐴𝐵𝐴𝐵𝑆𝐸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tanh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𝐞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𝑡𝐴𝐵𝐴𝐵𝑆𝐸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US" dirty="0"/>
                  <a:t>The attention weights are defined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𝑖𝐴𝐵𝐴𝑆𝐸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𝑖𝐴𝐵𝐴𝐵𝑆𝐸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𝐴𝐵𝐴𝐵𝑆𝐸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4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581150"/>
            <a:ext cx="5448300" cy="369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941168"/>
                <a:ext cx="8229600" cy="1112987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For each word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Bi-LSTM outputs two hidden representations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we average to obtain the hidden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941168"/>
                <a:ext cx="8229600" cy="1112987"/>
              </a:xfrm>
              <a:blipFill rotWithShape="1">
                <a:blip r:embed="rId3"/>
                <a:stretch>
                  <a:fillRect l="-963" b="-6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</a:t>
                </a:r>
                <a:r>
                  <a:rPr lang="en-GB" dirty="0"/>
                  <a:t>he aspect target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GB" dirty="0"/>
                  <a:t> is determined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𝑡𝐴𝐵𝐴𝐵𝑆𝐸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US" dirty="0"/>
                  <a:t>The </a:t>
                </a:r>
                <a:r>
                  <a:rPr lang="en-GB" dirty="0"/>
                  <a:t>attention score </a:t>
                </a:r>
                <a:r>
                  <a:rPr lang="en-US" dirty="0"/>
                  <a:t>for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with respect to the aspect target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GB" dirty="0"/>
                  <a:t> are computed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𝑖𝐴𝐵𝐴𝐵𝑆𝐸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tanh</m:t>
                      </m:r>
                      <m:r>
                        <a:rPr lang="en-US" i="1">
                          <a:latin typeface="Cambria Math"/>
                        </a:rPr>
                        <m:t>⁡(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𝐲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𝑡𝐴𝐵𝐴𝐵𝑆𝐸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US" dirty="0"/>
                  <a:t>The attention weights are defined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𝑖𝐴𝐵𝐴𝑆𝐸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exp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𝑖𝐴𝐵𝐴𝐵𝑆𝐸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𝑗𝐴𝐵𝐴𝐵𝑆𝐸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the attention-based sentence representation: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𝑠𝐴𝐵𝐴𝐵𝑆𝐸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𝑖𝐴𝐵𝐴𝐵𝑆𝐸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𝐞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US" dirty="0"/>
                  <a:t>The use of original word </a:t>
                </a:r>
                <a:r>
                  <a:rPr lang="en-US" dirty="0" err="1"/>
                  <a:t>embeddings</a:t>
                </a:r>
                <a:r>
                  <a:rPr lang="en-US" dirty="0"/>
                  <a:t> instead of the hidden representations aims to:</a:t>
                </a:r>
              </a:p>
              <a:p>
                <a:pPr marL="857250" lvl="1" indent="-457200"/>
                <a:r>
                  <a:rPr lang="en-US" dirty="0"/>
                  <a:t>constrain the LSTM</a:t>
                </a:r>
              </a:p>
              <a:p>
                <a:pPr marL="857250" lvl="1" indent="-457200"/>
                <a:r>
                  <a:rPr lang="en-US" dirty="0"/>
                  <a:t>prevent a sentence representation to be loosely related to the sentence</a:t>
                </a:r>
              </a:p>
              <a:p>
                <a:pPr marL="857250" lvl="1" indent="-457200"/>
                <a:r>
                  <a:rPr lang="en-US" dirty="0"/>
                  <a:t>facilitate the reconstruction step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/>
              <a:lstStyle/>
              <a:p>
                <a:r>
                  <a:rPr lang="en-US" b="1" dirty="0"/>
                  <a:t>Step 2: Compute the sentence reconstruction (auto-encoder) using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𝑠𝑜𝑓𝑡𝑚𝑎𝑥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latin typeface="Cambria Math"/>
                        </a:rPr>
                        <m:t>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𝐩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/>
                  <a:t> is the compressed sentence,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:r>
                  <a:rPr lang="en-US" dirty="0"/>
                  <a:t>    the weight matrix,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𝐛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/>
                  <a:t>  is the bias,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𝐫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𝐖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𝐨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dirty="0"/>
                  <a:t> is the sentence reconstruction 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𝐏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</m:oMath>
                </a14:m>
                <a:endParaRPr lang="en-US" b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,  </m:t>
                        </m:r>
                        <m:r>
                          <a:rPr lang="en-US" b="1" i="0" smtClean="0">
                            <a:latin typeface="Cambria Math"/>
                          </a:rPr>
                          <m:t>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is the weight matrix,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𝐨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is the</a:t>
                </a:r>
              </a:p>
              <a:p>
                <a:pPr marL="0" indent="0">
                  <a:buNone/>
                </a:pPr>
                <a:r>
                  <a:rPr lang="en-GB" dirty="0"/>
                  <a:t>    aspect category one-hot encoded (there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GB" dirty="0"/>
                  <a:t> aspect</a:t>
                </a:r>
              </a:p>
              <a:p>
                <a:pPr marL="0" indent="0">
                  <a:buNone/>
                </a:pPr>
                <a:r>
                  <a:rPr lang="en-GB" dirty="0"/>
                  <a:t>    categories)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1">
                <a:blip r:embed="rId2"/>
                <a:stretch>
                  <a:fillRect l="-948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7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  <a:p>
            <a:r>
              <a:rPr lang="en-GB" dirty="0"/>
              <a:t>Related Work</a:t>
            </a:r>
          </a:p>
          <a:p>
            <a:r>
              <a:rPr lang="en-GB" dirty="0"/>
              <a:t>Data</a:t>
            </a:r>
          </a:p>
          <a:p>
            <a:r>
              <a:rPr lang="en-GB" dirty="0"/>
              <a:t>Methodology</a:t>
            </a:r>
          </a:p>
          <a:p>
            <a:r>
              <a:rPr lang="en-GB" dirty="0"/>
              <a:t>Evaluation</a:t>
            </a:r>
          </a:p>
          <a:p>
            <a:r>
              <a:rPr lang="en-GB" dirty="0"/>
              <a:t>Conclusion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Further Information</a:t>
            </a:r>
          </a:p>
          <a:p>
            <a:r>
              <a:rPr lang="en-US" dirty="0"/>
              <a:t>References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Unsupervised training procedure using the similarity: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</a:rPr>
                            <m:t>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𝐛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    and the hinge loss: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⁡(0,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r>
                        <a:rPr lang="en-US" b="0" i="1" smtClean="0">
                          <a:latin typeface="Cambria Math"/>
                        </a:rPr>
                        <m:t>𝑠𝑖𝑚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𝑠𝑖𝑚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𝐫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represents the negative samples, 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distinct and randomly selected sentences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61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first regularization term enforces orthogonality</a:t>
                </a:r>
              </a:p>
              <a:p>
                <a:pPr marL="0" indent="0">
                  <a:buNone/>
                </a:pPr>
                <a:r>
                  <a:rPr lang="en-US" dirty="0"/>
                  <a:t>     between the sentiment </a:t>
                </a:r>
                <a:r>
                  <a:rPr lang="en-US" dirty="0" err="1"/>
                  <a:t>embeddings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dirty="0"/>
                  <a:t> is the row normalized (to norm 1)</a:t>
                </a:r>
              </a:p>
              <a:p>
                <a:pPr marL="0" indent="0">
                  <a:buNone/>
                </a:pPr>
                <a:r>
                  <a:rPr lang="en-GB" dirty="0"/>
                  <a:t>     sentiment embedding matrix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𝐈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GB" dirty="0"/>
                  <a:t>is the identity</a:t>
                </a:r>
              </a:p>
              <a:p>
                <a:pPr marL="0" indent="0">
                  <a:buNone/>
                </a:pPr>
                <a:r>
                  <a:rPr lang="en-GB" dirty="0"/>
                  <a:t>     matrix</a:t>
                </a:r>
              </a:p>
              <a:p>
                <a:r>
                  <a:rPr lang="en-US" dirty="0"/>
                  <a:t>The second regularization term enforces seed</a:t>
                </a:r>
              </a:p>
              <a:p>
                <a:pPr marL="0" indent="0">
                  <a:buNone/>
                </a:pPr>
                <a:r>
                  <a:rPr lang="en-US" dirty="0"/>
                  <a:t>     regularization, i.e., the sentiment encodings and seed</a:t>
                </a:r>
              </a:p>
              <a:p>
                <a:pPr marL="0" indent="0">
                  <a:buNone/>
                </a:pPr>
                <a:r>
                  <a:rPr lang="en-US" dirty="0"/>
                  <a:t>     encodings should be similar: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[1−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𝑠𝑖𝑚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 b="-97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1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    is the average of the </a:t>
                </a:r>
                <a:r>
                  <a:rPr lang="en-US" dirty="0" err="1"/>
                  <a:t>embeddings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seed words for</a:t>
                </a:r>
              </a:p>
              <a:p>
                <a:pPr marL="0" indent="0">
                  <a:buNone/>
                </a:pPr>
                <a:r>
                  <a:rPr lang="en-US" dirty="0"/>
                  <a:t>    for sentiment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/>
                  <a:t>, which is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th</a:t>
                </a:r>
                <a:r>
                  <a:rPr lang="en-GB" dirty="0"/>
                  <a:t> row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𝐑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dirty="0"/>
                  <a:t>    denoting the ‘prior’ seed embedding matrix, and</a:t>
                </a:r>
              </a:p>
              <a:p>
                <a:pPr marL="0" indent="0">
                  <a:buNone/>
                </a:pPr>
                <a:r>
                  <a:rPr lang="en-GB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/>
                  <a:t> is the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th</a:t>
                </a:r>
                <a:r>
                  <a:rPr lang="en-GB" dirty="0"/>
                  <a:t> row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US" dirty="0"/>
                  <a:t>The loss function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/>
                  <a:t>are </a:t>
                </a:r>
                <a:r>
                  <a:rPr lang="en-US" b="0" dirty="0" err="1"/>
                  <a:t>hyperparameters</a:t>
                </a:r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</m:oMath>
                </a14:m>
                <a:r>
                  <a:rPr lang="en-US" b="0" dirty="0"/>
                  <a:t> are</a:t>
                </a:r>
                <a:br>
                  <a:rPr lang="en-US" b="0" dirty="0"/>
                </a:br>
                <a:r>
                  <a:rPr lang="en-US" b="0" dirty="0"/>
                  <a:t>     parameters initialized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(−0.1, 0.1)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b="-14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3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/>
                  <a:t>Optimization:</a:t>
                </a:r>
              </a:p>
              <a:p>
                <a:pPr lvl="1"/>
                <a:r>
                  <a:rPr lang="en-US" dirty="0"/>
                  <a:t>Adam optimizer</a:t>
                </a:r>
              </a:p>
              <a:p>
                <a:pPr lvl="1"/>
                <a:r>
                  <a:rPr lang="en-US" dirty="0"/>
                  <a:t>20% of training data reserved for </a:t>
                </a:r>
                <a:r>
                  <a:rPr lang="en-US" dirty="0" err="1"/>
                  <a:t>hyperparameter</a:t>
                </a:r>
                <a:r>
                  <a:rPr lang="en-US" dirty="0"/>
                  <a:t> tuning</a:t>
                </a:r>
              </a:p>
              <a:p>
                <a:pPr lvl="1"/>
                <a:r>
                  <a:rPr lang="en-US" dirty="0"/>
                  <a:t>Tree-structured </a:t>
                </a:r>
                <a:r>
                  <a:rPr lang="en-US" dirty="0" err="1"/>
                  <a:t>Parzen</a:t>
                </a:r>
                <a:r>
                  <a:rPr lang="en-US" dirty="0"/>
                  <a:t> Estimator (TPE) for </a:t>
                </a:r>
                <a:r>
                  <a:rPr lang="en-US" dirty="0" err="1"/>
                  <a:t>hyperparamater</a:t>
                </a:r>
                <a:r>
                  <a:rPr lang="en-US" dirty="0"/>
                  <a:t> tuning</a:t>
                </a:r>
              </a:p>
              <a:p>
                <a:pPr lvl="1"/>
                <a:r>
                  <a:rPr lang="en-US" dirty="0"/>
                  <a:t>Model retrained on the full train data with optimal </a:t>
                </a:r>
                <a:r>
                  <a:rPr lang="en-US" dirty="0" err="1"/>
                  <a:t>hyperparameters</a:t>
                </a:r>
                <a:endParaRPr lang="en-US" dirty="0"/>
              </a:p>
              <a:p>
                <a:r>
                  <a:rPr lang="en-US" dirty="0" err="1"/>
                  <a:t>Hyperparameters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Learning rate</a:t>
                </a:r>
              </a:p>
              <a:p>
                <a:pPr lvl="1"/>
                <a:r>
                  <a:rPr lang="en-US" dirty="0"/>
                  <a:t>Dropout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from Adam optimizer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from loss function</a:t>
                </a:r>
              </a:p>
              <a:p>
                <a:pPr lvl="1"/>
                <a:r>
                  <a:rPr lang="en-US" dirty="0"/>
                  <a:t>Batch size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GB" dirty="0"/>
                  <a:t> negative  samples</a:t>
                </a:r>
              </a:p>
              <a:p>
                <a:pPr lvl="1"/>
                <a:r>
                  <a:rPr lang="en-US" dirty="0"/>
                  <a:t>Number of epochs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912" t="-943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2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Methodology–ABABSE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5123"/>
            <a:ext cx="7012428" cy="43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803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ABABSE1 and ABABSE2:</a:t>
            </a:r>
          </a:p>
          <a:p>
            <a:pPr lvl="1"/>
            <a:r>
              <a:rPr lang="en-US" dirty="0"/>
              <a:t>Predictive performance (in-sample accuracy, out-sample accuracy, precision, recall, and F1) based on averages of ten runs</a:t>
            </a:r>
          </a:p>
          <a:p>
            <a:pPr lvl="1"/>
            <a:r>
              <a:rPr lang="en-US" dirty="0"/>
              <a:t>Quality of the attention mechanism based on examples</a:t>
            </a:r>
          </a:p>
          <a:p>
            <a:pPr lvl="1"/>
            <a:r>
              <a:rPr lang="en-US" dirty="0"/>
              <a:t>Quality of the sentiment </a:t>
            </a:r>
            <a:r>
              <a:rPr lang="en-US" dirty="0" err="1"/>
              <a:t>embeddings</a:t>
            </a:r>
            <a:r>
              <a:rPr lang="en-US" dirty="0"/>
              <a:t> using 5 seed words per class:</a:t>
            </a:r>
          </a:p>
          <a:p>
            <a:pPr lvl="2"/>
            <a:r>
              <a:rPr lang="en-US" dirty="0"/>
              <a:t>Positive: “amazing”, “great”, “nice”, “impeccable”, and “excellent”</a:t>
            </a:r>
          </a:p>
          <a:p>
            <a:pPr lvl="2"/>
            <a:r>
              <a:rPr lang="en-US" dirty="0"/>
              <a:t>Negative: “rude”, “bad”, “terrible”, “awful”, and “horrible”</a:t>
            </a:r>
          </a:p>
          <a:p>
            <a:pPr lvl="2"/>
            <a:r>
              <a:rPr lang="en-US" dirty="0"/>
              <a:t>Neutral: “mediocre”, “ordinary”, “decent”, “average”, and “ok”</a:t>
            </a:r>
          </a:p>
          <a:p>
            <a:r>
              <a:rPr lang="en-US" dirty="0"/>
              <a:t>Comparison ABABSE and existing methods:</a:t>
            </a:r>
          </a:p>
          <a:p>
            <a:pPr lvl="1"/>
            <a:r>
              <a:rPr lang="en-US" dirty="0"/>
              <a:t>Unsupervised methods: majority heuristic, W2VLDA, V3, and Ontology</a:t>
            </a:r>
          </a:p>
          <a:p>
            <a:pPr lvl="1"/>
            <a:r>
              <a:rPr lang="en-US" dirty="0"/>
              <a:t>Supervised methods: LCR-Rot and HAABSA++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6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Evaluation–Predictive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1602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ABABSE2 better than ABABSE1 in any performance measure</a:t>
            </a:r>
          </a:p>
          <a:p>
            <a:r>
              <a:rPr lang="en-US" dirty="0"/>
              <a:t>ABABSE2 outperforms ABABSE1 by 4.7 percentage points for SemEval-2015 and 3.5 percentage points for SemEval-2016 for the out-of-sample accuracy</a:t>
            </a:r>
          </a:p>
          <a:p>
            <a:r>
              <a:rPr lang="en-US" dirty="0"/>
              <a:t>The out-of-sample accuracy results are better for the (larger) SemEval-2016 dataset than the SemEval-2015 dataset </a:t>
            </a:r>
          </a:p>
          <a:p>
            <a:r>
              <a:rPr lang="en-US" dirty="0"/>
              <a:t>The precision, recall, and F1 are relatively low due to class imbalance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83355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436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Evaluation–Attention Quality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978759" cy="309634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r>
              <a:rPr lang="en-US" dirty="0"/>
              <a:t>2 aspect terms:</a:t>
            </a:r>
          </a:p>
          <a:p>
            <a:pPr lvl="1"/>
            <a:r>
              <a:rPr lang="en-US" dirty="0"/>
              <a:t>“atmosphere” (predicted wrongly by ABABSE1 and ABABSE2)</a:t>
            </a:r>
          </a:p>
          <a:p>
            <a:pPr lvl="1"/>
            <a:r>
              <a:rPr lang="en-US" dirty="0"/>
              <a:t>“service” (predicted wrongly by ABABSE1 and correctly by ABABSE2)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862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Evaluation–Attention 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r>
              <a:rPr lang="en-US" dirty="0"/>
              <a:t>The above sentence has an implicit sentiment</a:t>
            </a:r>
          </a:p>
          <a:p>
            <a:r>
              <a:rPr lang="en-US" dirty="0"/>
              <a:t>1 aspect term “employees”:</a:t>
            </a:r>
          </a:p>
          <a:p>
            <a:pPr lvl="1"/>
            <a:r>
              <a:rPr lang="en-US" dirty="0"/>
              <a:t>Sentiment is wrongly predicted by ABABSE1 which distributes uniformly the attention over words</a:t>
            </a:r>
          </a:p>
          <a:p>
            <a:pPr lvl="1"/>
            <a:r>
              <a:rPr lang="en-US" dirty="0"/>
              <a:t>Sentiment is correctly predicted by ABABSE2 which focuses on the word “ignoring”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74022"/>
            <a:ext cx="7416824" cy="18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7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Evaluation–Sentiment Embedding Quality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941168"/>
                <a:ext cx="8229600" cy="17281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Use the rows of the sentiment embedding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to compute the 10 nearest </a:t>
                </a:r>
                <a:r>
                  <a:rPr lang="en-US" dirty="0" err="1"/>
                  <a:t>neighbours</a:t>
                </a:r>
                <a:r>
                  <a:rPr lang="en-US" dirty="0"/>
                  <a:t> using </a:t>
                </a:r>
                <a:r>
                  <a:rPr lang="en-US" dirty="0" err="1"/>
                  <a:t>GloVe</a:t>
                </a:r>
                <a:r>
                  <a:rPr lang="en-US" dirty="0"/>
                  <a:t> word </a:t>
                </a:r>
                <a:r>
                  <a:rPr lang="en-US" dirty="0" err="1"/>
                  <a:t>embeddings</a:t>
                </a:r>
                <a:r>
                  <a:rPr lang="en-US" dirty="0"/>
                  <a:t> and cosine similarity</a:t>
                </a:r>
              </a:p>
              <a:p>
                <a:r>
                  <a:rPr lang="en-US" dirty="0"/>
                  <a:t>Both models find a good sentiment embedding matrix (this is true also when less than 5 seed words are used)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941168"/>
                <a:ext cx="8229600" cy="1728192"/>
              </a:xfrm>
              <a:blipFill rotWithShape="1">
                <a:blip r:embed="rId2"/>
                <a:stretch>
                  <a:fillRect l="-815" t="-3534" b="-4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256584" cy="339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7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Electronic Word-of-Mouth (</a:t>
            </a:r>
            <a:r>
              <a:rPr lang="en-US" dirty="0" err="1"/>
              <a:t>eWOM</a:t>
            </a:r>
            <a:r>
              <a:rPr lang="en-US" dirty="0"/>
              <a:t>) data (e.g., reviews)</a:t>
            </a:r>
          </a:p>
          <a:p>
            <a:r>
              <a:rPr lang="en-US" dirty="0" err="1"/>
              <a:t>eWOM</a:t>
            </a:r>
            <a:r>
              <a:rPr lang="en-US" dirty="0"/>
              <a:t> valuable for:</a:t>
            </a:r>
          </a:p>
          <a:p>
            <a:pPr lvl="1"/>
            <a:r>
              <a:rPr lang="en-US" dirty="0"/>
              <a:t>Consumers: purchase decisions</a:t>
            </a:r>
          </a:p>
          <a:p>
            <a:pPr lvl="1"/>
            <a:r>
              <a:rPr lang="en-US" dirty="0"/>
              <a:t>Businesses: marketing, product development</a:t>
            </a:r>
          </a:p>
          <a:p>
            <a:r>
              <a:rPr lang="en-US" dirty="0"/>
              <a:t>Summarizing </a:t>
            </a:r>
            <a:r>
              <a:rPr lang="en-US" dirty="0" err="1"/>
              <a:t>eWOM</a:t>
            </a:r>
            <a:r>
              <a:rPr lang="en-US" dirty="0"/>
              <a:t> using sentiment analysis, </a:t>
            </a:r>
            <a:r>
              <a:rPr lang="en-US" dirty="0" err="1"/>
              <a:t>subfiled</a:t>
            </a:r>
            <a:r>
              <a:rPr lang="en-US" dirty="0"/>
              <a:t> of Natural Language Processing (NLP):</a:t>
            </a:r>
          </a:p>
          <a:p>
            <a:pPr lvl="1"/>
            <a:r>
              <a:rPr lang="en-US" dirty="0"/>
              <a:t>Finding the sentiment in text</a:t>
            </a:r>
          </a:p>
          <a:p>
            <a:r>
              <a:rPr lang="en-US" b="1" dirty="0"/>
              <a:t>Aspect-Based Sentiment Analysis (ABSA)</a:t>
            </a:r>
            <a:r>
              <a:rPr lang="en-US" dirty="0"/>
              <a:t>, subfield of sentiment analysis:</a:t>
            </a:r>
          </a:p>
          <a:p>
            <a:pPr lvl="1"/>
            <a:r>
              <a:rPr lang="en-US" dirty="0"/>
              <a:t>Finding the sentiment with respect to an aspect of an item of interest discussed in text (often at sentence level)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01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Evaluation–Impact of Seed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8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ABABSE1: achieves best performance for 3 seed words (SemEval-2015) and 2 seed words (SemEval-2016)</a:t>
            </a:r>
          </a:p>
          <a:p>
            <a:r>
              <a:rPr lang="en-US" dirty="0"/>
              <a:t>ABABSE2: performance improves as the number of seed words increases (as expected, as the model is more complex)</a:t>
            </a:r>
          </a:p>
          <a:p>
            <a:r>
              <a:rPr lang="en-US" dirty="0"/>
              <a:t>Both models have good performance even with 1 seed word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63244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5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Evaluation–Model 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6561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Using out-of-sample accuracy ABABSE2 beats all unsupervised methods (the majority classifier, V3/W2VLDA, and Ontology by 14.47, 4.4, and 8.0 percentage points on SemEval-2015 and by 4.6, 1.5, and 0.5 percentage points on SemEval-2016)</a:t>
            </a:r>
          </a:p>
          <a:p>
            <a:r>
              <a:rPr lang="en-US" dirty="0"/>
              <a:t>Supervised approaches perform better but ABASE2 has less overfitting as expected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112568" cy="320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58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proposed an unsupervised approach for ABSC called </a:t>
            </a:r>
            <a:r>
              <a:rPr lang="en-US" b="1" dirty="0"/>
              <a:t>ABABSE</a:t>
            </a:r>
            <a:r>
              <a:rPr lang="en-US" dirty="0"/>
              <a:t> with two variants:</a:t>
            </a:r>
          </a:p>
          <a:p>
            <a:pPr marL="857250" lvl="1" indent="-457200"/>
            <a:r>
              <a:rPr lang="en-US" b="1" dirty="0"/>
              <a:t>ABABSE1</a:t>
            </a:r>
          </a:p>
          <a:p>
            <a:pPr marL="857250" lvl="1" indent="-457200"/>
            <a:r>
              <a:rPr lang="en-US" b="1" dirty="0"/>
              <a:t>ABABSE2</a:t>
            </a:r>
            <a:r>
              <a:rPr lang="en-US" dirty="0"/>
              <a:t>: introduces an extra LSTM layer to better capture the context (sentiment words related to the aspect)</a:t>
            </a:r>
          </a:p>
          <a:p>
            <a:pPr marL="457200" indent="-457200"/>
            <a:r>
              <a:rPr lang="en-US" dirty="0"/>
              <a:t>ABABSE2 is better than ABABSE1</a:t>
            </a:r>
          </a:p>
          <a:p>
            <a:pPr marL="457200" indent="-457200"/>
            <a:r>
              <a:rPr lang="en-US" dirty="0"/>
              <a:t>ABABSE2 is better than the investigated unsupervised approaches</a:t>
            </a:r>
          </a:p>
          <a:p>
            <a:pPr marL="457200" indent="-457200"/>
            <a:r>
              <a:rPr lang="en-US" dirty="0"/>
              <a:t>ABABSE is not better than supervised approaches but </a:t>
            </a:r>
            <a:r>
              <a:rPr lang="en-US" dirty="0" err="1"/>
              <a:t>overfits</a:t>
            </a:r>
            <a:r>
              <a:rPr lang="en-US" dirty="0"/>
              <a:t> less</a:t>
            </a:r>
          </a:p>
          <a:p>
            <a:pPr marL="457200" indent="-457200"/>
            <a:r>
              <a:rPr lang="en-US" dirty="0"/>
              <a:t>ABASE2 obtains an out-of-sample accuracy of </a:t>
            </a:r>
            <a:r>
              <a:rPr lang="en-US" b="1" dirty="0"/>
              <a:t>73.8%</a:t>
            </a:r>
            <a:r>
              <a:rPr lang="en-US" dirty="0"/>
              <a:t> for SemEval-2015 and </a:t>
            </a:r>
            <a:r>
              <a:rPr lang="en-US" b="1" dirty="0"/>
              <a:t>78.8%</a:t>
            </a:r>
            <a:r>
              <a:rPr lang="en-US" dirty="0"/>
              <a:t> for SemEval-2016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82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 with another domain, laptop reviews datasets:</a:t>
            </a:r>
          </a:p>
          <a:p>
            <a:pPr lvl="1"/>
            <a:r>
              <a:rPr lang="en-US" dirty="0"/>
              <a:t>More challenging: more domain-specific words and categories</a:t>
            </a:r>
          </a:p>
          <a:p>
            <a:r>
              <a:rPr lang="en-US" dirty="0"/>
              <a:t>Change the sentence representation:</a:t>
            </a:r>
          </a:p>
          <a:p>
            <a:pPr lvl="1"/>
            <a:r>
              <a:rPr lang="en-US" dirty="0"/>
              <a:t>Use the hidden representations in the weighted average</a:t>
            </a:r>
          </a:p>
          <a:p>
            <a:pPr lvl="1"/>
            <a:r>
              <a:rPr lang="en-US" dirty="0"/>
              <a:t>Constrain the sentence representation to be similar to the average word </a:t>
            </a:r>
            <a:r>
              <a:rPr lang="en-US" dirty="0" err="1"/>
              <a:t>embeddings</a:t>
            </a:r>
            <a:endParaRPr lang="en-US" dirty="0"/>
          </a:p>
          <a:p>
            <a:r>
              <a:rPr lang="en-US" dirty="0"/>
              <a:t>Use contextual word </a:t>
            </a:r>
            <a:r>
              <a:rPr lang="en-US" dirty="0" err="1"/>
              <a:t>embeddings</a:t>
            </a:r>
            <a:r>
              <a:rPr lang="en-US" dirty="0"/>
              <a:t> instead of non-</a:t>
            </a:r>
            <a:r>
              <a:rPr lang="en-US" dirty="0" err="1"/>
              <a:t>conetxtual</a:t>
            </a:r>
            <a:r>
              <a:rPr lang="en-US" dirty="0"/>
              <a:t> word </a:t>
            </a:r>
            <a:r>
              <a:rPr lang="en-US" dirty="0" err="1"/>
              <a:t>embeddings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BERT</a:t>
            </a:r>
          </a:p>
          <a:p>
            <a:pPr lvl="1"/>
            <a:r>
              <a:rPr lang="en-US" dirty="0"/>
              <a:t>BART</a:t>
            </a:r>
          </a:p>
          <a:p>
            <a:pPr lvl="1"/>
            <a:r>
              <a:rPr lang="en-US" dirty="0"/>
              <a:t>GPT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8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 and code publicly available at: </a:t>
            </a:r>
            <a:r>
              <a:rPr lang="en-GB" dirty="0">
                <a:hlinkClick r:id="rId2"/>
              </a:rPr>
              <a:t>https://github.com/LucaZampierin/ABABSE</a:t>
            </a:r>
            <a:endParaRPr lang="en-GB" dirty="0"/>
          </a:p>
          <a:p>
            <a:r>
              <a:rPr lang="en-US" dirty="0"/>
              <a:t>Code is written in Python</a:t>
            </a:r>
          </a:p>
          <a:p>
            <a:r>
              <a:rPr lang="en-US" dirty="0"/>
              <a:t>Feel free to try it out and improve our research</a:t>
            </a:r>
          </a:p>
          <a:p>
            <a:r>
              <a:rPr lang="en-US" dirty="0"/>
              <a:t>Questions about the code should be sent to Luca </a:t>
            </a:r>
            <a:r>
              <a:rPr lang="en-US" dirty="0" err="1"/>
              <a:t>Zampierin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luca.zampierin@hotmail.com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46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ABAE:</a:t>
            </a:r>
          </a:p>
          <a:p>
            <a:pPr lvl="1"/>
            <a:r>
              <a:rPr lang="en-GB" dirty="0" err="1"/>
              <a:t>Ruidan</a:t>
            </a:r>
            <a:r>
              <a:rPr lang="en-GB" dirty="0"/>
              <a:t> He, Wee Sun Lee, </a:t>
            </a:r>
            <a:r>
              <a:rPr lang="en-GB" dirty="0" err="1"/>
              <a:t>Hwee</a:t>
            </a:r>
            <a:r>
              <a:rPr lang="en-GB" dirty="0"/>
              <a:t> </a:t>
            </a:r>
            <a:r>
              <a:rPr lang="en-GB" dirty="0" err="1"/>
              <a:t>Tou</a:t>
            </a:r>
            <a:r>
              <a:rPr lang="en-GB" dirty="0"/>
              <a:t> Ng, and Daniel </a:t>
            </a:r>
            <a:r>
              <a:rPr lang="en-GB" dirty="0" err="1"/>
              <a:t>Dahlmeier</a:t>
            </a:r>
            <a:r>
              <a:rPr lang="en-GB" dirty="0"/>
              <a:t>. 2017. An unsupervised neural attention model for aspect extraction. In Proceedings of the 55th Annual Meeting of the Association for Computational Linguistics (ACL 2017) . ACL, 388–397.</a:t>
            </a:r>
          </a:p>
          <a:p>
            <a:r>
              <a:rPr lang="en-US" b="1" dirty="0"/>
              <a:t>JASA:</a:t>
            </a:r>
          </a:p>
          <a:p>
            <a:pPr lvl="1"/>
            <a:r>
              <a:rPr lang="en-GB" dirty="0" err="1"/>
              <a:t>Honglei</a:t>
            </a:r>
            <a:r>
              <a:rPr lang="en-GB" dirty="0"/>
              <a:t> Zhuang, Fang </a:t>
            </a:r>
            <a:r>
              <a:rPr lang="en-GB" dirty="0" err="1"/>
              <a:t>Guo</a:t>
            </a:r>
            <a:r>
              <a:rPr lang="en-GB" dirty="0"/>
              <a:t>, Chao Zhang, </a:t>
            </a:r>
            <a:r>
              <a:rPr lang="en-GB" dirty="0" err="1"/>
              <a:t>Liyuan</a:t>
            </a:r>
            <a:r>
              <a:rPr lang="en-GB" dirty="0"/>
              <a:t> Liu, and Jiawei Han. 2020. Joint Aspect-Sentiment Analysis with Minimal User Guidance. In Proceedings of the 43rd International ACM SIGIR Conference on Research and Development in Information Retrieval (SIGIR 2020). ACM, 1241–1250.</a:t>
            </a:r>
            <a:endParaRPr lang="en-US" b="1" dirty="0"/>
          </a:p>
          <a:p>
            <a:r>
              <a:rPr lang="en-US" b="1" dirty="0"/>
              <a:t>W2LDA:</a:t>
            </a:r>
          </a:p>
          <a:p>
            <a:pPr lvl="1"/>
            <a:r>
              <a:rPr lang="en-US" dirty="0" err="1"/>
              <a:t>Aitor</a:t>
            </a:r>
            <a:r>
              <a:rPr lang="en-US" dirty="0"/>
              <a:t> </a:t>
            </a:r>
            <a:r>
              <a:rPr lang="en-US" dirty="0" err="1"/>
              <a:t>García-Pablos</a:t>
            </a:r>
            <a:r>
              <a:rPr lang="en-US" dirty="0"/>
              <a:t>, </a:t>
            </a:r>
            <a:r>
              <a:rPr lang="en-US" dirty="0" err="1"/>
              <a:t>Montse</a:t>
            </a:r>
            <a:r>
              <a:rPr lang="en-US" dirty="0"/>
              <a:t> </a:t>
            </a:r>
            <a:r>
              <a:rPr lang="en-US" dirty="0" err="1"/>
              <a:t>Cuadros</a:t>
            </a:r>
            <a:r>
              <a:rPr lang="en-US" dirty="0"/>
              <a:t>, and German </a:t>
            </a:r>
            <a:r>
              <a:rPr lang="en-US" dirty="0" err="1"/>
              <a:t>Rigau</a:t>
            </a:r>
            <a:r>
              <a:rPr lang="en-US" dirty="0"/>
              <a:t>. 2018. W2VLDA: almost unsupervised system for aspect based sentiment analysis. Expert Systems with Applications 91 (2018), 127–137.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0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V3:</a:t>
            </a:r>
          </a:p>
          <a:p>
            <a:pPr lvl="1"/>
            <a:r>
              <a:rPr lang="en-GB" dirty="0" err="1"/>
              <a:t>Aitor</a:t>
            </a:r>
            <a:r>
              <a:rPr lang="en-GB" dirty="0"/>
              <a:t> </a:t>
            </a:r>
            <a:r>
              <a:rPr lang="en-GB" dirty="0" err="1"/>
              <a:t>García-Pablos</a:t>
            </a:r>
            <a:r>
              <a:rPr lang="en-GB" dirty="0"/>
              <a:t>, </a:t>
            </a:r>
            <a:r>
              <a:rPr lang="en-GB" dirty="0" err="1"/>
              <a:t>Montse</a:t>
            </a:r>
            <a:r>
              <a:rPr lang="en-GB" dirty="0"/>
              <a:t> </a:t>
            </a:r>
            <a:r>
              <a:rPr lang="en-GB" dirty="0" err="1"/>
              <a:t>Cuadros</a:t>
            </a:r>
            <a:r>
              <a:rPr lang="en-GB" dirty="0"/>
              <a:t>, and German </a:t>
            </a:r>
            <a:r>
              <a:rPr lang="en-GB" dirty="0" err="1"/>
              <a:t>Rigau</a:t>
            </a:r>
            <a:r>
              <a:rPr lang="en-GB" dirty="0"/>
              <a:t>. 2015. V3: Unsupervised aspect based sentiment analysis for SemEval2015 task 12. In Proceedings of the 9th International Workshop on Semantic Evaluation (</a:t>
            </a:r>
            <a:r>
              <a:rPr lang="en-GB" dirty="0" err="1"/>
              <a:t>SemEval</a:t>
            </a:r>
            <a:r>
              <a:rPr lang="en-GB" dirty="0"/>
              <a:t> 2015). ACL, 714–718.</a:t>
            </a:r>
            <a:endParaRPr lang="en-US" b="1" dirty="0"/>
          </a:p>
          <a:p>
            <a:r>
              <a:rPr lang="en-US" b="1" dirty="0"/>
              <a:t>Ontology:</a:t>
            </a:r>
          </a:p>
          <a:p>
            <a:pPr lvl="1"/>
            <a:r>
              <a:rPr lang="en-GB" dirty="0"/>
              <a:t>Kim Schouten and Flavius </a:t>
            </a:r>
            <a:r>
              <a:rPr lang="en-GB" dirty="0" err="1"/>
              <a:t>Frasincar</a:t>
            </a:r>
            <a:r>
              <a:rPr lang="en-GB" dirty="0"/>
              <a:t>. 2018. Ontology-driven sentiment analysis of product and service aspects. In Proceedings of the 15th Extended Semantic Web Conference (ESWC 2018) (LNCS, Vol. 10843). Springer, 608–623.</a:t>
            </a:r>
            <a:endParaRPr lang="en-US" b="1" dirty="0"/>
          </a:p>
          <a:p>
            <a:r>
              <a:rPr lang="en-US" b="1" dirty="0"/>
              <a:t>HAABSA++</a:t>
            </a:r>
            <a:r>
              <a:rPr lang="en-US" dirty="0"/>
              <a:t>:</a:t>
            </a:r>
          </a:p>
          <a:p>
            <a:pPr lvl="1"/>
            <a:r>
              <a:rPr lang="en-GB" dirty="0"/>
              <a:t>Maria </a:t>
            </a:r>
            <a:r>
              <a:rPr lang="en-GB" dirty="0" err="1"/>
              <a:t>Mihaela</a:t>
            </a:r>
            <a:r>
              <a:rPr lang="en-GB" dirty="0"/>
              <a:t> </a:t>
            </a:r>
            <a:r>
              <a:rPr lang="en-GB" dirty="0" err="1"/>
              <a:t>Trusca</a:t>
            </a:r>
            <a:r>
              <a:rPr lang="en-GB" dirty="0"/>
              <a:t>, </a:t>
            </a:r>
            <a:r>
              <a:rPr lang="en-GB" dirty="0" err="1"/>
              <a:t>DaanWassenberg</a:t>
            </a:r>
            <a:r>
              <a:rPr lang="en-GB" dirty="0"/>
              <a:t>, Flavius </a:t>
            </a:r>
            <a:r>
              <a:rPr lang="en-GB" dirty="0" err="1"/>
              <a:t>Frasincar</a:t>
            </a:r>
            <a:r>
              <a:rPr lang="en-GB" dirty="0"/>
              <a:t>, and </a:t>
            </a:r>
            <a:r>
              <a:rPr lang="en-GB" dirty="0" err="1"/>
              <a:t>Rommert</a:t>
            </a:r>
            <a:r>
              <a:rPr lang="en-GB" dirty="0"/>
              <a:t> Dekker. 2020. A hybrid approach for aspect-based sentiment analysis using deep contextual word </a:t>
            </a:r>
            <a:r>
              <a:rPr lang="en-GB" dirty="0" err="1"/>
              <a:t>embeddings</a:t>
            </a:r>
            <a:r>
              <a:rPr lang="en-GB" dirty="0"/>
              <a:t> and hierarchical attention. In Proceedings of the 20th International Conference on Web Engineering (ICWE 2020) (LNCS, Vol. 12128). Springer, 365–380.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6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ABSA tasks:</a:t>
            </a:r>
          </a:p>
          <a:p>
            <a:pPr lvl="1"/>
            <a:r>
              <a:rPr lang="en-US" dirty="0"/>
              <a:t>Opinion Target Extraction (OTE): finding the aspect target in text</a:t>
            </a:r>
          </a:p>
          <a:p>
            <a:pPr lvl="1"/>
            <a:r>
              <a:rPr lang="en-US" dirty="0"/>
              <a:t>Aspect Category Detection (ACD): find the aspect category discussed in text</a:t>
            </a:r>
          </a:p>
          <a:p>
            <a:pPr lvl="1"/>
            <a:r>
              <a:rPr lang="en-US" b="1" dirty="0"/>
              <a:t>Aspect-Based Sentiment Classification (ABSC)</a:t>
            </a:r>
            <a:r>
              <a:rPr lang="en-US" dirty="0"/>
              <a:t>: finding the sentiment for a given aspect discussed in text [our focus]</a:t>
            </a:r>
          </a:p>
          <a:p>
            <a:r>
              <a:rPr lang="en-US" dirty="0"/>
              <a:t>According to (Schouten and </a:t>
            </a:r>
            <a:r>
              <a:rPr lang="en-US" dirty="0" err="1"/>
              <a:t>Frasincar</a:t>
            </a:r>
            <a:r>
              <a:rPr lang="en-US" dirty="0"/>
              <a:t>, 2016) ABSC models are classified as:</a:t>
            </a:r>
          </a:p>
          <a:p>
            <a:pPr lvl="1"/>
            <a:r>
              <a:rPr lang="en-US" dirty="0"/>
              <a:t>Dictionary-based: use sentiment dictionaries and rules</a:t>
            </a:r>
          </a:p>
          <a:p>
            <a:pPr lvl="1"/>
            <a:r>
              <a:rPr lang="en-US" b="1" dirty="0"/>
              <a:t>Machine learning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Supervised: extract patterns using labeled data</a:t>
            </a:r>
          </a:p>
          <a:p>
            <a:pPr lvl="2"/>
            <a:r>
              <a:rPr lang="en-US" b="1" dirty="0"/>
              <a:t>Unsupervised</a:t>
            </a:r>
            <a:r>
              <a:rPr lang="en-US" dirty="0"/>
              <a:t>: extract patterns using unlabeled data [our focus]</a:t>
            </a:r>
          </a:p>
          <a:p>
            <a:pPr lvl="1"/>
            <a:r>
              <a:rPr lang="en-US" dirty="0"/>
              <a:t>Hybrid: use both dictionary-based and machine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6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approach:</a:t>
            </a:r>
          </a:p>
          <a:p>
            <a:pPr lvl="1"/>
            <a:r>
              <a:rPr lang="en-US" dirty="0"/>
              <a:t>Unsupervised: </a:t>
            </a:r>
          </a:p>
          <a:p>
            <a:pPr lvl="2"/>
            <a:r>
              <a:rPr lang="en-US" dirty="0"/>
              <a:t>Difficult to acquire labeled data</a:t>
            </a:r>
          </a:p>
          <a:p>
            <a:pPr lvl="2"/>
            <a:r>
              <a:rPr lang="en-US" dirty="0"/>
              <a:t>Better deals with unbalanced data</a:t>
            </a:r>
          </a:p>
          <a:p>
            <a:pPr lvl="2"/>
            <a:r>
              <a:rPr lang="en-US" dirty="0"/>
              <a:t>Less risk of overfitting</a:t>
            </a:r>
          </a:p>
          <a:p>
            <a:pPr lvl="1"/>
            <a:r>
              <a:rPr lang="en-US" dirty="0"/>
              <a:t>Deep Learning (DL): Automatically learn the features of interest</a:t>
            </a:r>
          </a:p>
          <a:p>
            <a:r>
              <a:rPr lang="en-US" dirty="0"/>
              <a:t>We propose two methods:</a:t>
            </a:r>
          </a:p>
          <a:p>
            <a:pPr lvl="1"/>
            <a:r>
              <a:rPr lang="en-US" b="1" dirty="0"/>
              <a:t>Attention-Based Aspect-Based Sentiment Extraction 1</a:t>
            </a:r>
            <a:r>
              <a:rPr lang="en-US" dirty="0"/>
              <a:t> </a:t>
            </a:r>
            <a:r>
              <a:rPr lang="en-US" b="1" dirty="0"/>
              <a:t>(ABABSE1)</a:t>
            </a:r>
            <a:r>
              <a:rPr lang="en-US" dirty="0"/>
              <a:t>: uses directly the input word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GB" b="1" dirty="0"/>
              <a:t>Attention-Based Aspect-Based Sentiment Extraction 2 (ABABSE2)</a:t>
            </a:r>
            <a:r>
              <a:rPr lang="en-GB" dirty="0"/>
              <a:t>: uses a Bi-directional Long Short-Term Memory (Bi-LSTM) on the input word </a:t>
            </a:r>
            <a:r>
              <a:rPr lang="en-GB" dirty="0" err="1"/>
              <a:t>embeddings</a:t>
            </a:r>
            <a:r>
              <a:rPr lang="en-GB" dirty="0"/>
              <a:t> (in order to better capture contextual information)</a:t>
            </a:r>
          </a:p>
          <a:p>
            <a:r>
              <a:rPr lang="en-US" dirty="0"/>
              <a:t>One of the first unsupervised deep learning models dedicated to ABSC </a:t>
            </a:r>
          </a:p>
          <a:p>
            <a:endParaRPr lang="en-GB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V3:</a:t>
            </a:r>
          </a:p>
          <a:p>
            <a:pPr lvl="1"/>
            <a:r>
              <a:rPr lang="en-GB" dirty="0"/>
              <a:t>Proposed by </a:t>
            </a:r>
            <a:r>
              <a:rPr lang="en-GB" dirty="0" err="1"/>
              <a:t>García-Pablos</a:t>
            </a:r>
            <a:r>
              <a:rPr lang="en-GB" dirty="0"/>
              <a:t> et al. (2015)</a:t>
            </a:r>
          </a:p>
          <a:p>
            <a:pPr lvl="1"/>
            <a:r>
              <a:rPr lang="en-US" dirty="0"/>
              <a:t>Uses word2vec similarities with respect to seed words</a:t>
            </a:r>
            <a:endParaRPr lang="en-GB" dirty="0"/>
          </a:p>
          <a:p>
            <a:r>
              <a:rPr lang="en-US" b="1" dirty="0"/>
              <a:t>W2VLDA:</a:t>
            </a:r>
          </a:p>
          <a:p>
            <a:pPr lvl="1"/>
            <a:r>
              <a:rPr lang="en-US" dirty="0"/>
              <a:t>Proposed by </a:t>
            </a:r>
            <a:r>
              <a:rPr lang="en-GB" dirty="0" err="1"/>
              <a:t>García-Pablos</a:t>
            </a:r>
            <a:r>
              <a:rPr lang="en-GB" dirty="0"/>
              <a:t> et al. (2018)</a:t>
            </a:r>
          </a:p>
          <a:p>
            <a:pPr lvl="1"/>
            <a:r>
              <a:rPr lang="en-US" dirty="0"/>
              <a:t>Biases Latent </a:t>
            </a:r>
            <a:r>
              <a:rPr lang="en-US" dirty="0" err="1"/>
              <a:t>Dirichlet</a:t>
            </a:r>
            <a:r>
              <a:rPr lang="en-US" dirty="0"/>
              <a:t> Allocation (LDA) using seed words</a:t>
            </a:r>
            <a:endParaRPr lang="en-GB" dirty="0"/>
          </a:p>
          <a:p>
            <a:r>
              <a:rPr lang="en-US" b="1" dirty="0"/>
              <a:t>Ontology:</a:t>
            </a:r>
          </a:p>
          <a:p>
            <a:pPr lvl="1"/>
            <a:r>
              <a:rPr lang="en-US" dirty="0"/>
              <a:t>Proposed by Schouten and </a:t>
            </a:r>
            <a:r>
              <a:rPr lang="en-US" dirty="0" err="1"/>
              <a:t>Frasincar</a:t>
            </a:r>
            <a:r>
              <a:rPr lang="en-US" dirty="0"/>
              <a:t> (2018)</a:t>
            </a:r>
          </a:p>
          <a:p>
            <a:pPr lvl="1"/>
            <a:r>
              <a:rPr lang="en-US" dirty="0"/>
              <a:t>Uses a domain sentiment ontology</a:t>
            </a:r>
          </a:p>
          <a:p>
            <a:r>
              <a:rPr lang="en-US" b="1" dirty="0"/>
              <a:t>Attention-Based Aspect Extraction (ABAE)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Proposed by He et al. (2017)</a:t>
            </a:r>
          </a:p>
          <a:p>
            <a:pPr lvl="1"/>
            <a:r>
              <a:rPr lang="en-US" dirty="0"/>
              <a:t>Unsupervised DL model for ACD w/o using seed words</a:t>
            </a:r>
          </a:p>
          <a:p>
            <a:r>
              <a:rPr lang="en-US" b="1" dirty="0"/>
              <a:t>Joint Aspect Sentiment </a:t>
            </a:r>
            <a:r>
              <a:rPr lang="en-US" b="1" dirty="0" err="1"/>
              <a:t>Autoencoder</a:t>
            </a:r>
            <a:r>
              <a:rPr lang="en-US" b="1" dirty="0"/>
              <a:t> (JASA)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Proposed by Zhuang et al. (2020)</a:t>
            </a:r>
          </a:p>
          <a:p>
            <a:pPr lvl="1"/>
            <a:r>
              <a:rPr lang="en-US" dirty="0"/>
              <a:t>Unsupervised DL model for ACD and ABSC using seed words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6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model, ABABSE, inspired by ABAE</a:t>
            </a:r>
          </a:p>
          <a:p>
            <a:r>
              <a:rPr lang="en-US" dirty="0"/>
              <a:t>Similarities with ABAE:</a:t>
            </a:r>
          </a:p>
          <a:p>
            <a:pPr lvl="1"/>
            <a:r>
              <a:rPr lang="en-US" dirty="0"/>
              <a:t>Unsupervised DL model</a:t>
            </a:r>
          </a:p>
          <a:p>
            <a:pPr lvl="1"/>
            <a:r>
              <a:rPr lang="en-US" dirty="0"/>
              <a:t>Uses an auto-encoder like structure</a:t>
            </a:r>
          </a:p>
          <a:p>
            <a:pPr lvl="1"/>
            <a:r>
              <a:rPr lang="en-US" dirty="0"/>
              <a:t>Uses redundancy regularization</a:t>
            </a:r>
          </a:p>
          <a:p>
            <a:r>
              <a:rPr lang="en-US" dirty="0"/>
              <a:t>Differences with ABAE:</a:t>
            </a:r>
          </a:p>
          <a:p>
            <a:pPr lvl="1"/>
            <a:r>
              <a:rPr lang="en-US" dirty="0"/>
              <a:t>ABSC instead of ACD task</a:t>
            </a:r>
          </a:p>
          <a:p>
            <a:pPr lvl="1"/>
            <a:r>
              <a:rPr lang="en-US" dirty="0"/>
              <a:t>Learns a sentiment embedding matrix instead of aspect embedding matrix</a:t>
            </a:r>
          </a:p>
          <a:p>
            <a:pPr lvl="1"/>
            <a:r>
              <a:rPr lang="en-US" dirty="0"/>
              <a:t>Uses seed regularization inspired by JASA</a:t>
            </a:r>
          </a:p>
          <a:p>
            <a:r>
              <a:rPr lang="en-US" dirty="0"/>
              <a:t>Main results:</a:t>
            </a:r>
          </a:p>
          <a:p>
            <a:pPr lvl="1"/>
            <a:r>
              <a:rPr lang="en-US" dirty="0"/>
              <a:t>ABABSE outperforms the investigated unsupervised ABSC models (V3, W2VLDA, and Ontology)</a:t>
            </a:r>
          </a:p>
          <a:p>
            <a:pPr lvl="1"/>
            <a:r>
              <a:rPr lang="en-US" dirty="0"/>
              <a:t>ABABSE2 better than ABABSE1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real-world English restaurant reviews datasets:</a:t>
            </a:r>
          </a:p>
          <a:p>
            <a:pPr lvl="1"/>
            <a:r>
              <a:rPr lang="en-US" dirty="0" err="1"/>
              <a:t>SemEval</a:t>
            </a:r>
            <a:r>
              <a:rPr lang="en-US" dirty="0"/>
              <a:t> 2015 (task 12)</a:t>
            </a:r>
          </a:p>
          <a:p>
            <a:pPr lvl="1"/>
            <a:r>
              <a:rPr lang="en-US" dirty="0" err="1"/>
              <a:t>SemEval</a:t>
            </a:r>
            <a:r>
              <a:rPr lang="en-US" dirty="0"/>
              <a:t> 2016 (task 5, subtask 1)</a:t>
            </a:r>
          </a:p>
          <a:p>
            <a:r>
              <a:rPr lang="en-US" dirty="0" err="1"/>
              <a:t>SemEval</a:t>
            </a:r>
            <a:r>
              <a:rPr lang="en-US" dirty="0"/>
              <a:t> 2015:</a:t>
            </a:r>
          </a:p>
          <a:p>
            <a:pPr lvl="1"/>
            <a:r>
              <a:rPr lang="en-US" dirty="0"/>
              <a:t>1315 training sentences (from 254 reviews)</a:t>
            </a:r>
          </a:p>
          <a:p>
            <a:pPr lvl="1"/>
            <a:r>
              <a:rPr lang="en-US" dirty="0"/>
              <a:t>685 test sentences (from 96 reviews)</a:t>
            </a:r>
          </a:p>
          <a:p>
            <a:r>
              <a:rPr lang="en-US" dirty="0" err="1"/>
              <a:t>SemEval</a:t>
            </a:r>
            <a:r>
              <a:rPr lang="en-US" dirty="0"/>
              <a:t> 2016:</a:t>
            </a:r>
          </a:p>
          <a:p>
            <a:pPr lvl="1"/>
            <a:r>
              <a:rPr lang="en-US" dirty="0"/>
              <a:t>2000 training sentences (from 350 reviews)</a:t>
            </a:r>
          </a:p>
          <a:p>
            <a:pPr lvl="1"/>
            <a:r>
              <a:rPr lang="en-US" dirty="0"/>
              <a:t>676 test sentences (from 90 reviews)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0229"/>
            <a:ext cx="8229600" cy="2049091"/>
          </a:xfrm>
        </p:spPr>
        <p:txBody>
          <a:bodyPr/>
          <a:lstStyle/>
          <a:p>
            <a:r>
              <a:rPr lang="en-US" dirty="0"/>
              <a:t>Each sentence expresses sentiment polarity (positive, neutral, or negative) for 1 or more aspect targets (words) classified using aspect categories (predefined)</a:t>
            </a:r>
          </a:p>
          <a:p>
            <a:r>
              <a:rPr lang="en-US" dirty="0"/>
              <a:t>Position of the aspect target is given</a:t>
            </a:r>
            <a:endParaRPr lang="en-GB" dirty="0"/>
          </a:p>
          <a:p>
            <a:r>
              <a:rPr lang="en-US" dirty="0"/>
              <a:t>Implicit aspects have assigned to target NULL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30863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94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35246</TotalTime>
  <Words>2435</Words>
  <Application>Microsoft Office PowerPoint</Application>
  <PresentationFormat>On-screen Show (4:3)</PresentationFormat>
  <Paragraphs>355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Cambria Math</vt:lpstr>
      <vt:lpstr>Default Design</vt:lpstr>
      <vt:lpstr> An Unsupervised Approach for Aspect-Based Sentiment Classification Using Attentional Neural Models*</vt:lpstr>
      <vt:lpstr>Contents</vt:lpstr>
      <vt:lpstr>Motivation</vt:lpstr>
      <vt:lpstr>Motivation</vt:lpstr>
      <vt:lpstr>Motivation</vt:lpstr>
      <vt:lpstr>Related Work</vt:lpstr>
      <vt:lpstr>Related Work</vt:lpstr>
      <vt:lpstr>Data</vt:lpstr>
      <vt:lpstr>Data</vt:lpstr>
      <vt:lpstr>Data–Polarity Distribution</vt:lpstr>
      <vt:lpstr>Data–Category Distribution</vt:lpstr>
      <vt:lpstr>Data–Preprocessing</vt:lpstr>
      <vt:lpstr>Methodology</vt:lpstr>
      <vt:lpstr>Methodology–ABABSE1</vt:lpstr>
      <vt:lpstr>Methodology–ABABSE1</vt:lpstr>
      <vt:lpstr>Methodology–ABABSE2</vt:lpstr>
      <vt:lpstr>Methodology–ABABSE2</vt:lpstr>
      <vt:lpstr>Methodology–ABABSE2</vt:lpstr>
      <vt:lpstr>Methodology–ABABSE</vt:lpstr>
      <vt:lpstr>Methodology–ABABSE</vt:lpstr>
      <vt:lpstr>Methodology–ABABSE</vt:lpstr>
      <vt:lpstr>Methodology–ABABSE</vt:lpstr>
      <vt:lpstr>Methodology–ABABSE</vt:lpstr>
      <vt:lpstr>Methodology–ABABSE</vt:lpstr>
      <vt:lpstr>Evaluation</vt:lpstr>
      <vt:lpstr>Evaluation–Predictive Performance</vt:lpstr>
      <vt:lpstr>Evaluation–Attention Quality</vt:lpstr>
      <vt:lpstr>Evaluation–Attention Quality</vt:lpstr>
      <vt:lpstr>Evaluation–Sentiment Embedding Quality</vt:lpstr>
      <vt:lpstr>Evaluation–Impact of Seed Words</vt:lpstr>
      <vt:lpstr>Evaluation–Model Comparison</vt:lpstr>
      <vt:lpstr>Conclusion</vt:lpstr>
      <vt:lpstr>Future Work</vt:lpstr>
      <vt:lpstr>Further Information</vt:lpstr>
      <vt:lpstr>References</vt:lpstr>
      <vt:lpstr>References</vt:lpstr>
    </vt:vector>
  </TitlesOfParts>
  <Company>Technische Universiteit Eindhoven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4+1 View Model of Software Architecture</dc:title>
  <dc:creator>BCF</dc:creator>
  <cp:lastModifiedBy>Flavius Frasincar</cp:lastModifiedBy>
  <cp:revision>775</cp:revision>
  <dcterms:created xsi:type="dcterms:W3CDTF">2005-07-13T13:15:44Z</dcterms:created>
  <dcterms:modified xsi:type="dcterms:W3CDTF">2025-03-31T22:02:48Z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29a5e0-109e-473c-a03f-0ed02277fcb7_Enabled">
    <vt:lpwstr>true</vt:lpwstr>
  </property>
  <property fmtid="{D5CDD505-2E9C-101B-9397-08002B2CF9AE}" pid="3" name="MSIP_Label_0429a5e0-109e-473c-a03f-0ed02277fcb7_SetDate">
    <vt:lpwstr>2025-03-31T21:13:49Z</vt:lpwstr>
  </property>
  <property fmtid="{D5CDD505-2E9C-101B-9397-08002B2CF9AE}" pid="4" name="MSIP_Label_0429a5e0-109e-473c-a03f-0ed02277fcb7_Method">
    <vt:lpwstr>Privileged</vt:lpwstr>
  </property>
  <property fmtid="{D5CDD505-2E9C-101B-9397-08002B2CF9AE}" pid="5" name="MSIP_Label_0429a5e0-109e-473c-a03f-0ed02277fcb7_Name">
    <vt:lpwstr>Public</vt:lpwstr>
  </property>
  <property fmtid="{D5CDD505-2E9C-101B-9397-08002B2CF9AE}" pid="6" name="MSIP_Label_0429a5e0-109e-473c-a03f-0ed02277fcb7_SiteId">
    <vt:lpwstr>715902d6-f63e-4b8d-929b-4bb170bad492</vt:lpwstr>
  </property>
  <property fmtid="{D5CDD505-2E9C-101B-9397-08002B2CF9AE}" pid="7" name="MSIP_Label_0429a5e0-109e-473c-a03f-0ed02277fcb7_ActionId">
    <vt:lpwstr>a95a9aec-5d73-4f97-9610-2a875a920a34</vt:lpwstr>
  </property>
  <property fmtid="{D5CDD505-2E9C-101B-9397-08002B2CF9AE}" pid="8" name="MSIP_Label_0429a5e0-109e-473c-a03f-0ed02277fcb7_ContentBits">
    <vt:lpwstr>0</vt:lpwstr>
  </property>
  <property fmtid="{D5CDD505-2E9C-101B-9397-08002B2CF9AE}" pid="9" name="MSIP_Label_0429a5e0-109e-473c-a03f-0ed02277fcb7_Tag">
    <vt:lpwstr>10, 0, 1, 1</vt:lpwstr>
  </property>
</Properties>
</file>