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7" r:id="rId3"/>
    <p:sldId id="258" r:id="rId4"/>
    <p:sldId id="261" r:id="rId5"/>
    <p:sldId id="297" r:id="rId6"/>
    <p:sldId id="259" r:id="rId7"/>
    <p:sldId id="262" r:id="rId8"/>
    <p:sldId id="271" r:id="rId9"/>
    <p:sldId id="267" r:id="rId10"/>
    <p:sldId id="268" r:id="rId11"/>
    <p:sldId id="263" r:id="rId12"/>
    <p:sldId id="264" r:id="rId13"/>
    <p:sldId id="269" r:id="rId14"/>
    <p:sldId id="270" r:id="rId15"/>
    <p:sldId id="272" r:id="rId16"/>
    <p:sldId id="273" r:id="rId17"/>
    <p:sldId id="275" r:id="rId18"/>
    <p:sldId id="274" r:id="rId19"/>
    <p:sldId id="276" r:id="rId20"/>
    <p:sldId id="279" r:id="rId21"/>
    <p:sldId id="280" r:id="rId22"/>
    <p:sldId id="284" r:id="rId23"/>
    <p:sldId id="281" r:id="rId24"/>
    <p:sldId id="283" r:id="rId25"/>
    <p:sldId id="285" r:id="rId26"/>
    <p:sldId id="286" r:id="rId27"/>
    <p:sldId id="287" r:id="rId28"/>
    <p:sldId id="288" r:id="rId29"/>
    <p:sldId id="289" r:id="rId30"/>
    <p:sldId id="291" r:id="rId31"/>
    <p:sldId id="290" r:id="rId32"/>
    <p:sldId id="292" r:id="rId33"/>
    <p:sldId id="294" r:id="rId34"/>
    <p:sldId id="293" r:id="rId35"/>
    <p:sldId id="295" r:id="rId36"/>
    <p:sldId id="296" r:id="rId37"/>
    <p:sldId id="282" r:id="rId38"/>
    <p:sldId id="260" r:id="rId3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99"/>
    <a:srgbClr val="6268E4"/>
    <a:srgbClr val="FFCCCC"/>
    <a:srgbClr val="000000"/>
    <a:srgbClr val="00CCFF"/>
    <a:srgbClr val="FF9900"/>
    <a:srgbClr val="669900"/>
    <a:srgbClr val="99FF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26" autoAdjust="0"/>
  </p:normalViewPr>
  <p:slideViewPr>
    <p:cSldViewPr>
      <p:cViewPr varScale="1">
        <p:scale>
          <a:sx n="76" d="100"/>
          <a:sy n="76" d="100"/>
        </p:scale>
        <p:origin x="164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5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49254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49254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49254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E85B809F-6719-496B-9813-E22A5CA5E71D}" type="slidenum">
              <a:rPr lang="en-US"/>
              <a:pPr>
                <a:defRPr/>
              </a:pPr>
              <a:t>‹#›</a:t>
            </a:fld>
            <a:endParaRPr lang="en-US"/>
          </a:p>
        </p:txBody>
      </p:sp>
    </p:spTree>
    <p:extLst>
      <p:ext uri="{BB962C8B-B14F-4D97-AF65-F5344CB8AC3E}">
        <p14:creationId xmlns:p14="http://schemas.microsoft.com/office/powerpoint/2010/main" val="85782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1843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1843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9EA78DB2-3053-4A3A-8B32-20694F77E574}" type="slidenum">
              <a:rPr lang="en-US"/>
              <a:pPr>
                <a:defRPr/>
              </a:pPr>
              <a:t>‹#›</a:t>
            </a:fld>
            <a:endParaRPr lang="en-US"/>
          </a:p>
        </p:txBody>
      </p:sp>
    </p:spTree>
    <p:extLst>
      <p:ext uri="{BB962C8B-B14F-4D97-AF65-F5344CB8AC3E}">
        <p14:creationId xmlns:p14="http://schemas.microsoft.com/office/powerpoint/2010/main" val="1567458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C72CA0-1440-4FF7-99E9-46E04AC49B5E}" type="slidenum">
              <a:rPr lang="en-US" altLang="en-US" sz="1300" smtClean="0"/>
              <a:pPr eaLnBrk="1" hangingPunct="1">
                <a:spcBef>
                  <a:spcPct val="0"/>
                </a:spcBef>
              </a:pPr>
              <a:t>1</a:t>
            </a:fld>
            <a:endParaRPr lang="en-US" altLang="en-US" sz="1300"/>
          </a:p>
        </p:txBody>
      </p:sp>
      <p:sp>
        <p:nvSpPr>
          <p:cNvPr id="12291" name="Rectangle 2"/>
          <p:cNvSpPr>
            <a:spLocks noGrp="1" noRot="1" noChangeAspect="1" noChangeArrowheads="1" noTextEdit="1"/>
          </p:cNvSpPr>
          <p:nvPr>
            <p:ph type="sldImg"/>
          </p:nvPr>
        </p:nvSpPr>
        <p:spPr>
          <a:xfrm>
            <a:off x="992188" y="768350"/>
            <a:ext cx="5114925" cy="3836988"/>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1061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18</a:t>
            </a:fld>
            <a:endParaRPr lang="en-US"/>
          </a:p>
        </p:txBody>
      </p:sp>
    </p:spTree>
    <p:extLst>
      <p:ext uri="{BB962C8B-B14F-4D97-AF65-F5344CB8AC3E}">
        <p14:creationId xmlns:p14="http://schemas.microsoft.com/office/powerpoint/2010/main" val="273461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1A9E85A0-02B0-4A18-961E-32CCF116C1C0}" type="slidenum">
              <a:rPr lang="en-US"/>
              <a:pPr>
                <a:defRPr/>
              </a:pPr>
              <a:t>‹#›</a:t>
            </a:fld>
            <a:endParaRPr lang="en-US"/>
          </a:p>
        </p:txBody>
      </p:sp>
    </p:spTree>
    <p:extLst>
      <p:ext uri="{BB962C8B-B14F-4D97-AF65-F5344CB8AC3E}">
        <p14:creationId xmlns:p14="http://schemas.microsoft.com/office/powerpoint/2010/main" val="100542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462CF01D-2FEA-4C07-8AF8-0C00164A927A}" type="slidenum">
              <a:rPr lang="en-US"/>
              <a:pPr>
                <a:defRPr/>
              </a:pPr>
              <a:t>‹#›</a:t>
            </a:fld>
            <a:endParaRPr lang="en-US"/>
          </a:p>
        </p:txBody>
      </p:sp>
    </p:spTree>
    <p:extLst>
      <p:ext uri="{BB962C8B-B14F-4D97-AF65-F5344CB8AC3E}">
        <p14:creationId xmlns:p14="http://schemas.microsoft.com/office/powerpoint/2010/main" val="145256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FE0EA315-7CE6-40EE-81DD-C9CA8D8051CD}" type="slidenum">
              <a:rPr lang="en-US"/>
              <a:pPr>
                <a:defRPr/>
              </a:pPr>
              <a:t>‹#›</a:t>
            </a:fld>
            <a:endParaRPr lang="en-US"/>
          </a:p>
        </p:txBody>
      </p:sp>
    </p:spTree>
    <p:extLst>
      <p:ext uri="{BB962C8B-B14F-4D97-AF65-F5344CB8AC3E}">
        <p14:creationId xmlns:p14="http://schemas.microsoft.com/office/powerpoint/2010/main" val="3246277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a:p>
            <a:pPr>
              <a:defRPr/>
            </a:pPr>
            <a:fld id="{9A04AFC9-DF6F-47D6-8C60-E9163772B196}" type="slidenum">
              <a:rPr lang="en-US"/>
              <a:pPr>
                <a:defRPr/>
              </a:pPr>
              <a:t>‹#›</a:t>
            </a:fld>
            <a:endParaRPr lang="en-US"/>
          </a:p>
        </p:txBody>
      </p:sp>
    </p:spTree>
    <p:extLst>
      <p:ext uri="{BB962C8B-B14F-4D97-AF65-F5344CB8AC3E}">
        <p14:creationId xmlns:p14="http://schemas.microsoft.com/office/powerpoint/2010/main" val="223587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7B4BD39F-A964-4876-A31E-F21A2A06217E}" type="slidenum">
              <a:rPr lang="en-US"/>
              <a:pPr>
                <a:defRPr/>
              </a:pPr>
              <a:t>‹#›</a:t>
            </a:fld>
            <a:endParaRPr lang="en-US"/>
          </a:p>
        </p:txBody>
      </p:sp>
    </p:spTree>
    <p:extLst>
      <p:ext uri="{BB962C8B-B14F-4D97-AF65-F5344CB8AC3E}">
        <p14:creationId xmlns:p14="http://schemas.microsoft.com/office/powerpoint/2010/main" val="297201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C84566AB-70AD-457A-9073-AAECC48D06ED}" type="slidenum">
              <a:rPr lang="en-US"/>
              <a:pPr>
                <a:defRPr/>
              </a:pPr>
              <a:t>‹#›</a:t>
            </a:fld>
            <a:endParaRPr lang="en-US"/>
          </a:p>
        </p:txBody>
      </p:sp>
    </p:spTree>
    <p:extLst>
      <p:ext uri="{BB962C8B-B14F-4D97-AF65-F5344CB8AC3E}">
        <p14:creationId xmlns:p14="http://schemas.microsoft.com/office/powerpoint/2010/main" val="427306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a:p>
            <a:pPr>
              <a:defRPr/>
            </a:pPr>
            <a:fld id="{16AD877E-B6EA-43F2-8309-B1B53BB72D1E}" type="slidenum">
              <a:rPr lang="en-US"/>
              <a:pPr>
                <a:defRPr/>
              </a:pPr>
              <a:t>‹#›</a:t>
            </a:fld>
            <a:endParaRPr lang="en-US"/>
          </a:p>
        </p:txBody>
      </p:sp>
    </p:spTree>
    <p:extLst>
      <p:ext uri="{BB962C8B-B14F-4D97-AF65-F5344CB8AC3E}">
        <p14:creationId xmlns:p14="http://schemas.microsoft.com/office/powerpoint/2010/main" val="214063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a:p>
            <a:pPr>
              <a:defRPr/>
            </a:pPr>
            <a:fld id="{C8576BC0-CEB3-44C9-A387-411564DF8022}" type="slidenum">
              <a:rPr lang="en-US"/>
              <a:pPr>
                <a:defRPr/>
              </a:pPr>
              <a:t>‹#›</a:t>
            </a:fld>
            <a:endParaRPr lang="en-US"/>
          </a:p>
        </p:txBody>
      </p:sp>
    </p:spTree>
    <p:extLst>
      <p:ext uri="{BB962C8B-B14F-4D97-AF65-F5344CB8AC3E}">
        <p14:creationId xmlns:p14="http://schemas.microsoft.com/office/powerpoint/2010/main" val="391373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a:p>
            <a:pPr>
              <a:defRPr/>
            </a:pPr>
            <a:fld id="{6F732DED-C335-4995-9C83-A968BBA26CAB}" type="slidenum">
              <a:rPr lang="en-US"/>
              <a:pPr>
                <a:defRPr/>
              </a:pPr>
              <a:t>‹#›</a:t>
            </a:fld>
            <a:endParaRPr lang="en-US"/>
          </a:p>
        </p:txBody>
      </p:sp>
    </p:spTree>
    <p:extLst>
      <p:ext uri="{BB962C8B-B14F-4D97-AF65-F5344CB8AC3E}">
        <p14:creationId xmlns:p14="http://schemas.microsoft.com/office/powerpoint/2010/main" val="375780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a:p>
            <a:pPr>
              <a:defRPr/>
            </a:pPr>
            <a:fld id="{8320EFE0-B148-4AA8-9B8F-574A1FCD4A18}" type="slidenum">
              <a:rPr lang="en-US"/>
              <a:pPr>
                <a:defRPr/>
              </a:pPr>
              <a:t>‹#›</a:t>
            </a:fld>
            <a:endParaRPr lang="en-US"/>
          </a:p>
        </p:txBody>
      </p:sp>
    </p:spTree>
    <p:extLst>
      <p:ext uri="{BB962C8B-B14F-4D97-AF65-F5344CB8AC3E}">
        <p14:creationId xmlns:p14="http://schemas.microsoft.com/office/powerpoint/2010/main" val="186243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a:p>
            <a:pPr>
              <a:defRPr/>
            </a:pPr>
            <a:fld id="{CD21F1C5-92FB-4A88-BBDC-80C9F51C8F9E}" type="slidenum">
              <a:rPr lang="en-US"/>
              <a:pPr>
                <a:defRPr/>
              </a:pPr>
              <a:t>‹#›</a:t>
            </a:fld>
            <a:endParaRPr lang="en-US"/>
          </a:p>
        </p:txBody>
      </p:sp>
    </p:spTree>
    <p:extLst>
      <p:ext uri="{BB962C8B-B14F-4D97-AF65-F5344CB8AC3E}">
        <p14:creationId xmlns:p14="http://schemas.microsoft.com/office/powerpoint/2010/main" val="213530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a:p>
            <a:pPr>
              <a:defRPr/>
            </a:pPr>
            <a:fld id="{CE2D61D9-31DC-41FA-BC56-ECC5EABB0837}" type="slidenum">
              <a:rPr lang="en-US"/>
              <a:pPr>
                <a:defRPr/>
              </a:pPr>
              <a:t>‹#›</a:t>
            </a:fld>
            <a:endParaRPr lang="en-US"/>
          </a:p>
        </p:txBody>
      </p:sp>
    </p:spTree>
    <p:extLst>
      <p:ext uri="{BB962C8B-B14F-4D97-AF65-F5344CB8AC3E}">
        <p14:creationId xmlns:p14="http://schemas.microsoft.com/office/powerpoint/2010/main" val="213291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5E0E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br>
              <a:rPr lang="en-US" altLang="en-US" dirty="0"/>
            </a:b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2411413" y="6245225"/>
            <a:ext cx="42481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endParaRPr lang="en-US"/>
          </a:p>
          <a:p>
            <a:pPr>
              <a:defRPr/>
            </a:pPr>
            <a:fld id="{378C3EFF-D651-47D7-B0CC-99D93F001E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10000"/>
        </a:spcBef>
        <a:spcAft>
          <a:spcPct val="10000"/>
        </a:spcAft>
        <a:buChar char="•"/>
        <a:defRPr sz="2400">
          <a:solidFill>
            <a:schemeClr val="tx1"/>
          </a:solidFill>
          <a:latin typeface="+mn-lt"/>
          <a:ea typeface="+mn-ea"/>
          <a:cs typeface="+mn-cs"/>
        </a:defRPr>
      </a:lvl1pPr>
      <a:lvl2pPr marL="742950" indent="-285750" algn="l" rtl="0" eaLnBrk="0" fontAlgn="base" hangingPunct="0">
        <a:spcBef>
          <a:spcPct val="10000"/>
        </a:spcBef>
        <a:spcAft>
          <a:spcPct val="10000"/>
        </a:spcAft>
        <a:buChar char="–"/>
        <a:defRPr sz="2000">
          <a:solidFill>
            <a:schemeClr val="tx1"/>
          </a:solidFill>
          <a:latin typeface="+mn-lt"/>
        </a:defRPr>
      </a:lvl2pPr>
      <a:lvl3pPr marL="1143000" indent="-228600" algn="l" rtl="0" eaLnBrk="0" fontAlgn="base" hangingPunct="0">
        <a:spcBef>
          <a:spcPct val="10000"/>
        </a:spcBef>
        <a:spcAft>
          <a:spcPct val="10000"/>
        </a:spcAft>
        <a:buChar char="•"/>
        <a:defRPr>
          <a:solidFill>
            <a:schemeClr val="tx1"/>
          </a:solidFill>
          <a:latin typeface="+mn-lt"/>
        </a:defRPr>
      </a:lvl3pPr>
      <a:lvl4pPr marL="1600200" indent="-228600" algn="l" rtl="0" eaLnBrk="0" fontAlgn="base" hangingPunct="0">
        <a:spcBef>
          <a:spcPct val="10000"/>
        </a:spcBef>
        <a:spcAft>
          <a:spcPct val="10000"/>
        </a:spcAft>
        <a:buChar char="–"/>
        <a:defRPr sz="1600">
          <a:solidFill>
            <a:schemeClr val="tx1"/>
          </a:solidFill>
          <a:latin typeface="+mn-lt"/>
        </a:defRPr>
      </a:lvl4pPr>
      <a:lvl5pPr marL="2057400" indent="-228600" algn="l" rtl="0" eaLnBrk="0" fontAlgn="base" hangingPunct="0">
        <a:spcBef>
          <a:spcPct val="10000"/>
        </a:spcBef>
        <a:spcAft>
          <a:spcPct val="10000"/>
        </a:spcAft>
        <a:buChar char="»"/>
        <a:defRPr sz="1400">
          <a:solidFill>
            <a:schemeClr val="tx1"/>
          </a:solidFill>
          <a:latin typeface="+mn-lt"/>
        </a:defRPr>
      </a:lvl5pPr>
      <a:lvl6pPr marL="2514600" indent="-228600" algn="l" rtl="0" fontAlgn="base">
        <a:spcBef>
          <a:spcPct val="10000"/>
        </a:spcBef>
        <a:spcAft>
          <a:spcPct val="10000"/>
        </a:spcAft>
        <a:buChar char="»"/>
        <a:defRPr sz="1400">
          <a:solidFill>
            <a:schemeClr val="tx1"/>
          </a:solidFill>
          <a:latin typeface="+mn-lt"/>
        </a:defRPr>
      </a:lvl6pPr>
      <a:lvl7pPr marL="2971800" indent="-228600" algn="l" rtl="0" fontAlgn="base">
        <a:spcBef>
          <a:spcPct val="10000"/>
        </a:spcBef>
        <a:spcAft>
          <a:spcPct val="10000"/>
        </a:spcAft>
        <a:buChar char="»"/>
        <a:defRPr sz="1400">
          <a:solidFill>
            <a:schemeClr val="tx1"/>
          </a:solidFill>
          <a:latin typeface="+mn-lt"/>
        </a:defRPr>
      </a:lvl7pPr>
      <a:lvl8pPr marL="3429000" indent="-228600" algn="l" rtl="0" fontAlgn="base">
        <a:spcBef>
          <a:spcPct val="10000"/>
        </a:spcBef>
        <a:spcAft>
          <a:spcPct val="10000"/>
        </a:spcAft>
        <a:buChar char="»"/>
        <a:defRPr sz="1400">
          <a:solidFill>
            <a:schemeClr val="tx1"/>
          </a:solidFill>
          <a:latin typeface="+mn-lt"/>
        </a:defRPr>
      </a:lvl8pPr>
      <a:lvl9pPr marL="3886200" indent="-228600" algn="l" rtl="0" fontAlgn="base">
        <a:spcBef>
          <a:spcPct val="10000"/>
        </a:spcBef>
        <a:spcAft>
          <a:spcPct val="1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asincar@ese.eur.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stanhennekes@gmail.com" TargetMode="External"/><Relationship Id="rId2" Type="http://schemas.openxmlformats.org/officeDocument/2006/relationships/hyperlink" Target="https://github.com/Stan-Hennekes/weighted-neural-collaborative-filterin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spcAft>
                <a:spcPct val="10000"/>
              </a:spcAft>
              <a:buChar char="•"/>
              <a:defRPr sz="2400">
                <a:solidFill>
                  <a:schemeClr val="tx1"/>
                </a:solidFill>
                <a:latin typeface="Arial" charset="0"/>
              </a:defRPr>
            </a:lvl1pPr>
            <a:lvl2pPr marL="742950" indent="-285750" eaLnBrk="0" hangingPunct="0">
              <a:spcBef>
                <a:spcPct val="10000"/>
              </a:spcBef>
              <a:spcAft>
                <a:spcPct val="10000"/>
              </a:spcAft>
              <a:buChar char="–"/>
              <a:defRPr sz="2000">
                <a:solidFill>
                  <a:schemeClr val="tx1"/>
                </a:solidFill>
                <a:latin typeface="Arial" charset="0"/>
              </a:defRPr>
            </a:lvl2pPr>
            <a:lvl3pPr marL="1143000" indent="-228600" eaLnBrk="0" hangingPunct="0">
              <a:spcBef>
                <a:spcPct val="10000"/>
              </a:spcBef>
              <a:spcAft>
                <a:spcPct val="10000"/>
              </a:spcAft>
              <a:buChar char="•"/>
              <a:defRPr>
                <a:solidFill>
                  <a:schemeClr val="tx1"/>
                </a:solidFill>
                <a:latin typeface="Arial" charset="0"/>
              </a:defRPr>
            </a:lvl3pPr>
            <a:lvl4pPr marL="1600200" indent="-228600" eaLnBrk="0" hangingPunct="0">
              <a:spcBef>
                <a:spcPct val="10000"/>
              </a:spcBef>
              <a:spcAft>
                <a:spcPct val="10000"/>
              </a:spcAft>
              <a:buChar char="–"/>
              <a:defRPr sz="1600">
                <a:solidFill>
                  <a:schemeClr val="tx1"/>
                </a:solidFill>
                <a:latin typeface="Arial" charset="0"/>
              </a:defRPr>
            </a:lvl4pPr>
            <a:lvl5pPr marL="2057400" indent="-228600" eaLnBrk="0" hangingPunct="0">
              <a:spcBef>
                <a:spcPct val="10000"/>
              </a:spcBef>
              <a:spcAft>
                <a:spcPct val="10000"/>
              </a:spcAft>
              <a:buChar char="»"/>
              <a:defRPr sz="1400">
                <a:solidFill>
                  <a:schemeClr val="tx1"/>
                </a:solidFill>
                <a:latin typeface="Arial" charset="0"/>
              </a:defRPr>
            </a:lvl5pPr>
            <a:lvl6pPr marL="2514600" indent="-228600" eaLnBrk="0" fontAlgn="base" hangingPunct="0">
              <a:spcBef>
                <a:spcPct val="10000"/>
              </a:spcBef>
              <a:spcAft>
                <a:spcPct val="10000"/>
              </a:spcAft>
              <a:buChar char="»"/>
              <a:defRPr sz="1400">
                <a:solidFill>
                  <a:schemeClr val="tx1"/>
                </a:solidFill>
                <a:latin typeface="Arial" charset="0"/>
              </a:defRPr>
            </a:lvl6pPr>
            <a:lvl7pPr marL="2971800" indent="-228600" eaLnBrk="0" fontAlgn="base" hangingPunct="0">
              <a:spcBef>
                <a:spcPct val="10000"/>
              </a:spcBef>
              <a:spcAft>
                <a:spcPct val="10000"/>
              </a:spcAft>
              <a:buChar char="»"/>
              <a:defRPr sz="1400">
                <a:solidFill>
                  <a:schemeClr val="tx1"/>
                </a:solidFill>
                <a:latin typeface="Arial" charset="0"/>
              </a:defRPr>
            </a:lvl7pPr>
            <a:lvl8pPr marL="3429000" indent="-228600" eaLnBrk="0" fontAlgn="base" hangingPunct="0">
              <a:spcBef>
                <a:spcPct val="10000"/>
              </a:spcBef>
              <a:spcAft>
                <a:spcPct val="10000"/>
              </a:spcAft>
              <a:buChar char="»"/>
              <a:defRPr sz="1400">
                <a:solidFill>
                  <a:schemeClr val="tx1"/>
                </a:solidFill>
                <a:latin typeface="Arial" charset="0"/>
              </a:defRPr>
            </a:lvl8pPr>
            <a:lvl9pPr marL="3886200" indent="-228600" eaLnBrk="0" fontAlgn="base" hangingPunct="0">
              <a:spcBef>
                <a:spcPct val="10000"/>
              </a:spcBef>
              <a:spcAft>
                <a:spcPct val="10000"/>
              </a:spcAft>
              <a:buChar char="»"/>
              <a:defRPr sz="1400">
                <a:solidFill>
                  <a:schemeClr val="tx1"/>
                </a:solidFill>
                <a:latin typeface="Arial" charset="0"/>
              </a:defRPr>
            </a:lvl9pPr>
          </a:lstStyle>
          <a:p>
            <a:pPr eaLnBrk="1" hangingPunct="1">
              <a:spcBef>
                <a:spcPct val="0"/>
              </a:spcBef>
              <a:spcAft>
                <a:spcPct val="0"/>
              </a:spcAft>
              <a:buFontTx/>
              <a:buNone/>
            </a:pPr>
            <a:endParaRPr lang="en-US" altLang="en-US" sz="1400" dirty="0"/>
          </a:p>
          <a:p>
            <a:pPr eaLnBrk="1" hangingPunct="1">
              <a:spcBef>
                <a:spcPct val="0"/>
              </a:spcBef>
              <a:spcAft>
                <a:spcPct val="0"/>
              </a:spcAft>
              <a:buFontTx/>
              <a:buNone/>
            </a:pPr>
            <a:endParaRPr lang="en-US" altLang="en-US" sz="1400" dirty="0"/>
          </a:p>
        </p:txBody>
      </p:sp>
      <p:sp>
        <p:nvSpPr>
          <p:cNvPr id="2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spcAft>
                <a:spcPct val="10000"/>
              </a:spcAft>
              <a:buChar char="•"/>
              <a:defRPr sz="2400">
                <a:solidFill>
                  <a:schemeClr val="tx1"/>
                </a:solidFill>
                <a:latin typeface="Arial" charset="0"/>
              </a:defRPr>
            </a:lvl1pPr>
            <a:lvl2pPr marL="742950" indent="-285750" eaLnBrk="0" hangingPunct="0">
              <a:spcBef>
                <a:spcPct val="10000"/>
              </a:spcBef>
              <a:spcAft>
                <a:spcPct val="10000"/>
              </a:spcAft>
              <a:buChar char="–"/>
              <a:defRPr sz="2000">
                <a:solidFill>
                  <a:schemeClr val="tx1"/>
                </a:solidFill>
                <a:latin typeface="Arial" charset="0"/>
              </a:defRPr>
            </a:lvl2pPr>
            <a:lvl3pPr marL="1143000" indent="-228600" eaLnBrk="0" hangingPunct="0">
              <a:spcBef>
                <a:spcPct val="10000"/>
              </a:spcBef>
              <a:spcAft>
                <a:spcPct val="10000"/>
              </a:spcAft>
              <a:buChar char="•"/>
              <a:defRPr>
                <a:solidFill>
                  <a:schemeClr val="tx1"/>
                </a:solidFill>
                <a:latin typeface="Arial" charset="0"/>
              </a:defRPr>
            </a:lvl3pPr>
            <a:lvl4pPr marL="1600200" indent="-228600" eaLnBrk="0" hangingPunct="0">
              <a:spcBef>
                <a:spcPct val="10000"/>
              </a:spcBef>
              <a:spcAft>
                <a:spcPct val="10000"/>
              </a:spcAft>
              <a:buChar char="–"/>
              <a:defRPr sz="1600">
                <a:solidFill>
                  <a:schemeClr val="tx1"/>
                </a:solidFill>
                <a:latin typeface="Arial" charset="0"/>
              </a:defRPr>
            </a:lvl4pPr>
            <a:lvl5pPr marL="2057400" indent="-228600" eaLnBrk="0" hangingPunct="0">
              <a:spcBef>
                <a:spcPct val="10000"/>
              </a:spcBef>
              <a:spcAft>
                <a:spcPct val="10000"/>
              </a:spcAft>
              <a:buChar char="»"/>
              <a:defRPr sz="1400">
                <a:solidFill>
                  <a:schemeClr val="tx1"/>
                </a:solidFill>
                <a:latin typeface="Arial" charset="0"/>
              </a:defRPr>
            </a:lvl5pPr>
            <a:lvl6pPr marL="2514600" indent="-228600" eaLnBrk="0" fontAlgn="base" hangingPunct="0">
              <a:spcBef>
                <a:spcPct val="10000"/>
              </a:spcBef>
              <a:spcAft>
                <a:spcPct val="10000"/>
              </a:spcAft>
              <a:buChar char="»"/>
              <a:defRPr sz="1400">
                <a:solidFill>
                  <a:schemeClr val="tx1"/>
                </a:solidFill>
                <a:latin typeface="Arial" charset="0"/>
              </a:defRPr>
            </a:lvl6pPr>
            <a:lvl7pPr marL="2971800" indent="-228600" eaLnBrk="0" fontAlgn="base" hangingPunct="0">
              <a:spcBef>
                <a:spcPct val="10000"/>
              </a:spcBef>
              <a:spcAft>
                <a:spcPct val="10000"/>
              </a:spcAft>
              <a:buChar char="»"/>
              <a:defRPr sz="1400">
                <a:solidFill>
                  <a:schemeClr val="tx1"/>
                </a:solidFill>
                <a:latin typeface="Arial" charset="0"/>
              </a:defRPr>
            </a:lvl7pPr>
            <a:lvl8pPr marL="3429000" indent="-228600" eaLnBrk="0" fontAlgn="base" hangingPunct="0">
              <a:spcBef>
                <a:spcPct val="10000"/>
              </a:spcBef>
              <a:spcAft>
                <a:spcPct val="10000"/>
              </a:spcAft>
              <a:buChar char="»"/>
              <a:defRPr sz="1400">
                <a:solidFill>
                  <a:schemeClr val="tx1"/>
                </a:solidFill>
                <a:latin typeface="Arial" charset="0"/>
              </a:defRPr>
            </a:lvl8pPr>
            <a:lvl9pPr marL="3886200" indent="-228600" eaLnBrk="0" fontAlgn="base" hangingPunct="0">
              <a:spcBef>
                <a:spcPct val="10000"/>
              </a:spcBef>
              <a:spcAft>
                <a:spcPct val="10000"/>
              </a:spcAft>
              <a:buChar char="»"/>
              <a:defRPr sz="1400">
                <a:solidFill>
                  <a:schemeClr val="tx1"/>
                </a:solidFill>
                <a:latin typeface="Arial" charset="0"/>
              </a:defRPr>
            </a:lvl9pPr>
          </a:lstStyle>
          <a:p>
            <a:pPr eaLnBrk="1" hangingPunct="1">
              <a:spcBef>
                <a:spcPct val="0"/>
              </a:spcBef>
              <a:spcAft>
                <a:spcPct val="0"/>
              </a:spcAft>
              <a:buFontTx/>
              <a:buNone/>
            </a:pPr>
            <a:endParaRPr lang="en-US" altLang="en-US" sz="1400" dirty="0"/>
          </a:p>
          <a:p>
            <a:pPr eaLnBrk="1" hangingPunct="1">
              <a:spcBef>
                <a:spcPct val="0"/>
              </a:spcBef>
              <a:spcAft>
                <a:spcPct val="0"/>
              </a:spcAft>
              <a:buFontTx/>
              <a:buNone/>
            </a:pPr>
            <a:fld id="{5CF8F41E-DB8D-4E15-9C99-5D856B433A07}" type="slidenum">
              <a:rPr lang="en-US" altLang="en-US" sz="1400" smtClean="0"/>
              <a:pPr eaLnBrk="1" hangingPunct="1">
                <a:spcBef>
                  <a:spcPct val="0"/>
                </a:spcBef>
                <a:spcAft>
                  <a:spcPct val="0"/>
                </a:spcAft>
                <a:buFontTx/>
                <a:buNone/>
              </a:pPr>
              <a:t>1</a:t>
            </a:fld>
            <a:endParaRPr lang="en-US" altLang="en-US" sz="1400" dirty="0"/>
          </a:p>
        </p:txBody>
      </p:sp>
      <p:sp>
        <p:nvSpPr>
          <p:cNvPr id="2052" name="Rectangle 2"/>
          <p:cNvSpPr>
            <a:spLocks noGrp="1" noChangeArrowheads="1"/>
          </p:cNvSpPr>
          <p:nvPr>
            <p:ph type="ctrTitle"/>
          </p:nvPr>
        </p:nvSpPr>
        <p:spPr>
          <a:xfrm>
            <a:off x="0" y="2130425"/>
            <a:ext cx="9036497" cy="1470025"/>
          </a:xfrm>
        </p:spPr>
        <p:txBody>
          <a:bodyPr/>
          <a:lstStyle/>
          <a:p>
            <a:pPr eaLnBrk="1" hangingPunct="1"/>
            <a:r>
              <a:rPr lang="en-GB" altLang="en-US" sz="2400" dirty="0"/>
              <a:t> </a:t>
            </a:r>
            <a:r>
              <a:rPr lang="en-GB" altLang="en-US" dirty="0"/>
              <a:t>Weighted Neural Collaborative Filtering: </a:t>
            </a:r>
            <a:br>
              <a:rPr lang="en-GB" altLang="en-US" dirty="0"/>
            </a:br>
            <a:r>
              <a:rPr lang="en-GB" altLang="en-US" dirty="0"/>
              <a:t>Deep Implicit Recommendation with </a:t>
            </a:r>
            <a:br>
              <a:rPr lang="en-GB" altLang="en-US" dirty="0"/>
            </a:br>
            <a:r>
              <a:rPr lang="en-GB" altLang="en-US" dirty="0"/>
              <a:t>Weighted Positive and Negative Feedback</a:t>
            </a:r>
            <a:r>
              <a:rPr lang="en-GB" altLang="en-US" baseline="30000" dirty="0"/>
              <a:t>*</a:t>
            </a:r>
            <a:endParaRPr lang="en-US" altLang="en-US" baseline="30000" dirty="0"/>
          </a:p>
        </p:txBody>
      </p:sp>
      <p:sp>
        <p:nvSpPr>
          <p:cNvPr id="2053" name="Rectangle 3"/>
          <p:cNvSpPr>
            <a:spLocks noGrp="1" noChangeArrowheads="1"/>
          </p:cNvSpPr>
          <p:nvPr>
            <p:ph type="subTitle" idx="1"/>
          </p:nvPr>
        </p:nvSpPr>
        <p:spPr>
          <a:xfrm>
            <a:off x="1331913" y="3886200"/>
            <a:ext cx="6480175" cy="1487488"/>
          </a:xfrm>
        </p:spPr>
        <p:txBody>
          <a:bodyPr/>
          <a:lstStyle/>
          <a:p>
            <a:pPr eaLnBrk="1" hangingPunct="1">
              <a:lnSpc>
                <a:spcPct val="90000"/>
              </a:lnSpc>
            </a:pPr>
            <a:r>
              <a:rPr lang="en-US" altLang="en-US" dirty="0"/>
              <a:t>Flavius </a:t>
            </a:r>
            <a:r>
              <a:rPr lang="en-US" altLang="en-US" dirty="0" err="1"/>
              <a:t>Frasincar</a:t>
            </a:r>
            <a:endParaRPr lang="en-US" altLang="en-US" dirty="0"/>
          </a:p>
          <a:p>
            <a:pPr eaLnBrk="1" hangingPunct="1">
              <a:lnSpc>
                <a:spcPct val="90000"/>
              </a:lnSpc>
            </a:pPr>
            <a:r>
              <a:rPr lang="en-US" altLang="en-US" sz="2000" dirty="0">
                <a:hlinkClick r:id="rId3"/>
              </a:rPr>
              <a:t>frasincar@ese.eur.nl</a:t>
            </a:r>
            <a:endParaRPr lang="en-US" altLang="en-US" sz="2000" dirty="0"/>
          </a:p>
          <a:p>
            <a:pPr eaLnBrk="1" hangingPunct="1">
              <a:lnSpc>
                <a:spcPct val="90000"/>
              </a:lnSpc>
            </a:pPr>
            <a:endParaRPr lang="en-US" altLang="en-US" sz="2000" dirty="0"/>
          </a:p>
          <a:p>
            <a:pPr algn="l" eaLnBrk="1" hangingPunct="1">
              <a:lnSpc>
                <a:spcPct val="90000"/>
              </a:lnSpc>
            </a:pPr>
            <a:endParaRPr lang="en-US" altLang="en-US" sz="1600" dirty="0"/>
          </a:p>
        </p:txBody>
      </p:sp>
      <p:sp>
        <p:nvSpPr>
          <p:cNvPr id="6" name="Rectangle 7"/>
          <p:cNvSpPr>
            <a:spLocks noChangeArrowheads="1"/>
          </p:cNvSpPr>
          <p:nvPr/>
        </p:nvSpPr>
        <p:spPr bwMode="auto">
          <a:xfrm>
            <a:off x="439737" y="6094414"/>
            <a:ext cx="86756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spcAft>
                <a:spcPct val="10000"/>
              </a:spcAft>
              <a:buChar char="•"/>
              <a:defRPr sz="2400">
                <a:solidFill>
                  <a:schemeClr val="tx1"/>
                </a:solidFill>
                <a:latin typeface="Arial" charset="0"/>
              </a:defRPr>
            </a:lvl1pPr>
            <a:lvl2pPr marL="742950" indent="-285750" eaLnBrk="0" hangingPunct="0">
              <a:spcBef>
                <a:spcPct val="10000"/>
              </a:spcBef>
              <a:spcAft>
                <a:spcPct val="10000"/>
              </a:spcAft>
              <a:buChar char="–"/>
              <a:defRPr sz="2000">
                <a:solidFill>
                  <a:schemeClr val="tx1"/>
                </a:solidFill>
                <a:latin typeface="Arial" charset="0"/>
              </a:defRPr>
            </a:lvl2pPr>
            <a:lvl3pPr marL="1143000" indent="-228600" eaLnBrk="0" hangingPunct="0">
              <a:spcBef>
                <a:spcPct val="10000"/>
              </a:spcBef>
              <a:spcAft>
                <a:spcPct val="10000"/>
              </a:spcAft>
              <a:buChar char="•"/>
              <a:defRPr>
                <a:solidFill>
                  <a:schemeClr val="tx1"/>
                </a:solidFill>
                <a:latin typeface="Arial" charset="0"/>
              </a:defRPr>
            </a:lvl3pPr>
            <a:lvl4pPr marL="1600200" indent="-228600" eaLnBrk="0" hangingPunct="0">
              <a:spcBef>
                <a:spcPct val="10000"/>
              </a:spcBef>
              <a:spcAft>
                <a:spcPct val="10000"/>
              </a:spcAft>
              <a:buChar char="–"/>
              <a:defRPr sz="1600">
                <a:solidFill>
                  <a:schemeClr val="tx1"/>
                </a:solidFill>
                <a:latin typeface="Arial" charset="0"/>
              </a:defRPr>
            </a:lvl4pPr>
            <a:lvl5pPr marL="2057400" indent="-228600" eaLnBrk="0" hangingPunct="0">
              <a:spcBef>
                <a:spcPct val="10000"/>
              </a:spcBef>
              <a:spcAft>
                <a:spcPct val="10000"/>
              </a:spcAft>
              <a:buChar char="»"/>
              <a:defRPr sz="1400">
                <a:solidFill>
                  <a:schemeClr val="tx1"/>
                </a:solidFill>
                <a:latin typeface="Arial" charset="0"/>
              </a:defRPr>
            </a:lvl5pPr>
            <a:lvl6pPr marL="2514600" indent="-228600" eaLnBrk="0" fontAlgn="base" hangingPunct="0">
              <a:spcBef>
                <a:spcPct val="10000"/>
              </a:spcBef>
              <a:spcAft>
                <a:spcPct val="10000"/>
              </a:spcAft>
              <a:buChar char="»"/>
              <a:defRPr sz="1400">
                <a:solidFill>
                  <a:schemeClr val="tx1"/>
                </a:solidFill>
                <a:latin typeface="Arial" charset="0"/>
              </a:defRPr>
            </a:lvl6pPr>
            <a:lvl7pPr marL="2971800" indent="-228600" eaLnBrk="0" fontAlgn="base" hangingPunct="0">
              <a:spcBef>
                <a:spcPct val="10000"/>
              </a:spcBef>
              <a:spcAft>
                <a:spcPct val="10000"/>
              </a:spcAft>
              <a:buChar char="»"/>
              <a:defRPr sz="1400">
                <a:solidFill>
                  <a:schemeClr val="tx1"/>
                </a:solidFill>
                <a:latin typeface="Arial" charset="0"/>
              </a:defRPr>
            </a:lvl7pPr>
            <a:lvl8pPr marL="3429000" indent="-228600" eaLnBrk="0" fontAlgn="base" hangingPunct="0">
              <a:spcBef>
                <a:spcPct val="10000"/>
              </a:spcBef>
              <a:spcAft>
                <a:spcPct val="10000"/>
              </a:spcAft>
              <a:buChar char="»"/>
              <a:defRPr sz="1400">
                <a:solidFill>
                  <a:schemeClr val="tx1"/>
                </a:solidFill>
                <a:latin typeface="Arial" charset="0"/>
              </a:defRPr>
            </a:lvl8pPr>
            <a:lvl9pPr marL="3886200" indent="-228600" eaLnBrk="0" fontAlgn="base" hangingPunct="0">
              <a:spcBef>
                <a:spcPct val="10000"/>
              </a:spcBef>
              <a:spcAft>
                <a:spcPct val="10000"/>
              </a:spcAft>
              <a:buChar char="»"/>
              <a:defRPr sz="1400">
                <a:solidFill>
                  <a:schemeClr val="tx1"/>
                </a:solidFill>
                <a:latin typeface="Arial" charset="0"/>
              </a:defRPr>
            </a:lvl9pPr>
          </a:lstStyle>
          <a:p>
            <a:pPr eaLnBrk="1" fontAlgn="base" hangingPunct="1">
              <a:lnSpc>
                <a:spcPct val="90000"/>
              </a:lnSpc>
              <a:buFontTx/>
              <a:buNone/>
            </a:pPr>
            <a:r>
              <a:rPr lang="en-US" altLang="en-US" sz="1800" dirty="0">
                <a:solidFill>
                  <a:srgbClr val="000000"/>
                </a:solidFill>
              </a:rPr>
              <a:t>*</a:t>
            </a:r>
            <a:r>
              <a:rPr lang="en-US" altLang="en-US" sz="1400" dirty="0">
                <a:solidFill>
                  <a:srgbClr val="000000"/>
                </a:solidFill>
              </a:rPr>
              <a:t>Joint work with Stan </a:t>
            </a:r>
            <a:r>
              <a:rPr lang="en-US" altLang="en-US" sz="1400" dirty="0" err="1">
                <a:solidFill>
                  <a:srgbClr val="000000"/>
                </a:solidFill>
              </a:rPr>
              <a:t>Hennekes</a:t>
            </a:r>
            <a:endParaRPr lang="en-US" altLang="en-US" sz="14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WMF</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m:rPr>
                        <m:lit/>
                      </m:rPr>
                      <a:rPr lang="en-US" i="1" smtClean="0">
                        <a:latin typeface="Cambria Math"/>
                      </a:rPr>
                      <m:t> </m:t>
                    </m:r>
                    <m:r>
                      <a:rPr lang="en-US" b="1" i="0" smtClean="0">
                        <a:latin typeface="Cambria Math"/>
                      </a:rPr>
                      <m:t>𝐁</m:t>
                    </m:r>
                    <m:r>
                      <a:rPr lang="en-US" i="1">
                        <a:latin typeface="Cambria Math"/>
                      </a:rPr>
                      <m:t>∈</m:t>
                    </m:r>
                    <m:sSup>
                      <m:sSupPr>
                        <m:ctrlPr>
                          <a:rPr lang="en-US" i="1">
                            <a:latin typeface="Cambria Math" panose="02040503050406030204" pitchFamily="18" charset="0"/>
                          </a:rPr>
                        </m:ctrlPr>
                      </m:sSupPr>
                      <m:e>
                        <m:r>
                          <m:rPr>
                            <m:lit/>
                          </m:rPr>
                          <a:rPr lang="en-US" b="0" i="1" smtClean="0">
                            <a:latin typeface="Cambria Math"/>
                          </a:rPr>
                          <m:t>{</m:t>
                        </m:r>
                        <m:r>
                          <a:rPr lang="en-US" b="0" i="1" smtClean="0">
                            <a:latin typeface="Cambria Math"/>
                          </a:rPr>
                          <m:t>0,1}</m:t>
                        </m:r>
                      </m:e>
                      <m:sup>
                        <m:r>
                          <a:rPr lang="en-US" i="1">
                            <a:latin typeface="Cambria Math"/>
                          </a:rPr>
                          <m:t>𝑀</m:t>
                        </m:r>
                        <m:r>
                          <a:rPr lang="en-US" i="1">
                            <a:latin typeface="Cambria Math"/>
                            <a:ea typeface="Cambria Math"/>
                          </a:rPr>
                          <m:t>×</m:t>
                        </m:r>
                        <m:r>
                          <a:rPr lang="en-US" i="1">
                            <a:latin typeface="Cambria Math"/>
                            <a:ea typeface="Cambria Math"/>
                          </a:rPr>
                          <m:t>𝑁</m:t>
                        </m:r>
                      </m:sup>
                    </m:sSup>
                  </m:oMath>
                </a14:m>
                <a:r>
                  <a:rPr lang="en-GB" dirty="0"/>
                  <a:t> is the Boolean matrix denoting if users are interested in items or not:</a:t>
                </a:r>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𝑢𝑖</m:t>
                          </m:r>
                        </m:sub>
                      </m:sSub>
                      <m:r>
                        <a:rPr lang="en-US" b="0" i="1" smtClean="0">
                          <a:latin typeface="Cambria Math"/>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a:rPr>
                                <m:t>1, </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𝑢𝑖</m:t>
                                  </m:r>
                                </m:sub>
                              </m:sSub>
                              <m:r>
                                <a:rPr lang="en-US" b="0" i="1" smtClean="0">
                                  <a:latin typeface="Cambria Math"/>
                                </a:rPr>
                                <m:t>&gt;0</m:t>
                              </m:r>
                            </m:e>
                            <m:e>
                              <m:r>
                                <a:rPr lang="en-US" b="0" i="1" smtClean="0">
                                  <a:latin typeface="Cambria Math"/>
                                </a:rPr>
                                <m:t>0,</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𝑢𝑖</m:t>
                                  </m:r>
                                </m:sub>
                              </m:sSub>
                              <m:r>
                                <a:rPr lang="en-US" b="0" i="1" smtClean="0">
                                  <a:latin typeface="Cambria Math"/>
                                </a:rPr>
                                <m:t>=0</m:t>
                              </m:r>
                            </m:e>
                          </m:eqArr>
                        </m:e>
                      </m:d>
                    </m:oMath>
                  </m:oMathPara>
                </a14:m>
                <a:endParaRPr lang="en-GB" dirty="0"/>
              </a:p>
              <a:p>
                <a:r>
                  <a:rPr lang="en-US" dirty="0"/>
                  <a:t>The loss function is L2-loss: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𝐿</m:t>
                          </m:r>
                        </m:e>
                        <m:sub>
                          <m:r>
                            <a:rPr lang="en-US" b="0" i="1" smtClean="0">
                              <a:latin typeface="Cambria Math"/>
                            </a:rPr>
                            <m:t>𝑊𝑀𝐹</m:t>
                          </m:r>
                        </m:sub>
                      </m:sSub>
                      <m:r>
                        <a:rPr lang="en-US" i="1">
                          <a:latin typeface="Cambria Math"/>
                        </a:rPr>
                        <m:t>=</m:t>
                      </m:r>
                      <m:nary>
                        <m:naryPr>
                          <m:chr m:val="∑"/>
                          <m:supHide m:val="on"/>
                          <m:ctrlPr>
                            <a:rPr lang="en-US" i="1">
                              <a:latin typeface="Cambria Math" panose="02040503050406030204" pitchFamily="18" charset="0"/>
                            </a:rPr>
                          </m:ctrlPr>
                        </m:naryPr>
                        <m:sub>
                          <m:d>
                            <m:dPr>
                              <m:ctrlPr>
                                <a:rPr lang="en-US" i="1">
                                  <a:latin typeface="Cambria Math" panose="02040503050406030204" pitchFamily="18" charset="0"/>
                                </a:rPr>
                              </m:ctrlPr>
                            </m:dPr>
                            <m:e>
                              <m:r>
                                <m:rPr>
                                  <m:brk m:alnAt="7"/>
                                </m:rPr>
                                <a:rPr lang="en-US" i="1">
                                  <a:latin typeface="Cambria Math"/>
                                </a:rPr>
                                <m:t>𝑢</m:t>
                              </m:r>
                              <m:r>
                                <a:rPr lang="en-US" i="1">
                                  <a:latin typeface="Cambria Math"/>
                                </a:rPr>
                                <m:t>,</m:t>
                              </m:r>
                              <m:r>
                                <a:rPr lang="en-US" i="1">
                                  <a:latin typeface="Cambria Math"/>
                                </a:rPr>
                                <m:t>𝑖</m:t>
                              </m:r>
                            </m:e>
                          </m:d>
                          <m:r>
                            <a:rPr lang="en-US" i="1">
                              <a:latin typeface="Cambria Math"/>
                            </a:rPr>
                            <m:t>∈</m:t>
                          </m:r>
                          <m:sSup>
                            <m:sSupPr>
                              <m:ctrlPr>
                                <a:rPr lang="en-US" b="0" i="1" smtClean="0">
                                  <a:latin typeface="Cambria Math" panose="02040503050406030204" pitchFamily="18" charset="0"/>
                                </a:rPr>
                              </m:ctrlPr>
                            </m:sSupPr>
                            <m:e>
                              <m:r>
                                <a:rPr lang="en-US" i="1">
                                  <a:latin typeface="Cambria Math"/>
                                </a:rPr>
                                <m:t>ℛ</m:t>
                              </m:r>
                            </m:e>
                            <m:sup>
                              <m:r>
                                <a:rPr lang="en-US" b="0" i="1" smtClean="0">
                                  <a:latin typeface="Cambria Math"/>
                                </a:rPr>
                                <m:t>+</m:t>
                              </m:r>
                            </m:sup>
                          </m:sSup>
                        </m:sub>
                        <m:sup/>
                        <m:e>
                          <m:sSub>
                            <m:sSubPr>
                              <m:ctrlPr>
                                <a:rPr lang="en-US" i="1">
                                  <a:latin typeface="Cambria Math" panose="02040503050406030204" pitchFamily="18" charset="0"/>
                                </a:rPr>
                              </m:ctrlPr>
                            </m:sSubPr>
                            <m:e>
                              <m:r>
                                <a:rPr lang="en-US" b="0" i="1" smtClean="0">
                                  <a:latin typeface="Cambria Math"/>
                                </a:rPr>
                                <m:t>𝑤</m:t>
                              </m:r>
                            </m:e>
                            <m:sub>
                              <m:r>
                                <a:rPr lang="en-US" i="1">
                                  <a:latin typeface="Cambria Math"/>
                                </a:rPr>
                                <m:t>𝑢𝑖</m:t>
                              </m:r>
                            </m:sub>
                          </m:sSub>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1−</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a:rPr>
                                            <m:t>𝑏</m:t>
                                          </m:r>
                                        </m:e>
                                      </m:acc>
                                    </m:e>
                                    <m:sub>
                                      <m:r>
                                        <a:rPr lang="en-US" b="0" i="1" smtClean="0">
                                          <a:latin typeface="Cambria Math"/>
                                        </a:rPr>
                                        <m:t>𝑢𝑖</m:t>
                                      </m:r>
                                    </m:sub>
                                  </m:sSub>
                                </m:e>
                              </m:d>
                            </m:e>
                            <m:sup>
                              <m:r>
                                <a:rPr lang="en-US" b="0" i="1" smtClean="0">
                                  <a:latin typeface="Cambria Math"/>
                                </a:rPr>
                                <m:t>2</m:t>
                              </m:r>
                            </m:sup>
                          </m:sSup>
                        </m:e>
                      </m:nary>
                      <m:r>
                        <a:rPr lang="en-US" b="0" i="1" smtClean="0">
                          <a:latin typeface="Cambria Math"/>
                        </a:rPr>
                        <m:t>+</m:t>
                      </m:r>
                      <m:nary>
                        <m:naryPr>
                          <m:chr m:val="∑"/>
                          <m:supHide m:val="on"/>
                          <m:ctrlPr>
                            <a:rPr lang="en-US" i="1">
                              <a:latin typeface="Cambria Math" panose="02040503050406030204" pitchFamily="18" charset="0"/>
                            </a:rPr>
                          </m:ctrlPr>
                        </m:naryPr>
                        <m:sub>
                          <m:d>
                            <m:dPr>
                              <m:ctrlPr>
                                <a:rPr lang="en-US" i="1">
                                  <a:latin typeface="Cambria Math" panose="02040503050406030204" pitchFamily="18" charset="0"/>
                                </a:rPr>
                              </m:ctrlPr>
                            </m:dPr>
                            <m:e>
                              <m:r>
                                <m:rPr>
                                  <m:brk m:alnAt="7"/>
                                </m:rPr>
                                <a:rPr lang="en-US" i="1">
                                  <a:latin typeface="Cambria Math"/>
                                </a:rPr>
                                <m:t>𝑢</m:t>
                              </m:r>
                              <m:r>
                                <a:rPr lang="en-US" i="1">
                                  <a:latin typeface="Cambria Math"/>
                                </a:rPr>
                                <m:t>,</m:t>
                              </m:r>
                              <m:r>
                                <a:rPr lang="en-US" i="1">
                                  <a:latin typeface="Cambria Math"/>
                                </a:rPr>
                                <m:t>𝑖</m:t>
                              </m:r>
                            </m:e>
                          </m:d>
                          <m:r>
                            <a:rPr lang="en-US" i="1">
                              <a:latin typeface="Cambria Math"/>
                            </a:rPr>
                            <m:t>∈</m:t>
                          </m:r>
                          <m:sSup>
                            <m:sSupPr>
                              <m:ctrlPr>
                                <a:rPr lang="en-US" i="1">
                                  <a:latin typeface="Cambria Math" panose="02040503050406030204" pitchFamily="18" charset="0"/>
                                </a:rPr>
                              </m:ctrlPr>
                            </m:sSupPr>
                            <m:e>
                              <m:r>
                                <a:rPr lang="en-US" i="1">
                                  <a:latin typeface="Cambria Math"/>
                                </a:rPr>
                                <m:t>ℛ</m:t>
                              </m:r>
                            </m:e>
                            <m:sup>
                              <m:r>
                                <a:rPr lang="en-US" b="0" i="1" smtClean="0">
                                  <a:latin typeface="Cambria Math"/>
                                </a:rPr>
                                <m:t>−</m:t>
                              </m:r>
                            </m:sup>
                          </m:sSup>
                        </m:sub>
                        <m:sup/>
                        <m:e>
                          <m:sSub>
                            <m:sSubPr>
                              <m:ctrlPr>
                                <a:rPr lang="en-US" i="1">
                                  <a:latin typeface="Cambria Math" panose="02040503050406030204" pitchFamily="18" charset="0"/>
                                </a:rPr>
                              </m:ctrlPr>
                            </m:sSubPr>
                            <m:e>
                              <m:r>
                                <a:rPr lang="en-US" i="1">
                                  <a:latin typeface="Cambria Math"/>
                                </a:rPr>
                                <m:t>𝑐</m:t>
                              </m:r>
                            </m:e>
                            <m:sub>
                              <m:r>
                                <a:rPr lang="en-US" i="1">
                                  <a:latin typeface="Cambria Math"/>
                                </a:rPr>
                                <m:t>𝑖</m:t>
                              </m:r>
                            </m:sub>
                          </m:sSub>
                          <m:sSubSup>
                            <m:sSubSupPr>
                              <m:ctrlPr>
                                <a:rPr lang="en-US" b="0" i="1" smtClean="0">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a:rPr>
                                    <m:t>𝑏</m:t>
                                  </m:r>
                                </m:e>
                              </m:acc>
                            </m:e>
                            <m:sub>
                              <m:r>
                                <a:rPr lang="en-US" i="1">
                                  <a:latin typeface="Cambria Math"/>
                                </a:rPr>
                                <m:t>𝑢𝑖</m:t>
                              </m:r>
                            </m:sub>
                            <m:sup>
                              <m:r>
                                <a:rPr lang="en-US" b="0" i="1" smtClean="0">
                                  <a:latin typeface="Cambria Math"/>
                                </a:rPr>
                                <m:t>2</m:t>
                              </m:r>
                            </m:sup>
                          </m:sSubSup>
                        </m:e>
                      </m:nary>
                      <m:r>
                        <a:rPr lang="en-US" b="0" i="1" smtClean="0">
                          <a:latin typeface="Cambria Math"/>
                        </a:rPr>
                        <m:t>+</m:t>
                      </m:r>
                      <m:r>
                        <m:rPr>
                          <m:sty m:val="p"/>
                        </m:rPr>
                        <a:rPr lang="en-US" b="0" i="0" smtClean="0">
                          <a:latin typeface="Cambria Math"/>
                        </a:rPr>
                        <m:t>Λ</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𝑢</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𝑖</m:t>
                          </m:r>
                        </m:sub>
                      </m:sSub>
                      <m:r>
                        <a:rPr lang="en-US" b="0" i="1" smtClean="0">
                          <a:latin typeface="Cambria Math"/>
                        </a:rPr>
                        <m:t>)</m:t>
                      </m:r>
                    </m:oMath>
                  </m:oMathPara>
                </a14:m>
                <a:endParaRPr lang="en-GB" dirty="0"/>
              </a:p>
              <a:p>
                <a:pPr marL="0" indent="0">
                  <a:buNone/>
                </a:pPr>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𝑢𝑖</m:t>
                        </m:r>
                      </m:sub>
                    </m:sSub>
                  </m:oMath>
                </a14:m>
                <a:r>
                  <a:rPr lang="en-US" dirty="0"/>
                  <a:t> is the weight for positive feedback,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𝑐</m:t>
                        </m:r>
                      </m:e>
                      <m:sub>
                        <m:r>
                          <a:rPr lang="en-US" b="0" i="1" smtClean="0">
                            <a:latin typeface="Cambria Math"/>
                          </a:rPr>
                          <m:t>𝑖</m:t>
                        </m:r>
                      </m:sub>
                    </m:sSub>
                  </m:oMath>
                </a14:m>
                <a:r>
                  <a:rPr lang="en-US" dirty="0"/>
                  <a:t> is the</a:t>
                </a:r>
              </a:p>
              <a:p>
                <a:pPr marL="0" indent="0">
                  <a:buNone/>
                </a:pPr>
                <a:r>
                  <a:rPr lang="en-US" dirty="0"/>
                  <a:t>    weight for negative feedback (not user dependent), and</a:t>
                </a:r>
              </a:p>
              <a:p>
                <a:pPr marL="0" indent="0">
                  <a:buNone/>
                </a:pPr>
                <a:r>
                  <a:rPr lang="en-US" dirty="0"/>
                  <a:t>    </a:t>
                </a:r>
                <a14:m>
                  <m:oMath xmlns:m="http://schemas.openxmlformats.org/officeDocument/2006/math">
                    <m:r>
                      <m:rPr>
                        <m:sty m:val="p"/>
                      </m:rPr>
                      <a:rPr lang="en-US">
                        <a:latin typeface="Cambria Math"/>
                      </a:rPr>
                      <m:t>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𝑝</m:t>
                            </m:r>
                          </m:e>
                          <m:sub>
                            <m:r>
                              <a:rPr lang="en-US" i="1">
                                <a:latin typeface="Cambria Math"/>
                              </a:rPr>
                              <m:t>𝑢</m:t>
                            </m:r>
                          </m:sub>
                        </m:sSub>
                        <m:r>
                          <a:rPr lang="en-US" i="1">
                            <a:latin typeface="Cambria Math"/>
                          </a:rPr>
                          <m:t>, </m:t>
                        </m:r>
                        <m:sSub>
                          <m:sSubPr>
                            <m:ctrlPr>
                              <a:rPr lang="en-US" i="1">
                                <a:latin typeface="Cambria Math" panose="02040503050406030204" pitchFamily="18" charset="0"/>
                              </a:rPr>
                            </m:ctrlPr>
                          </m:sSubPr>
                          <m:e>
                            <m:r>
                              <a:rPr lang="en-US" i="1">
                                <a:latin typeface="Cambria Math"/>
                              </a:rPr>
                              <m:t>𝑞</m:t>
                            </m:r>
                          </m:e>
                          <m:sub>
                            <m:r>
                              <a:rPr lang="en-US" i="1">
                                <a:latin typeface="Cambria Math"/>
                              </a:rPr>
                              <m:t>𝑖</m:t>
                            </m:r>
                          </m:sub>
                        </m:sSub>
                      </m:e>
                    </m:d>
                    <m:r>
                      <a:rPr lang="en-US" b="0" i="0" smtClean="0">
                        <a:latin typeface="Cambria Math"/>
                      </a:rPr>
                      <m:t>=</m:t>
                    </m:r>
                    <m:r>
                      <a:rPr lang="en-US" b="0" i="1" smtClean="0">
                        <a:latin typeface="Cambria Math"/>
                      </a:rPr>
                      <m:t>𝜆</m:t>
                    </m:r>
                    <m:d>
                      <m:dPr>
                        <m:ctrlPr>
                          <a:rPr lang="en-US" b="0" i="1" smtClean="0">
                            <a:latin typeface="Cambria Math" panose="02040503050406030204" pitchFamily="18" charset="0"/>
                          </a:rPr>
                        </m:ctrlPr>
                      </m:dPr>
                      <m:e>
                        <m:nary>
                          <m:naryPr>
                            <m:chr m:val="∑"/>
                            <m:limLoc m:val="subSup"/>
                            <m:ctrlPr>
                              <a:rPr lang="en-US" b="0" i="1" smtClean="0">
                                <a:latin typeface="Cambria Math" panose="02040503050406030204" pitchFamily="18" charset="0"/>
                              </a:rPr>
                            </m:ctrlPr>
                          </m:naryPr>
                          <m:sub>
                            <m:r>
                              <m:rPr>
                                <m:brk m:alnAt="25"/>
                              </m:rPr>
                              <a:rPr lang="en-US" b="0" i="1" smtClean="0">
                                <a:latin typeface="Cambria Math"/>
                              </a:rPr>
                              <m:t>𝑢</m:t>
                            </m:r>
                            <m:r>
                              <a:rPr lang="en-US" b="0" i="1" smtClean="0">
                                <a:latin typeface="Cambria Math"/>
                              </a:rPr>
                              <m:t>=1</m:t>
                            </m:r>
                          </m:sub>
                          <m:sup>
                            <m:r>
                              <a:rPr lang="en-US" b="0" i="1" smtClean="0">
                                <a:latin typeface="Cambria Math"/>
                              </a:rPr>
                              <m:t>𝑀</m:t>
                            </m:r>
                          </m:sup>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𝑢</m:t>
                                        </m:r>
                                      </m:sub>
                                    </m:sSub>
                                  </m:e>
                                </m:d>
                              </m:e>
                              <m:sup>
                                <m:r>
                                  <a:rPr lang="en-US" b="0" i="1" smtClean="0">
                                    <a:latin typeface="Cambria Math"/>
                                  </a:rPr>
                                  <m:t>2</m:t>
                                </m:r>
                              </m:sup>
                            </m:sSup>
                          </m:e>
                        </m:nary>
                        <m:r>
                          <a:rPr lang="en-US" b="0" i="1" smtClean="0">
                            <a:latin typeface="Cambria Math"/>
                          </a:rPr>
                          <m:t>+</m:t>
                        </m:r>
                        <m:nary>
                          <m:naryPr>
                            <m:chr m:val="∑"/>
                            <m:limLoc m:val="subSup"/>
                            <m:ctrlPr>
                              <a:rPr lang="en-US" i="1">
                                <a:latin typeface="Cambria Math" panose="02040503050406030204" pitchFamily="18" charset="0"/>
                              </a:rPr>
                            </m:ctrlPr>
                          </m:naryPr>
                          <m:sub>
                            <m:r>
                              <m:rPr>
                                <m:brk m:alnAt="1"/>
                              </m:rPr>
                              <a:rPr lang="en-US" b="0" i="1" smtClean="0">
                                <a:latin typeface="Cambria Math"/>
                              </a:rPr>
                              <m:t>𝑖</m:t>
                            </m:r>
                            <m:r>
                              <m:rPr>
                                <m:brk m:alnAt="25"/>
                              </m:rPr>
                              <a:rPr lang="en-US" i="1">
                                <a:latin typeface="Cambria Math"/>
                              </a:rPr>
                              <m:t>=</m:t>
                            </m:r>
                            <m:r>
                              <a:rPr lang="en-US" i="1">
                                <a:latin typeface="Cambria Math"/>
                              </a:rPr>
                              <m:t>1</m:t>
                            </m:r>
                          </m:sub>
                          <m:sup>
                            <m:r>
                              <a:rPr lang="en-US" b="0" i="1" smtClean="0">
                                <a:latin typeface="Cambria Math"/>
                              </a:rPr>
                              <m:t>𝑁</m:t>
                            </m:r>
                          </m:sup>
                          <m:e>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𝑞</m:t>
                                        </m:r>
                                      </m:e>
                                      <m:sub>
                                        <m:r>
                                          <a:rPr lang="en-US" b="0" i="1" smtClean="0">
                                            <a:latin typeface="Cambria Math"/>
                                          </a:rPr>
                                          <m:t>𝑖</m:t>
                                        </m:r>
                                      </m:sub>
                                    </m:sSub>
                                  </m:e>
                                </m:d>
                              </m:e>
                              <m:sup>
                                <m:r>
                                  <a:rPr lang="en-US" b="0" i="1" smtClean="0">
                                    <a:latin typeface="Cambria Math"/>
                                  </a:rPr>
                                  <m:t>2</m:t>
                                </m:r>
                              </m:sup>
                            </m:sSup>
                          </m:e>
                        </m:nary>
                      </m:e>
                    </m:d>
                  </m:oMath>
                </a14:m>
                <a:r>
                  <a:rPr lang="en-GB" dirty="0"/>
                  <a:t> is a regularization</a:t>
                </a:r>
              </a:p>
              <a:p>
                <a:pPr marL="0" indent="0">
                  <a:buNone/>
                </a:pPr>
                <a:r>
                  <a:rPr lang="en-GB" dirty="0"/>
                  <a:t>    term with regularization constant </a:t>
                </a:r>
                <a14:m>
                  <m:oMath xmlns:m="http://schemas.openxmlformats.org/officeDocument/2006/math">
                    <m:r>
                      <a:rPr lang="en-US" b="0" i="1" smtClean="0">
                        <a:latin typeface="Cambria Math"/>
                      </a:rPr>
                      <m:t>𝜆</m:t>
                    </m:r>
                  </m:oMath>
                </a14:m>
                <a:r>
                  <a:rPr lang="en-GB"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943" r="-741" b="-10377"/>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10</a:t>
            </a:fld>
            <a:endParaRPr lang="en-US"/>
          </a:p>
        </p:txBody>
      </p:sp>
    </p:spTree>
    <p:extLst>
      <p:ext uri="{BB962C8B-B14F-4D97-AF65-F5344CB8AC3E}">
        <p14:creationId xmlns:p14="http://schemas.microsoft.com/office/powerpoint/2010/main" val="242969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NeuMF</a:t>
            </a:r>
            <a:endParaRPr lang="en-GB" dirty="0"/>
          </a:p>
        </p:txBody>
      </p:sp>
      <p:sp>
        <p:nvSpPr>
          <p:cNvPr id="3" name="Content Placeholder 2"/>
          <p:cNvSpPr>
            <a:spLocks noGrp="1"/>
          </p:cNvSpPr>
          <p:nvPr>
            <p:ph idx="1"/>
          </p:nvPr>
        </p:nvSpPr>
        <p:spPr/>
        <p:txBody>
          <a:bodyPr/>
          <a:lstStyle/>
          <a:p>
            <a:r>
              <a:rPr lang="en-US" dirty="0"/>
              <a:t>Two components:</a:t>
            </a:r>
          </a:p>
          <a:p>
            <a:pPr lvl="1"/>
            <a:r>
              <a:rPr lang="en-US" dirty="0"/>
              <a:t>Generalized MF (GMF)</a:t>
            </a:r>
          </a:p>
          <a:p>
            <a:pPr lvl="1"/>
            <a:r>
              <a:rPr lang="en-US" dirty="0"/>
              <a:t>MLP</a:t>
            </a:r>
          </a:p>
          <a:p>
            <a:pPr lvl="1"/>
            <a:endParaRPr lang="en-GB"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11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27" y="2817587"/>
            <a:ext cx="7690797" cy="3719632"/>
          </a:xfrm>
          <a:prstGeom prst="rect">
            <a:avLst/>
          </a:prstGeom>
        </p:spPr>
      </p:pic>
    </p:spTree>
    <p:extLst>
      <p:ext uri="{BB962C8B-B14F-4D97-AF65-F5344CB8AC3E}">
        <p14:creationId xmlns:p14="http://schemas.microsoft.com/office/powerpoint/2010/main" val="286367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GMF</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GMF applies a neural view on MF</a:t>
                </a:r>
              </a:p>
              <a:p>
                <a:r>
                  <a:rPr lang="en-US" dirty="0"/>
                  <a:t>MF is just a neural network with one hidden layer</a:t>
                </a:r>
              </a:p>
              <a:p>
                <a:pPr marL="0" indent="0">
                  <a:buNone/>
                </a:pPr>
                <a14:m>
                  <m:oMathPara xmlns:m="http://schemas.openxmlformats.org/officeDocument/2006/math">
                    <m:oMathParaPr>
                      <m:jc m:val="center"/>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𝜙</m:t>
                          </m:r>
                        </m:e>
                        <m:sup>
                          <m:r>
                            <a:rPr lang="en-US" b="0" i="1" smtClean="0">
                              <a:latin typeface="Cambria Math"/>
                            </a:rPr>
                            <m:t>𝐺𝑀𝐹</m:t>
                          </m:r>
                        </m:sup>
                      </m:sSup>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a:rPr>
                                <m:t>𝑝</m:t>
                              </m:r>
                            </m:e>
                            <m:sub>
                              <m:r>
                                <a:rPr lang="en-US" b="0" i="1" smtClean="0">
                                  <a:latin typeface="Cambria Math"/>
                                </a:rPr>
                                <m:t>𝑢</m:t>
                              </m:r>
                            </m:sub>
                            <m:sup>
                              <m:r>
                                <a:rPr lang="en-US" b="0" i="1" smtClean="0">
                                  <a:latin typeface="Cambria Math"/>
                                </a:rPr>
                                <m:t>𝐺𝑀𝐹</m:t>
                              </m:r>
                            </m:sup>
                          </m:sSubSup>
                          <m:r>
                            <a:rPr lang="en-US" b="0" i="1" smtClean="0">
                              <a:latin typeface="Cambria Math"/>
                            </a:rPr>
                            <m:t>,</m:t>
                          </m:r>
                          <m:sSubSup>
                            <m:sSubSupPr>
                              <m:ctrlPr>
                                <a:rPr lang="en-US" b="0" i="1" smtClean="0">
                                  <a:latin typeface="Cambria Math" panose="02040503050406030204" pitchFamily="18" charset="0"/>
                                </a:rPr>
                              </m:ctrlPr>
                            </m:sSubSupPr>
                            <m:e>
                              <m:r>
                                <a:rPr lang="en-US" b="0" i="1" smtClean="0">
                                  <a:latin typeface="Cambria Math"/>
                                </a:rPr>
                                <m:t>𝑞</m:t>
                              </m:r>
                            </m:e>
                            <m:sub>
                              <m:r>
                                <a:rPr lang="en-US" b="0" i="1" smtClean="0">
                                  <a:latin typeface="Cambria Math"/>
                                </a:rPr>
                                <m:t>𝑖</m:t>
                              </m:r>
                            </m:sub>
                            <m:sup>
                              <m:r>
                                <a:rPr lang="en-US" b="0" i="1" smtClean="0">
                                  <a:latin typeface="Cambria Math"/>
                                </a:rPr>
                                <m:t>𝐺𝑀𝐹</m:t>
                              </m:r>
                            </m:sup>
                          </m:sSubSup>
                        </m:e>
                      </m:d>
                      <m:r>
                        <a:rPr lang="en-US" b="0" i="1" smtClean="0">
                          <a:latin typeface="Cambria Math"/>
                        </a:rPr>
                        <m:t>=&lt;</m:t>
                      </m:r>
                      <m:sSubSup>
                        <m:sSubSupPr>
                          <m:ctrlPr>
                            <a:rPr lang="en-US" i="1">
                              <a:latin typeface="Cambria Math" panose="02040503050406030204" pitchFamily="18" charset="0"/>
                            </a:rPr>
                          </m:ctrlPr>
                        </m:sSubSupPr>
                        <m:e>
                          <m:r>
                            <a:rPr lang="en-US" i="1">
                              <a:latin typeface="Cambria Math"/>
                            </a:rPr>
                            <m:t>𝑝</m:t>
                          </m:r>
                        </m:e>
                        <m:sub>
                          <m:r>
                            <a:rPr lang="en-US" i="1">
                              <a:latin typeface="Cambria Math"/>
                            </a:rPr>
                            <m:t>𝑢</m:t>
                          </m:r>
                        </m:sub>
                        <m:sup>
                          <m:r>
                            <a:rPr lang="en-US" i="1">
                              <a:latin typeface="Cambria Math"/>
                            </a:rPr>
                            <m:t>𝐺𝑀𝐹</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𝑞</m:t>
                          </m:r>
                        </m:e>
                        <m:sub>
                          <m:r>
                            <a:rPr lang="en-US" i="1">
                              <a:latin typeface="Cambria Math"/>
                            </a:rPr>
                            <m:t>𝑖</m:t>
                          </m:r>
                        </m:sub>
                        <m:sup>
                          <m:r>
                            <a:rPr lang="en-US" i="1">
                              <a:latin typeface="Cambria Math"/>
                            </a:rPr>
                            <m:t>𝐺𝑀𝐹</m:t>
                          </m:r>
                        </m:sup>
                      </m:sSubSup>
                      <m:r>
                        <a:rPr lang="en-US" b="0" i="1" smtClean="0">
                          <a:latin typeface="Cambria Math"/>
                        </a:rPr>
                        <m:t>&gt;</m:t>
                      </m:r>
                    </m:oMath>
                  </m:oMathPara>
                </a14:m>
                <a:endParaRPr lang="en-US" b="0" dirty="0"/>
              </a:p>
              <a:p>
                <a:pPr marL="0" indent="0">
                  <a:buNone/>
                </a:pPr>
                <a:r>
                  <a:rPr lang="en-GB" dirty="0"/>
                  <a:t>    where </a:t>
                </a:r>
                <a14:m>
                  <m:oMath xmlns:m="http://schemas.openxmlformats.org/officeDocument/2006/math">
                    <m:r>
                      <a:rPr lang="en-US" b="0" i="1" smtClean="0">
                        <a:latin typeface="Cambria Math"/>
                      </a:rPr>
                      <m:t>&lt;</m:t>
                    </m:r>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𝑎</m:t>
                        </m:r>
                      </m:e>
                      <m:sup>
                        <m:r>
                          <a:rPr lang="en-US" b="0" i="1" smtClean="0">
                            <a:latin typeface="Cambria Math"/>
                          </a:rPr>
                          <m:t>𝑇</m:t>
                        </m:r>
                      </m:sup>
                    </m:sSup>
                    <m:r>
                      <a:rPr lang="en-US" b="0" i="1" smtClean="0">
                        <a:latin typeface="Cambria Math"/>
                      </a:rPr>
                      <m:t>𝑏</m:t>
                    </m:r>
                  </m:oMath>
                </a14:m>
                <a:r>
                  <a:rPr lang="en-GB" dirty="0"/>
                  <a:t> is the dot product</a:t>
                </a:r>
              </a:p>
              <a:p>
                <a:r>
                  <a:rPr lang="en-US" dirty="0"/>
                  <a:t>The output (without the MLP part)</a:t>
                </a:r>
                <a:endParaRPr lang="en-GB" dirty="0"/>
              </a:p>
              <a:p>
                <a:pPr marL="0" indent="0">
                  <a:buNone/>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a:rPr>
                                <m:t>𝑏</m:t>
                              </m:r>
                            </m:e>
                          </m:acc>
                        </m:e>
                        <m:sub>
                          <m:r>
                            <a:rPr lang="en-US" i="1">
                              <a:latin typeface="Cambria Math"/>
                            </a:rPr>
                            <m:t>𝑢𝑖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𝑜𝑢𝑡</m:t>
                          </m:r>
                        </m:sub>
                      </m:sSub>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h</m:t>
                          </m:r>
                        </m:e>
                        <m:sup>
                          <m:r>
                            <a:rPr lang="en-US" b="0" i="1" smtClean="0">
                              <a:latin typeface="Cambria Math"/>
                            </a:rPr>
                            <m:t>𝑇</m:t>
                          </m:r>
                        </m:sup>
                      </m:sSup>
                      <m:sSup>
                        <m:sSupPr>
                          <m:ctrlPr>
                            <a:rPr lang="en-US" b="0" i="1" smtClean="0">
                              <a:latin typeface="Cambria Math" panose="02040503050406030204" pitchFamily="18" charset="0"/>
                            </a:rPr>
                          </m:ctrlPr>
                        </m:sSupPr>
                        <m:e>
                          <m:r>
                            <a:rPr lang="en-US" b="0" i="1" smtClean="0">
                              <a:latin typeface="Cambria Math"/>
                            </a:rPr>
                            <m:t>𝜙</m:t>
                          </m:r>
                        </m:e>
                        <m:sup>
                          <m:r>
                            <a:rPr lang="en-US" b="0" i="1" smtClean="0">
                              <a:latin typeface="Cambria Math"/>
                            </a:rPr>
                            <m:t>𝐺𝑀𝐹</m:t>
                          </m:r>
                        </m:sup>
                      </m:sSup>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a:rPr>
                                <m:t>𝑝</m:t>
                              </m:r>
                            </m:e>
                            <m:sub>
                              <m:r>
                                <a:rPr lang="en-US" b="0" i="1" smtClean="0">
                                  <a:latin typeface="Cambria Math"/>
                                </a:rPr>
                                <m:t>𝑢</m:t>
                              </m:r>
                            </m:sub>
                            <m:sup>
                              <m:r>
                                <a:rPr lang="en-US" b="0" i="1" smtClean="0">
                                  <a:latin typeface="Cambria Math"/>
                                </a:rPr>
                                <m:t>𝐺𝑀𝐹</m:t>
                              </m:r>
                            </m:sup>
                          </m:sSubSup>
                          <m:r>
                            <a:rPr lang="en-US" b="0" i="1" smtClean="0">
                              <a:latin typeface="Cambria Math"/>
                            </a:rPr>
                            <m:t>,</m:t>
                          </m:r>
                          <m:sSubSup>
                            <m:sSubSupPr>
                              <m:ctrlPr>
                                <a:rPr lang="en-US" b="0" i="1" smtClean="0">
                                  <a:latin typeface="Cambria Math" panose="02040503050406030204" pitchFamily="18" charset="0"/>
                                </a:rPr>
                              </m:ctrlPr>
                            </m:sSubSupPr>
                            <m:e>
                              <m:r>
                                <a:rPr lang="en-US" b="0" i="1" smtClean="0">
                                  <a:latin typeface="Cambria Math"/>
                                </a:rPr>
                                <m:t>𝑞</m:t>
                              </m:r>
                            </m:e>
                            <m:sub>
                              <m:r>
                                <a:rPr lang="en-US" b="0" i="1" smtClean="0">
                                  <a:latin typeface="Cambria Math"/>
                                </a:rPr>
                                <m:t>𝑖</m:t>
                              </m:r>
                            </m:sub>
                            <m:sup>
                              <m:r>
                                <a:rPr lang="en-US" b="0" i="1" smtClean="0">
                                  <a:latin typeface="Cambria Math"/>
                                </a:rPr>
                                <m:t>𝐺𝑀𝐹</m:t>
                              </m:r>
                            </m:sup>
                          </m:sSubSup>
                        </m:e>
                      </m:d>
                      <m:r>
                        <a:rPr lang="en-US" b="0" i="1" smtClean="0">
                          <a:latin typeface="Cambria Math"/>
                        </a:rPr>
                        <m:t>)</m:t>
                      </m:r>
                    </m:oMath>
                  </m:oMathPara>
                </a14:m>
                <a:endParaRPr lang="en-US" dirty="0"/>
              </a:p>
              <a:p>
                <a:pPr marL="0" indent="0">
                  <a:buNone/>
                </a:pPr>
                <a:r>
                  <a:rPr lang="en-US" dirty="0"/>
                  <a:t>     where </a:t>
                </a:r>
                <a14:m>
                  <m:oMath xmlns:m="http://schemas.openxmlformats.org/officeDocument/2006/math">
                    <m:r>
                      <a:rPr lang="en-US" b="0" i="1" smtClean="0">
                        <a:latin typeface="Cambria Math"/>
                      </a:rPr>
                      <m:t>𝑎</m:t>
                    </m:r>
                    <m:r>
                      <a:rPr lang="en-US" b="0" i="1" smtClean="0">
                        <a:latin typeface="Cambria Math"/>
                      </a:rPr>
                      <m:t>_</m:t>
                    </m:r>
                    <m:r>
                      <a:rPr lang="en-US" b="0" i="1" smtClean="0">
                        <a:latin typeface="Cambria Math"/>
                      </a:rPr>
                      <m:t>𝑜𝑢𝑡</m:t>
                    </m:r>
                    <m:d>
                      <m:dPr>
                        <m:ctrlPr>
                          <a:rPr lang="en-US" b="0" i="1" smtClean="0">
                            <a:latin typeface="Cambria Math" panose="02040503050406030204" pitchFamily="18" charset="0"/>
                          </a:rPr>
                        </m:ctrlPr>
                      </m:dPr>
                      <m:e>
                        <m:r>
                          <a:rPr lang="en-US" i="1">
                            <a:latin typeface="Cambria Math"/>
                            <a:ea typeface="Cambria Math"/>
                          </a:rPr>
                          <m:t>∙</m:t>
                        </m:r>
                      </m:e>
                    </m:d>
                  </m:oMath>
                </a14:m>
                <a:r>
                  <a:rPr lang="en-US" dirty="0"/>
                  <a:t> is the activation function (the identity</a:t>
                </a:r>
                <a:br>
                  <a:rPr lang="en-US" dirty="0"/>
                </a:br>
                <a:r>
                  <a:rPr lang="en-US" dirty="0"/>
                  <a:t>     function here) and </a:t>
                </a:r>
                <a14:m>
                  <m:oMath xmlns:m="http://schemas.openxmlformats.org/officeDocument/2006/math">
                    <m:r>
                      <a:rPr lang="en-US" b="0" i="1" smtClean="0">
                        <a:latin typeface="Cambria Math"/>
                      </a:rPr>
                      <m:t>h</m:t>
                    </m:r>
                  </m:oMath>
                </a14:m>
                <a:r>
                  <a:rPr lang="en-US" dirty="0"/>
                  <a:t> are the hidden weights (a vector of</a:t>
                </a:r>
                <a:br>
                  <a:rPr lang="en-US" dirty="0"/>
                </a:br>
                <a:r>
                  <a:rPr lang="en-US" dirty="0"/>
                  <a:t>     1 here)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94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12</a:t>
            </a:fld>
            <a:endParaRPr lang="en-US"/>
          </a:p>
        </p:txBody>
      </p:sp>
    </p:spTree>
    <p:extLst>
      <p:ext uri="{BB962C8B-B14F-4D97-AF65-F5344CB8AC3E}">
        <p14:creationId xmlns:p14="http://schemas.microsoft.com/office/powerpoint/2010/main" val="200526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MLP</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First layer concatenates the user and item </a:t>
                </a:r>
                <a:r>
                  <a:rPr lang="en-US" dirty="0" err="1"/>
                  <a:t>embeddings</a:t>
                </a:r>
                <a:endParaRPr lang="en-US" dirty="0"/>
              </a:p>
              <a:p>
                <a:pPr marL="0" indent="0">
                  <a:buNone/>
                </a:pP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1</m:t>
                          </m:r>
                        </m:sub>
                      </m:sSub>
                      <m:r>
                        <a:rPr lang="en-US" b="0" i="1" smtClean="0">
                          <a:latin typeface="Cambria Math"/>
                        </a:rPr>
                        <m:t>=</m:t>
                      </m:r>
                      <m:sSubSup>
                        <m:sSubSupPr>
                          <m:ctrlPr>
                            <a:rPr lang="en-US" b="0" i="1" smtClean="0">
                              <a:latin typeface="Cambria Math" panose="02040503050406030204" pitchFamily="18" charset="0"/>
                            </a:rPr>
                          </m:ctrlPr>
                        </m:sSubSupPr>
                        <m:e>
                          <m:r>
                            <a:rPr lang="en-US" b="0" i="1" smtClean="0">
                              <a:latin typeface="Cambria Math"/>
                            </a:rPr>
                            <m:t>𝜙</m:t>
                          </m:r>
                        </m:e>
                        <m:sub>
                          <m:r>
                            <a:rPr lang="en-US" b="0" i="1" smtClean="0">
                              <a:latin typeface="Cambria Math"/>
                            </a:rPr>
                            <m:t>1</m:t>
                          </m:r>
                        </m:sub>
                        <m:sup>
                          <m:r>
                            <a:rPr lang="en-US" b="0" i="1" smtClean="0">
                              <a:latin typeface="Cambria Math"/>
                            </a:rPr>
                            <m:t>𝑀𝐿𝑃</m:t>
                          </m:r>
                        </m:sup>
                      </m:sSubSup>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a:rPr>
                                <m:t>𝑝</m:t>
                              </m:r>
                            </m:e>
                            <m:sub>
                              <m:r>
                                <a:rPr lang="en-US" b="0" i="1" smtClean="0">
                                  <a:latin typeface="Cambria Math"/>
                                </a:rPr>
                                <m:t>𝑢</m:t>
                              </m:r>
                            </m:sub>
                            <m:sup>
                              <m:r>
                                <a:rPr lang="en-US" b="0" i="1" smtClean="0">
                                  <a:latin typeface="Cambria Math"/>
                                </a:rPr>
                                <m:t>𝑀𝐿𝑃</m:t>
                              </m:r>
                            </m:sup>
                          </m:sSubSup>
                          <m:r>
                            <a:rPr lang="en-US" b="0" i="1" smtClean="0">
                              <a:latin typeface="Cambria Math"/>
                            </a:rPr>
                            <m:t>,</m:t>
                          </m:r>
                          <m:sSubSup>
                            <m:sSubSupPr>
                              <m:ctrlPr>
                                <a:rPr lang="en-US" b="0" i="1" smtClean="0">
                                  <a:latin typeface="Cambria Math" panose="02040503050406030204" pitchFamily="18" charset="0"/>
                                </a:rPr>
                              </m:ctrlPr>
                            </m:sSubSupPr>
                            <m:e>
                              <m:r>
                                <a:rPr lang="en-US" b="0" i="1" smtClean="0">
                                  <a:latin typeface="Cambria Math"/>
                                </a:rPr>
                                <m:t>𝑞</m:t>
                              </m:r>
                            </m:e>
                            <m:sub>
                              <m:r>
                                <a:rPr lang="en-US" b="0" i="1" smtClean="0">
                                  <a:latin typeface="Cambria Math"/>
                                </a:rPr>
                                <m:t>𝑖</m:t>
                              </m:r>
                            </m:sub>
                            <m:sup>
                              <m:r>
                                <a:rPr lang="en-US" b="0" i="1" smtClean="0">
                                  <a:latin typeface="Cambria Math"/>
                                </a:rPr>
                                <m:t>𝑀𝐿𝑃</m:t>
                              </m:r>
                            </m:sup>
                          </m:sSubSup>
                        </m:e>
                      </m:d>
                      <m:r>
                        <a:rPr lang="en-US" b="0" i="1" smtClean="0">
                          <a:latin typeface="Cambria Math"/>
                        </a:rPr>
                        <m:t>=</m:t>
                      </m:r>
                      <m:sSubSup>
                        <m:sSubSupPr>
                          <m:ctrlPr>
                            <a:rPr lang="en-US" i="1">
                              <a:latin typeface="Cambria Math" panose="02040503050406030204" pitchFamily="18" charset="0"/>
                            </a:rPr>
                          </m:ctrlPr>
                        </m:sSubSupPr>
                        <m:e>
                          <m:r>
                            <a:rPr lang="en-US" i="1">
                              <a:latin typeface="Cambria Math"/>
                            </a:rPr>
                            <m:t>𝑝</m:t>
                          </m:r>
                        </m:e>
                        <m:sub>
                          <m:r>
                            <a:rPr lang="en-US" i="1">
                              <a:latin typeface="Cambria Math"/>
                            </a:rPr>
                            <m:t>𝑢</m:t>
                          </m:r>
                        </m:sub>
                        <m:sup>
                          <m:r>
                            <a:rPr lang="en-US" i="1">
                              <a:latin typeface="Cambria Math"/>
                            </a:rPr>
                            <m:t>𝑀𝐿𝑃</m:t>
                          </m:r>
                        </m:sup>
                      </m:sSubSup>
                      <m:sSubSup>
                        <m:sSubSupPr>
                          <m:ctrlPr>
                            <a:rPr lang="en-US" i="1">
                              <a:latin typeface="Cambria Math" panose="02040503050406030204" pitchFamily="18" charset="0"/>
                            </a:rPr>
                          </m:ctrlPr>
                        </m:sSubSupPr>
                        <m:e>
                          <m:r>
                            <a:rPr lang="en-US" i="1">
                              <a:latin typeface="Cambria Math"/>
                            </a:rPr>
                            <m:t>𝑞</m:t>
                          </m:r>
                        </m:e>
                        <m:sub>
                          <m:r>
                            <a:rPr lang="en-US" i="1">
                              <a:latin typeface="Cambria Math"/>
                            </a:rPr>
                            <m:t>𝑖</m:t>
                          </m:r>
                        </m:sub>
                        <m:sup>
                          <m:r>
                            <a:rPr lang="en-US" i="1">
                              <a:latin typeface="Cambria Math"/>
                            </a:rPr>
                            <m:t>𝑀𝐿𝑃</m:t>
                          </m:r>
                        </m:sup>
                      </m:sSubSup>
                    </m:oMath>
                  </m:oMathPara>
                </a14:m>
                <a:endParaRPr lang="en-GB" dirty="0"/>
              </a:p>
              <a:p>
                <a:r>
                  <a:rPr lang="en-US" dirty="0"/>
                  <a:t>Then for the next </a:t>
                </a:r>
                <a14:m>
                  <m:oMath xmlns:m="http://schemas.openxmlformats.org/officeDocument/2006/math">
                    <m:r>
                      <a:rPr lang="en-US" b="0" i="1" smtClean="0">
                        <a:latin typeface="Cambria Math"/>
                      </a:rPr>
                      <m:t>𝐿</m:t>
                    </m:r>
                  </m:oMath>
                </a14:m>
                <a:r>
                  <a:rPr lang="en-US" dirty="0"/>
                  <a:t> layers we have for the </a:t>
                </a:r>
                <a14:m>
                  <m:oMath xmlns:m="http://schemas.openxmlformats.org/officeDocument/2006/math">
                    <m:r>
                      <a:rPr lang="en-US" b="0" i="1" smtClean="0">
                        <a:latin typeface="Cambria Math"/>
                      </a:rPr>
                      <m:t>𝑥</m:t>
                    </m:r>
                  </m:oMath>
                </a14:m>
                <a:r>
                  <a:rPr lang="en-GB" dirty="0"/>
                  <a:t>-</a:t>
                </a:r>
                <a:r>
                  <a:rPr lang="en-GB" dirty="0" err="1"/>
                  <a:t>th</a:t>
                </a:r>
                <a:r>
                  <a:rPr lang="en-GB" dirty="0"/>
                  <a:t> layer</a:t>
                </a:r>
              </a:p>
              <a:p>
                <a:pPr marL="0" indent="0">
                  <a:buNone/>
                </a:pPr>
                <a14:m>
                  <m:oMathPara xmlns:m="http://schemas.openxmlformats.org/officeDocument/2006/math">
                    <m:oMathParaPr>
                      <m:jc m:val="center"/>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𝜙</m:t>
                          </m:r>
                        </m:e>
                        <m:sub>
                          <m:r>
                            <a:rPr lang="en-US" b="0" i="1" smtClean="0">
                              <a:latin typeface="Cambria Math"/>
                            </a:rPr>
                            <m:t>𝑥</m:t>
                          </m:r>
                        </m:sub>
                        <m:sup>
                          <m:r>
                            <a:rPr lang="en-US" b="0" i="1" smtClean="0">
                              <a:latin typeface="Cambria Math"/>
                            </a:rPr>
                            <m:t>𝑀𝐿𝑃</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𝑧</m:t>
                              </m:r>
                            </m:e>
                            <m:sub>
                              <m:r>
                                <a:rPr lang="en-US" i="1">
                                  <a:latin typeface="Cambria Math"/>
                                </a:rPr>
                                <m:t>𝑥</m:t>
                              </m:r>
                              <m:r>
                                <a:rPr lang="en-US" i="1">
                                  <a:latin typeface="Cambria Math"/>
                                </a:rPr>
                                <m:t>−1</m:t>
                              </m:r>
                            </m:sub>
                          </m:sSub>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𝑥</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m:rPr>
                                  <m:sty m:val="p"/>
                                </m:rPr>
                                <a:rPr lang="en-US" b="0" i="0" smtClean="0">
                                  <a:latin typeface="Cambria Math"/>
                                </a:rPr>
                                <m:t>H</m:t>
                              </m:r>
                            </m:e>
                            <m:sub>
                              <m:r>
                                <a:rPr lang="en-US" b="1" i="1" smtClean="0">
                                  <a:latin typeface="Cambria Math"/>
                                </a:rPr>
                                <m:t>𝒙</m:t>
                              </m:r>
                            </m:sub>
                            <m:sup>
                              <m:r>
                                <a:rPr lang="en-US" b="0" i="1" smtClean="0">
                                  <a:latin typeface="Cambria Math"/>
                                </a:rPr>
                                <m:t>𝑇</m:t>
                              </m:r>
                            </m:sup>
                          </m:sSubSup>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𝑥</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𝛽</m:t>
                              </m:r>
                            </m:e>
                            <m:sub>
                              <m:r>
                                <a:rPr lang="en-US" b="0" i="1" smtClean="0">
                                  <a:latin typeface="Cambria Math"/>
                                </a:rPr>
                                <m:t>𝑥</m:t>
                              </m:r>
                            </m:sub>
                          </m:sSub>
                        </m:e>
                      </m:d>
                    </m:oMath>
                  </m:oMathPara>
                </a14:m>
                <a:endParaRPr lang="en-US" b="0" dirty="0"/>
              </a:p>
              <a:p>
                <a:pPr marL="0" indent="0">
                  <a:buNone/>
                </a:pPr>
                <a:r>
                  <a:rPr lang="en-US" dirty="0"/>
                  <a:t>     where </a:t>
                </a:r>
                <a14:m>
                  <m:oMath xmlns:m="http://schemas.openxmlformats.org/officeDocument/2006/math">
                    <m:sSub>
                      <m:sSubPr>
                        <m:ctrlPr>
                          <a:rPr lang="en-US" b="1" i="1" smtClean="0">
                            <a:latin typeface="Cambria Math" panose="02040503050406030204" pitchFamily="18" charset="0"/>
                          </a:rPr>
                        </m:ctrlPr>
                      </m:sSubPr>
                      <m:e>
                        <m:r>
                          <m:rPr>
                            <m:sty m:val="p"/>
                          </m:rPr>
                          <a:rPr lang="en-US" b="0" i="0" smtClean="0">
                            <a:latin typeface="Cambria Math"/>
                          </a:rPr>
                          <m:t>H</m:t>
                        </m:r>
                      </m:e>
                      <m:sub>
                        <m:r>
                          <a:rPr lang="en-US" b="1" i="1" smtClean="0">
                            <a:latin typeface="Cambria Math"/>
                          </a:rPr>
                          <m:t>𝒙</m:t>
                        </m:r>
                      </m:sub>
                    </m:sSub>
                  </m:oMath>
                </a14:m>
                <a:r>
                  <a:rPr lang="en-GB" dirty="0"/>
                  <a:t> is the weight matrix,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𝛽</m:t>
                        </m:r>
                      </m:e>
                      <m:sub>
                        <m:r>
                          <a:rPr lang="en-US" b="0" i="1" smtClean="0">
                            <a:latin typeface="Cambria Math"/>
                          </a:rPr>
                          <m:t>𝑥</m:t>
                        </m:r>
                      </m:sub>
                    </m:sSub>
                  </m:oMath>
                </a14:m>
                <a:r>
                  <a:rPr lang="en-GB" dirty="0"/>
                  <a:t>is the bias vector, and</a:t>
                </a:r>
                <a:endParaRPr lang="en-US" dirty="0"/>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b="0" i="1" smtClean="0">
                            <a:latin typeface="Cambria Math"/>
                          </a:rPr>
                          <m:t>𝑥</m:t>
                        </m:r>
                      </m:sub>
                    </m:sSub>
                    <m:d>
                      <m:dPr>
                        <m:ctrlPr>
                          <a:rPr lang="en-US" i="1">
                            <a:latin typeface="Cambria Math" panose="02040503050406030204" pitchFamily="18" charset="0"/>
                          </a:rPr>
                        </m:ctrlPr>
                      </m:dPr>
                      <m:e>
                        <m:r>
                          <a:rPr lang="en-US" i="1">
                            <a:latin typeface="Cambria Math"/>
                            <a:ea typeface="Cambria Math"/>
                          </a:rPr>
                          <m:t>∙</m:t>
                        </m:r>
                      </m:e>
                    </m:d>
                  </m:oMath>
                </a14:m>
                <a:r>
                  <a:rPr lang="en-GB" dirty="0"/>
                  <a:t> is the activation function (we used </a:t>
                </a:r>
                <a:r>
                  <a:rPr lang="en-GB" dirty="0" err="1"/>
                  <a:t>ReLU</a:t>
                </a:r>
                <a:r>
                  <a:rPr lang="en-GB" dirty="0"/>
                  <a:t> for the </a:t>
                </a:r>
              </a:p>
              <a:p>
                <a:pPr marL="0" indent="0">
                  <a:buNone/>
                </a:pPr>
                <a:r>
                  <a:rPr lang="en-GB" dirty="0"/>
                  <a:t>     first L-1 layers and sigmoid function)</a:t>
                </a:r>
              </a:p>
              <a:p>
                <a:r>
                  <a:rPr lang="en-GB" dirty="0"/>
                  <a:t>The output layer (without the GMF)</a:t>
                </a:r>
              </a:p>
              <a:p>
                <a:pPr marL="0" indent="0">
                  <a:buNone/>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𝑏</m:t>
                              </m:r>
                            </m:e>
                          </m:acc>
                        </m:e>
                        <m:sub>
                          <m:r>
                            <a:rPr lang="en-US" i="1">
                              <a:latin typeface="Cambria Math"/>
                            </a:rPr>
                            <m:t>𝑢𝑖</m:t>
                          </m:r>
                        </m:sub>
                      </m:sSub>
                      <m:r>
                        <a:rPr lang="en-US" i="1">
                          <a:latin typeface="Cambria Math"/>
                        </a:rPr>
                        <m:t>=</m:t>
                      </m:r>
                      <m:sSubSup>
                        <m:sSubSupPr>
                          <m:ctrlPr>
                            <a:rPr lang="en-US" i="1">
                              <a:latin typeface="Cambria Math" panose="02040503050406030204" pitchFamily="18" charset="0"/>
                            </a:rPr>
                          </m:ctrlPr>
                        </m:sSubSupPr>
                        <m:e>
                          <m:r>
                            <a:rPr lang="en-US" i="1">
                              <a:latin typeface="Cambria Math"/>
                            </a:rPr>
                            <m:t>𝜙</m:t>
                          </m:r>
                        </m:e>
                        <m:sub>
                          <m:r>
                            <a:rPr lang="en-US" b="0" i="1" smtClean="0">
                              <a:latin typeface="Cambria Math"/>
                            </a:rPr>
                            <m:t>𝐿</m:t>
                          </m:r>
                        </m:sub>
                        <m:sup>
                          <m:r>
                            <a:rPr lang="en-US" i="1">
                              <a:latin typeface="Cambria Math"/>
                            </a:rPr>
                            <m:t>𝑀𝐿𝑃</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𝑧</m:t>
                              </m:r>
                            </m:e>
                            <m:sub>
                              <m:r>
                                <a:rPr lang="en-US" b="0" i="1" smtClean="0">
                                  <a:latin typeface="Cambria Math"/>
                                </a:rPr>
                                <m:t>𝐿</m:t>
                              </m:r>
                              <m:r>
                                <a:rPr lang="en-US" i="1">
                                  <a:latin typeface="Cambria Math"/>
                                </a:rPr>
                                <m:t>−1</m:t>
                              </m:r>
                            </m:sub>
                          </m:sSub>
                        </m:e>
                      </m:d>
                      <m:r>
                        <a:rPr lang="en-US" b="0" i="1" smtClean="0">
                          <a:latin typeface="Cambria Math"/>
                        </a:rPr>
                        <m:t>=</m:t>
                      </m:r>
                      <m:sSub>
                        <m:sSubPr>
                          <m:ctrlPr>
                            <a:rPr lang="en-US" i="1">
                              <a:latin typeface="Cambria Math" panose="02040503050406030204" pitchFamily="18" charset="0"/>
                            </a:rPr>
                          </m:ctrlPr>
                        </m:sSubPr>
                        <m:e>
                          <m:r>
                            <a:rPr lang="en-US" i="1">
                              <a:latin typeface="Cambria Math"/>
                            </a:rPr>
                            <m:t>𝑎</m:t>
                          </m:r>
                        </m:e>
                        <m:sub>
                          <m:r>
                            <a:rPr lang="en-US" b="0" i="1" smtClean="0">
                              <a:latin typeface="Cambria Math"/>
                            </a:rPr>
                            <m:t>𝐿</m:t>
                          </m:r>
                        </m:sub>
                      </m:sSub>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b="0" i="1">
                                  <a:latin typeface="Cambria Math"/>
                                </a:rPr>
                                <m:t>H</m:t>
                              </m:r>
                            </m:e>
                            <m:sub>
                              <m:r>
                                <a:rPr lang="en-US" b="1" i="1" smtClean="0">
                                  <a:latin typeface="Cambria Math"/>
                                </a:rPr>
                                <m:t>𝑳</m:t>
                              </m:r>
                            </m:sub>
                            <m:sup>
                              <m:r>
                                <a:rPr lang="en-US" i="1">
                                  <a:latin typeface="Cambria Math"/>
                                </a:rPr>
                                <m:t>𝑇</m:t>
                              </m:r>
                            </m:sup>
                          </m:sSubSup>
                          <m:sSub>
                            <m:sSubPr>
                              <m:ctrlPr>
                                <a:rPr lang="en-US" i="1">
                                  <a:latin typeface="Cambria Math" panose="02040503050406030204" pitchFamily="18" charset="0"/>
                                </a:rPr>
                              </m:ctrlPr>
                            </m:sSubPr>
                            <m:e>
                              <m:r>
                                <a:rPr lang="en-US" i="1">
                                  <a:latin typeface="Cambria Math"/>
                                </a:rPr>
                                <m:t>𝑧</m:t>
                              </m:r>
                            </m:e>
                            <m:sub>
                              <m:r>
                                <a:rPr lang="en-US" b="0" i="1" smtClean="0">
                                  <a:latin typeface="Cambria Math"/>
                                </a:rPr>
                                <m:t>𝐿</m:t>
                              </m:r>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𝛽</m:t>
                              </m:r>
                            </m:e>
                            <m:sub>
                              <m:r>
                                <a:rPr lang="en-US" b="0" i="1" smtClean="0">
                                  <a:latin typeface="Cambria Math"/>
                                </a:rPr>
                                <m:t>𝐿</m:t>
                              </m:r>
                            </m:sub>
                          </m:sSub>
                        </m:e>
                      </m:d>
                    </m:oMath>
                  </m:oMathPara>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943"/>
                </a:stretch>
              </a:blipFill>
            </p:spPr>
            <p:txBody>
              <a:bodyPr/>
              <a:lstStyle/>
              <a:p>
                <a:r>
                  <a:rPr lang="nl-NL">
                    <a:noFill/>
                  </a:rPr>
                  <a:t> </a:t>
                </a:r>
              </a:p>
            </p:txBody>
          </p:sp>
        </mc:Fallback>
      </mc:AlternateContent>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13</a:t>
            </a:fld>
            <a:endParaRPr lang="en-US"/>
          </a:p>
        </p:txBody>
      </p:sp>
    </p:spTree>
    <p:extLst>
      <p:ext uri="{BB962C8B-B14F-4D97-AF65-F5344CB8AC3E}">
        <p14:creationId xmlns:p14="http://schemas.microsoft.com/office/powerpoint/2010/main" val="61222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NeuMF</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25144"/>
              </a:xfrm>
            </p:spPr>
            <p:txBody>
              <a:bodyPr>
                <a:normAutofit fontScale="92500"/>
              </a:bodyPr>
              <a:lstStyle/>
              <a:p>
                <a:r>
                  <a:rPr lang="en-US" dirty="0"/>
                  <a:t>The output layer</a:t>
                </a:r>
              </a:p>
              <a:p>
                <a:pPr marL="0" indent="0">
                  <a:buNone/>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𝑏</m:t>
                              </m:r>
                            </m:e>
                          </m:acc>
                        </m:e>
                        <m:sub>
                          <m:r>
                            <a:rPr lang="en-US" i="1">
                              <a:latin typeface="Cambria Math"/>
                            </a:rPr>
                            <m:t>𝑢𝑖</m:t>
                          </m:r>
                        </m:sub>
                      </m:sSub>
                      <m:r>
                        <a:rPr lang="en-US" b="0" i="0" smtClean="0">
                          <a:latin typeface="Cambria Math"/>
                        </a:rPr>
                        <m:t>=</m:t>
                      </m:r>
                      <m:r>
                        <a:rPr lang="en-US" b="0" i="1" smtClean="0">
                          <a:latin typeface="Cambria Math"/>
                        </a:rPr>
                        <m:t>𝜎</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𝛾</m:t>
                          </m:r>
                        </m:e>
                        <m:sup>
                          <m:r>
                            <a:rPr lang="en-US" b="0" i="1" smtClean="0">
                              <a:latin typeface="Cambria Math"/>
                            </a:rPr>
                            <m:t>𝑇</m:t>
                          </m:r>
                        </m:sup>
                      </m:sSup>
                      <m:sSup>
                        <m:sSupPr>
                          <m:ctrlPr>
                            <a:rPr lang="en-US" i="1">
                              <a:latin typeface="Cambria Math" panose="02040503050406030204" pitchFamily="18" charset="0"/>
                            </a:rPr>
                          </m:ctrlPr>
                        </m:sSupPr>
                        <m:e>
                          <m:r>
                            <a:rPr lang="en-US" i="1">
                              <a:latin typeface="Cambria Math"/>
                            </a:rPr>
                            <m:t>𝜙</m:t>
                          </m:r>
                        </m:e>
                        <m:sup>
                          <m:r>
                            <a:rPr lang="en-US" i="1">
                              <a:latin typeface="Cambria Math"/>
                            </a:rPr>
                            <m:t>𝐺𝑀𝐹</m:t>
                          </m:r>
                        </m:sup>
                      </m:sSup>
                      <m:sSup>
                        <m:sSupPr>
                          <m:ctrlPr>
                            <a:rPr lang="en-US" i="1">
                              <a:latin typeface="Cambria Math" panose="02040503050406030204" pitchFamily="18" charset="0"/>
                            </a:rPr>
                          </m:ctrlPr>
                        </m:sSupPr>
                        <m:e>
                          <m:r>
                            <a:rPr lang="en-US" i="1">
                              <a:latin typeface="Cambria Math"/>
                            </a:rPr>
                            <m:t>𝜙</m:t>
                          </m:r>
                        </m:e>
                        <m:sup>
                          <m:r>
                            <a:rPr lang="en-US" i="1">
                              <a:latin typeface="Cambria Math"/>
                            </a:rPr>
                            <m:t>𝑀𝐿𝑃</m:t>
                          </m:r>
                        </m:sup>
                      </m:sSup>
                      <m:r>
                        <a:rPr lang="en-US" b="0" i="1" smtClean="0">
                          <a:latin typeface="Cambria Math"/>
                        </a:rPr>
                        <m:t>)</m:t>
                      </m:r>
                    </m:oMath>
                  </m:oMathPara>
                </a14:m>
                <a:endParaRPr lang="en-US" dirty="0"/>
              </a:p>
              <a:p>
                <a:pPr marL="0" indent="0">
                  <a:buNone/>
                </a:pPr>
                <a:r>
                  <a:rPr lang="en-US" dirty="0"/>
                  <a:t>     where </a:t>
                </a:r>
                <a14:m>
                  <m:oMath xmlns:m="http://schemas.openxmlformats.org/officeDocument/2006/math">
                    <m:r>
                      <a:rPr lang="en-US" b="0" i="1" smtClean="0">
                        <a:latin typeface="Cambria Math"/>
                      </a:rPr>
                      <m:t>𝜎</m:t>
                    </m:r>
                  </m:oMath>
                </a14:m>
                <a:r>
                  <a:rPr lang="en-US" dirty="0"/>
                  <a:t> is the sigmoid function and </a:t>
                </a:r>
                <a14:m>
                  <m:oMath xmlns:m="http://schemas.openxmlformats.org/officeDocument/2006/math">
                    <m:r>
                      <a:rPr lang="en-US" b="0" i="1" smtClean="0">
                        <a:latin typeface="Cambria Math"/>
                      </a:rPr>
                      <m:t>𝛾</m:t>
                    </m:r>
                  </m:oMath>
                </a14:m>
                <a:r>
                  <a:rPr lang="en-US" dirty="0"/>
                  <a:t> (</a:t>
                </a:r>
                <a14:m>
                  <m:oMath xmlns:m="http://schemas.openxmlformats.org/officeDocument/2006/math">
                    <m:d>
                      <m:dPr>
                        <m:begChr m:val="["/>
                        <m:endChr m:val="]"/>
                        <m:ctrlPr>
                          <a:rPr lang="en-US" i="1" dirty="0" smtClean="0">
                            <a:latin typeface="Cambria Math" panose="02040503050406030204" pitchFamily="18" charset="0"/>
                          </a:rPr>
                        </m:ctrlPr>
                      </m:dPr>
                      <m:e>
                        <m:r>
                          <a:rPr lang="en-US" b="0" i="1" dirty="0" smtClean="0">
                            <a:latin typeface="Cambria Math"/>
                          </a:rPr>
                          <m:t>1,1</m:t>
                        </m:r>
                      </m:e>
                    </m:d>
                  </m:oMath>
                </a14:m>
                <a:r>
                  <a:rPr lang="en-US" dirty="0"/>
                  <a:t> here) determines</a:t>
                </a:r>
                <a:br>
                  <a:rPr lang="en-US" dirty="0"/>
                </a:br>
                <a:r>
                  <a:rPr lang="en-US" dirty="0"/>
                  <a:t>     the weights between the output of GMF and the final layer</a:t>
                </a:r>
              </a:p>
              <a:p>
                <a:pPr marL="0" indent="0">
                  <a:buNone/>
                </a:pPr>
                <a:r>
                  <a:rPr lang="en-US" dirty="0"/>
                  <a:t>     of MLP (that are concatenated)</a:t>
                </a:r>
              </a:p>
              <a:p>
                <a:r>
                  <a:rPr lang="en-US" dirty="0"/>
                  <a:t>The loss function is the negative log likelihood (binary cross-entropy)</a:t>
                </a:r>
              </a:p>
              <a:p>
                <a:pPr marL="0" indent="0">
                  <a:buNone/>
                </a:pP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𝑁𝑒𝑢𝑀𝐹</m:t>
                          </m:r>
                        </m:sub>
                      </m:sSub>
                      <m:r>
                        <a:rPr lang="en-US" b="0" i="1" smtClean="0">
                          <a:latin typeface="Cambria Math"/>
                        </a:rPr>
                        <m:t>=−</m:t>
                      </m:r>
                      <m:nary>
                        <m:naryPr>
                          <m:chr m:val="∑"/>
                          <m:supHide m:val="on"/>
                          <m:ctrlPr>
                            <a:rPr lang="en-US" b="0" i="1" smtClean="0">
                              <a:latin typeface="Cambria Math" panose="02040503050406030204" pitchFamily="18" charset="0"/>
                            </a:rPr>
                          </m:ctrlPr>
                        </m:naryPr>
                        <m:sub>
                          <m:d>
                            <m:dPr>
                              <m:ctrlPr>
                                <a:rPr lang="en-US" b="0" i="1" smtClean="0">
                                  <a:latin typeface="Cambria Math" panose="02040503050406030204" pitchFamily="18" charset="0"/>
                                </a:rPr>
                              </m:ctrlPr>
                            </m:dPr>
                            <m:e>
                              <m:r>
                                <m:rPr>
                                  <m:brk m:alnAt="7"/>
                                </m:rPr>
                                <a:rPr lang="en-US" b="0" i="1" smtClean="0">
                                  <a:latin typeface="Cambria Math"/>
                                </a:rPr>
                                <m:t>𝑢</m:t>
                              </m:r>
                              <m:r>
                                <a:rPr lang="en-US" b="0" i="1" smtClean="0">
                                  <a:latin typeface="Cambria Math"/>
                                </a:rPr>
                                <m:t>,</m:t>
                              </m:r>
                              <m:r>
                                <a:rPr lang="en-US" b="0" i="1" smtClean="0">
                                  <a:latin typeface="Cambria Math"/>
                                </a:rPr>
                                <m:t>𝑖</m:t>
                              </m:r>
                            </m:e>
                          </m:d>
                          <m:r>
                            <a:rPr lang="en-US" b="0" i="1" smtClean="0">
                              <a:latin typeface="Cambria Math"/>
                            </a:rPr>
                            <m:t>∈</m:t>
                          </m:r>
                          <m:r>
                            <a:rPr lang="en-US" b="0" i="1" smtClean="0">
                              <a:latin typeface="Cambria Math"/>
                            </a:rPr>
                            <m:t>ℛ</m:t>
                          </m:r>
                        </m:sub>
                        <m:sup/>
                        <m:e>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𝑢𝑖</m:t>
                              </m:r>
                            </m:sub>
                          </m:sSub>
                          <m:func>
                            <m:funcPr>
                              <m:ctrlPr>
                                <a:rPr lang="en-US" b="0" i="1" smtClean="0">
                                  <a:latin typeface="Cambria Math" panose="02040503050406030204" pitchFamily="18" charset="0"/>
                                </a:rPr>
                              </m:ctrlPr>
                            </m:funcPr>
                            <m:fName>
                              <m:r>
                                <m:rPr>
                                  <m:sty m:val="p"/>
                                </m:rPr>
                                <a:rPr lang="en-US" b="0" i="0" smtClean="0">
                                  <a:latin typeface="Cambria Math"/>
                                </a:rPr>
                                <m:t>log</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a:rPr>
                                            <m:t>𝑏</m:t>
                                          </m:r>
                                        </m:e>
                                      </m:acc>
                                    </m:e>
                                    <m:sub>
                                      <m:r>
                                        <a:rPr lang="en-US" b="0" i="1" smtClean="0">
                                          <a:latin typeface="Cambria Math"/>
                                        </a:rPr>
                                        <m:t>𝑢𝑖</m:t>
                                      </m:r>
                                    </m:sub>
                                  </m:sSub>
                                </m:e>
                              </m:d>
                            </m:e>
                          </m:func>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𝑢𝑖</m:t>
                                  </m:r>
                                </m:sub>
                              </m:sSub>
                            </m:e>
                          </m:d>
                          <m:r>
                            <m:rPr>
                              <m:sty m:val="p"/>
                            </m:rPr>
                            <a:rPr lang="en-US" b="0" i="0" smtClean="0">
                              <a:latin typeface="Cambria Math"/>
                            </a:rPr>
                            <m:t>log</m:t>
                          </m:r>
                          <m:r>
                            <a:rPr lang="en-US" b="0" i="1" smtClean="0">
                              <a:latin typeface="Cambria Math"/>
                            </a:rPr>
                            <m:t>⁡(1−</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a:rPr>
                                    <m:t>𝑏</m:t>
                                  </m:r>
                                </m:e>
                              </m:acc>
                            </m:e>
                            <m:sub>
                              <m:r>
                                <a:rPr lang="en-US" b="0" i="1" smtClean="0">
                                  <a:latin typeface="Cambria Math"/>
                                </a:rPr>
                                <m:t>𝑢𝑖</m:t>
                              </m:r>
                            </m:sub>
                          </m:sSub>
                          <m:r>
                            <a:rPr lang="en-US" b="0" i="1" smtClean="0">
                              <a:latin typeface="Cambria Math"/>
                            </a:rPr>
                            <m:t>)</m:t>
                          </m:r>
                        </m:e>
                      </m:nary>
                    </m:oMath>
                  </m:oMathPara>
                </a14:m>
                <a:endParaRPr lang="en-US" dirty="0"/>
              </a:p>
              <a:p>
                <a:r>
                  <a:rPr lang="en-US" dirty="0"/>
                  <a:t>Minimization of the loss function done with Stochastic Gradient Descent (SGD)</a:t>
                </a:r>
              </a:p>
              <a:p>
                <a:r>
                  <a:rPr lang="en-US" dirty="0"/>
                  <a:t> All user-item interactions have the same weight</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2"/>
                <a:stretch>
                  <a:fillRect l="-815" t="-620"/>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14</a:t>
            </a:fld>
            <a:endParaRPr lang="en-US"/>
          </a:p>
        </p:txBody>
      </p:sp>
    </p:spTree>
    <p:extLst>
      <p:ext uri="{BB962C8B-B14F-4D97-AF65-F5344CB8AC3E}">
        <p14:creationId xmlns:p14="http://schemas.microsoft.com/office/powerpoint/2010/main" val="214851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WMF_pos_neg</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b="1" dirty="0"/>
                  <a:t>Positive feedback</a:t>
                </a:r>
                <a:r>
                  <a:rPr lang="en-US" dirty="0"/>
                  <a:t>:</a:t>
                </a:r>
              </a:p>
              <a:p>
                <a:pPr lvl="1"/>
                <a:r>
                  <a:rPr lang="en-US" dirty="0"/>
                  <a:t>The more interactions a user has with an item, the more confident we are that the user likes the item (affects interactions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ℛ</m:t>
                        </m:r>
                      </m:e>
                      <m:sup>
                        <m:r>
                          <a:rPr lang="en-US" b="0" i="1" smtClean="0">
                            <a:latin typeface="Cambria Math"/>
                          </a:rPr>
                          <m:t>+</m:t>
                        </m:r>
                      </m:sup>
                    </m:sSup>
                  </m:oMath>
                </a14:m>
                <a:r>
                  <a:rPr lang="en-US" dirty="0"/>
                  <a:t>)</a:t>
                </a:r>
              </a:p>
              <a:p>
                <a:pPr lvl="1"/>
                <a:r>
                  <a:rPr lang="en-US" dirty="0"/>
                  <a:t>Risk of bias for </a:t>
                </a:r>
                <a:r>
                  <a:rPr lang="en-US" i="1" dirty="0"/>
                  <a:t>fast-moving products (e.g., milk)</a:t>
                </a:r>
              </a:p>
              <a:p>
                <a:pPr lvl="1"/>
                <a:r>
                  <a:rPr lang="en-US" dirty="0"/>
                  <a:t>We define the confidence weights for positive interactions:</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𝑢𝑖</m:t>
                          </m:r>
                        </m:sub>
                      </m:sSub>
                      <m:r>
                        <a:rPr lang="en-US" b="0" i="1" smtClean="0">
                          <a:latin typeface="Cambria Math"/>
                        </a:rPr>
                        <m:t>=1+</m:t>
                      </m:r>
                      <m:r>
                        <a:rPr lang="en-US" b="0" i="1" smtClean="0">
                          <a:latin typeface="Cambria Math"/>
                        </a:rPr>
                        <m:t>𝛼</m:t>
                      </m:r>
                      <m:sSub>
                        <m:sSubPr>
                          <m:ctrlPr>
                            <a:rPr lang="en-US" b="0" i="1" smtClean="0">
                              <a:latin typeface="Cambria Math" panose="02040503050406030204" pitchFamily="18" charset="0"/>
                            </a:rPr>
                          </m:ctrlPr>
                        </m:sSubPr>
                        <m:e>
                          <m:r>
                            <m:rPr>
                              <m:sty m:val="p"/>
                            </m:rPr>
                            <a:rPr lang="en-US" b="0" i="0" smtClean="0">
                              <a:latin typeface="Cambria Math"/>
                            </a:rPr>
                            <m:t>log</m:t>
                          </m:r>
                        </m:e>
                        <m:sub>
                          <m:r>
                            <a:rPr lang="en-US" b="0" i="0" smtClean="0">
                              <a:latin typeface="Cambria Math"/>
                            </a:rPr>
                            <m:t>2</m:t>
                          </m:r>
                        </m:sub>
                      </m:sSub>
                      <m:r>
                        <a:rPr lang="en-US" b="0" i="1" smtClean="0">
                          <a:latin typeface="Cambria Math"/>
                        </a:rPr>
                        <m:t>⁡(1+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a:rPr>
                                    <m:t>𝑟</m:t>
                                  </m:r>
                                </m:e>
                              </m:acc>
                            </m:e>
                            <m:sub>
                              <m:r>
                                <a:rPr lang="en-US" b="0" i="1" smtClean="0">
                                  <a:latin typeface="Cambria Math"/>
                                </a:rPr>
                                <m:t>𝑢𝑖</m:t>
                              </m:r>
                            </m:sub>
                          </m:sSub>
                        </m:num>
                        <m:den>
                          <m:r>
                            <a:rPr lang="en-US" b="0" i="1" smtClean="0">
                              <a:latin typeface="Cambria Math"/>
                            </a:rPr>
                            <m:t>𝜖</m:t>
                          </m:r>
                        </m:den>
                      </m:f>
                      <m:r>
                        <a:rPr lang="en-US" b="0" i="1" smtClean="0">
                          <a:latin typeface="Cambria Math"/>
                        </a:rPr>
                        <m:t>)</m:t>
                      </m:r>
                    </m:oMath>
                  </m:oMathPara>
                </a14:m>
                <a:endParaRPr lang="en-GB" dirty="0"/>
              </a:p>
              <a:p>
                <a:pPr marL="457200" lvl="1" indent="0">
                  <a:buNone/>
                </a:pPr>
                <a:r>
                  <a:rPr lang="en-US" dirty="0"/>
                  <a:t>where:</a:t>
                </a:r>
              </a:p>
              <a:p>
                <a:pPr lvl="2"/>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a:rPr>
                              <m:t>𝑟</m:t>
                            </m:r>
                          </m:e>
                        </m:acc>
                      </m:e>
                      <m:sub>
                        <m:r>
                          <a:rPr lang="en-US" b="0" i="1" smtClean="0">
                            <a:latin typeface="Cambria Math"/>
                          </a:rPr>
                          <m:t>𝑢𝑖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𝑢𝑖</m:t>
                        </m:r>
                      </m:sub>
                    </m:sSub>
                    <m:r>
                      <a:rPr lang="en-US" b="0" i="1" smtClean="0">
                        <a:latin typeface="Cambria Math"/>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a:rPr>
                              <m:t>𝑟</m:t>
                            </m:r>
                          </m:e>
                        </m:acc>
                      </m:e>
                      <m:sub>
                        <m:r>
                          <a:rPr lang="en-US" b="0" i="1" smtClean="0">
                            <a:latin typeface="Cambria Math"/>
                          </a:rPr>
                          <m:t>𝑖</m:t>
                        </m:r>
                      </m:sub>
                    </m:sSub>
                  </m:oMath>
                </a14:m>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𝑟</m:t>
                            </m:r>
                          </m:e>
                        </m:acc>
                      </m:e>
                      <m:sub>
                        <m:r>
                          <a:rPr lang="en-US" i="1">
                            <a:latin typeface="Cambria Math"/>
                          </a:rPr>
                          <m:t>𝑖</m:t>
                        </m:r>
                      </m:sub>
                    </m:sSub>
                  </m:oMath>
                </a14:m>
                <a:r>
                  <a:rPr lang="en-GB" dirty="0"/>
                  <a:t> is the average number of purchases for item </a:t>
                </a:r>
                <a14:m>
                  <m:oMath xmlns:m="http://schemas.openxmlformats.org/officeDocument/2006/math">
                    <m:r>
                      <a:rPr lang="en-US" b="0" i="1" smtClean="0">
                        <a:latin typeface="Cambria Math"/>
                      </a:rPr>
                      <m:t>𝑖</m:t>
                    </m:r>
                  </m:oMath>
                </a14:m>
                <a:endParaRPr lang="en-GB" dirty="0"/>
              </a:p>
              <a:p>
                <a:pPr lvl="2"/>
                <a14:m>
                  <m:oMath xmlns:m="http://schemas.openxmlformats.org/officeDocument/2006/math">
                    <m:r>
                      <a:rPr lang="en-US" b="0" i="1" smtClean="0">
                        <a:latin typeface="Cambria Math"/>
                      </a:rPr>
                      <m:t>𝛼</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ℝ</m:t>
                        </m:r>
                      </m:e>
                      <m:sup>
                        <m:r>
                          <a:rPr lang="en-US" b="0" i="1" smtClean="0">
                            <a:latin typeface="Cambria Math"/>
                          </a:rPr>
                          <m:t>+</m:t>
                        </m:r>
                      </m:sup>
                    </m:sSup>
                  </m:oMath>
                </a14:m>
                <a:r>
                  <a:rPr lang="en-GB" dirty="0"/>
                  <a:t> is a scaling constant to tune</a:t>
                </a:r>
              </a:p>
              <a:p>
                <a:pPr lvl="2"/>
                <a14:m>
                  <m:oMath xmlns:m="http://schemas.openxmlformats.org/officeDocument/2006/math">
                    <m:r>
                      <a:rPr lang="en-US" b="0" i="1" smtClean="0">
                        <a:latin typeface="Cambria Math"/>
                      </a:rPr>
                      <m:t>𝜖</m:t>
                    </m:r>
                    <m:r>
                      <a:rPr lang="en-US" i="1">
                        <a:latin typeface="Cambria Math"/>
                      </a:rPr>
                      <m:t>∈</m:t>
                    </m:r>
                    <m:sSubSup>
                      <m:sSubSupPr>
                        <m:ctrlPr>
                          <a:rPr lang="en-US" b="0" i="1" smtClean="0">
                            <a:latin typeface="Cambria Math" panose="02040503050406030204" pitchFamily="18" charset="0"/>
                          </a:rPr>
                        </m:ctrlPr>
                      </m:sSubSupPr>
                      <m:e>
                        <m:r>
                          <a:rPr lang="en-US" i="1" smtClean="0">
                            <a:latin typeface="Cambria Math"/>
                          </a:rPr>
                          <m:t>ℝ</m:t>
                        </m:r>
                      </m:e>
                      <m:sub>
                        <m:r>
                          <a:rPr lang="en-US" b="0" i="1" smtClean="0">
                            <a:latin typeface="Cambria Math"/>
                          </a:rPr>
                          <m:t>∗</m:t>
                        </m:r>
                      </m:sub>
                      <m:sup>
                        <m:r>
                          <a:rPr lang="en-US" i="1">
                            <a:latin typeface="Cambria Math"/>
                          </a:rPr>
                          <m:t>+</m:t>
                        </m:r>
                      </m:sup>
                    </m:sSubSup>
                  </m:oMath>
                </a14:m>
                <a:r>
                  <a:rPr lang="en-GB" dirty="0"/>
                  <a:t> is a scaling constant to tune</a:t>
                </a:r>
              </a:p>
              <a:p>
                <a:pPr lvl="2"/>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a:rPr>
                              <m:t>log</m:t>
                            </m:r>
                          </m:e>
                          <m:sub>
                            <m:r>
                              <a:rPr lang="en-US" b="0" i="1" smtClean="0">
                                <a:latin typeface="Cambria Math"/>
                              </a:rPr>
                              <m:t>2</m:t>
                            </m:r>
                          </m:sub>
                        </m:sSub>
                      </m:fName>
                      <m:e>
                        <m:r>
                          <a:rPr lang="en-US" b="0" i="1" smtClean="0">
                            <a:latin typeface="Cambria Math"/>
                          </a:rPr>
                          <m:t> </m:t>
                        </m:r>
                      </m:e>
                    </m:func>
                  </m:oMath>
                </a14:m>
                <a:r>
                  <a:rPr lang="en-GB" dirty="0"/>
                  <a:t>makes sure that the confidence decreases for larger amount of interactions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943" r="-741" b="-7278"/>
                </a:stretch>
              </a:blipFill>
            </p:spPr>
            <p:txBody>
              <a:bodyPr/>
              <a:lstStyle/>
              <a:p>
                <a:r>
                  <a:rPr lang="nl-NL">
                    <a:noFill/>
                  </a:rPr>
                  <a:t> </a:t>
                </a:r>
              </a:p>
            </p:txBody>
          </p:sp>
        </mc:Fallback>
      </mc:AlternateContent>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15</a:t>
            </a:fld>
            <a:endParaRPr lang="en-US"/>
          </a:p>
        </p:txBody>
      </p:sp>
    </p:spTree>
    <p:extLst>
      <p:ext uri="{BB962C8B-B14F-4D97-AF65-F5344CB8AC3E}">
        <p14:creationId xmlns:p14="http://schemas.microsoft.com/office/powerpoint/2010/main" val="138288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WMF_pos_neg</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b="1" dirty="0"/>
                  <a:t>Negative feedback</a:t>
                </a:r>
                <a:r>
                  <a:rPr lang="en-US" dirty="0"/>
                  <a:t>:</a:t>
                </a:r>
              </a:p>
              <a:p>
                <a:pPr lvl="1"/>
                <a:r>
                  <a:rPr lang="en-US" dirty="0"/>
                  <a:t>The more popular an item is, the more confident we are that the user does not like it if it did not buy it  (affects interactions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ℛ</m:t>
                        </m:r>
                      </m:e>
                      <m:sup>
                        <m:r>
                          <a:rPr lang="en-US" b="0" i="1" smtClean="0">
                            <a:latin typeface="Cambria Math"/>
                          </a:rPr>
                          <m:t>−</m:t>
                        </m:r>
                      </m:sup>
                    </m:sSup>
                  </m:oMath>
                </a14:m>
                <a:r>
                  <a:rPr lang="en-GB" dirty="0"/>
                  <a:t>)</a:t>
                </a:r>
              </a:p>
              <a:p>
                <a:pPr lvl="1"/>
                <a:r>
                  <a:rPr lang="en-US" dirty="0"/>
                  <a:t>We define the confidence weights for negative interactions:</a:t>
                </a:r>
                <a:endParaRPr lang="en-GB" dirty="0"/>
              </a:p>
              <a:p>
                <a:pPr marL="457200" lvl="1" indent="0">
                  <a:buNone/>
                </a:pP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𝑐</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𝑐</m:t>
                          </m:r>
                        </m:e>
                        <m:sub>
                          <m:r>
                            <a:rPr lang="en-US" b="0" i="1" smtClean="0">
                              <a:latin typeface="Cambria Math"/>
                            </a:rPr>
                            <m:t>0</m:t>
                          </m:r>
                        </m:sub>
                      </m:sSub>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a:rPr>
                                <m:t>𝑓</m:t>
                              </m:r>
                            </m:e>
                            <m:sub>
                              <m:r>
                                <a:rPr lang="en-US" b="0" i="1" smtClean="0">
                                  <a:latin typeface="Cambria Math" panose="02040503050406030204" pitchFamily="18" charset="0"/>
                                </a:rPr>
                                <m:t>𝑖</m:t>
                              </m:r>
                            </m:sub>
                            <m:sup>
                              <m:r>
                                <a:rPr lang="en-US" b="0" i="1" smtClean="0">
                                  <a:latin typeface="Cambria Math"/>
                                </a:rPr>
                                <m:t>𝜂</m:t>
                              </m:r>
                            </m:sup>
                          </m:sSubSup>
                        </m:num>
                        <m:den>
                          <m:nary>
                            <m:naryPr>
                              <m:chr m:val="∑"/>
                              <m:limLoc m:val="subSup"/>
                              <m:ctrlPr>
                                <a:rPr lang="en-US" b="0" i="1" smtClean="0">
                                  <a:latin typeface="Cambria Math" panose="02040503050406030204" pitchFamily="18" charset="0"/>
                                </a:rPr>
                              </m:ctrlPr>
                            </m:naryPr>
                            <m:sub>
                              <m:r>
                                <m:rPr>
                                  <m:brk m:alnAt="25"/>
                                </m:rPr>
                                <a:rPr lang="en-US" b="0" i="1" smtClean="0">
                                  <a:latin typeface="Cambria Math"/>
                                </a:rPr>
                                <m:t>𝑗</m:t>
                              </m:r>
                              <m:r>
                                <a:rPr lang="en-US" b="0" i="1" smtClean="0">
                                  <a:latin typeface="Cambria Math"/>
                                </a:rPr>
                                <m:t>=1</m:t>
                              </m:r>
                            </m:sub>
                            <m:sup>
                              <m:r>
                                <a:rPr lang="en-US" b="0" i="1" smtClean="0">
                                  <a:latin typeface="Cambria Math"/>
                                </a:rPr>
                                <m:t>𝑁</m:t>
                              </m:r>
                            </m:sup>
                            <m:e>
                              <m:sSubSup>
                                <m:sSubSupPr>
                                  <m:ctrlPr>
                                    <a:rPr lang="en-US" b="0" i="1" smtClean="0">
                                      <a:latin typeface="Cambria Math" panose="02040503050406030204" pitchFamily="18" charset="0"/>
                                    </a:rPr>
                                  </m:ctrlPr>
                                </m:sSubSupPr>
                                <m:e>
                                  <m:r>
                                    <a:rPr lang="en-US" b="0" i="1" smtClean="0">
                                      <a:latin typeface="Cambria Math"/>
                                    </a:rPr>
                                    <m:t>𝑓</m:t>
                                  </m:r>
                                </m:e>
                                <m:sub>
                                  <m:r>
                                    <a:rPr lang="en-US" b="0" i="1" smtClean="0">
                                      <a:latin typeface="Cambria Math"/>
                                    </a:rPr>
                                    <m:t>𝑗</m:t>
                                  </m:r>
                                </m:sub>
                                <m:sup>
                                  <m:r>
                                    <a:rPr lang="en-US" b="0" i="1" smtClean="0">
                                      <a:latin typeface="Cambria Math"/>
                                    </a:rPr>
                                    <m:t>𝜂</m:t>
                                  </m:r>
                                </m:sup>
                              </m:sSubSup>
                            </m:e>
                          </m:nary>
                        </m:den>
                      </m:f>
                    </m:oMath>
                  </m:oMathPara>
                </a14:m>
                <a:endParaRPr lang="en-US" b="0" dirty="0"/>
              </a:p>
              <a:p>
                <a:pPr marL="457200" lvl="1" indent="0">
                  <a:buNone/>
                </a:pPr>
                <a:r>
                  <a:rPr lang="en-US" dirty="0"/>
                  <a:t>    where:</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𝑖</m:t>
                        </m:r>
                      </m:sub>
                    </m:sSub>
                    <m:r>
                      <a:rPr lang="en-US" b="0" i="1" smtClean="0">
                        <a:latin typeface="Cambria Math"/>
                      </a:rPr>
                      <m:t>=</m:t>
                    </m:r>
                    <m:d>
                      <m:dPr>
                        <m:begChr m:val="|"/>
                        <m:endChr m:val="|"/>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ℛ</m:t>
                            </m:r>
                          </m:e>
                          <m:sub>
                            <m:r>
                              <a:rPr lang="en-US" i="1">
                                <a:latin typeface="Cambria Math"/>
                              </a:rPr>
                              <m:t>𝑖</m:t>
                            </m:r>
                          </m:sub>
                          <m:sup>
                            <m:r>
                              <a:rPr lang="en-US" i="1">
                                <a:latin typeface="Cambria Math"/>
                              </a:rPr>
                              <m:t>+</m:t>
                            </m:r>
                          </m:sup>
                        </m:sSubSup>
                      </m:e>
                    </m:d>
                    <m:r>
                      <a:rPr lang="en-US" b="0" i="1" smtClean="0">
                        <a:latin typeface="Cambria Math"/>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a:rPr>
                          <m:t>𝑗</m:t>
                        </m:r>
                        <m:r>
                          <a:rPr lang="en-US" b="0" i="1" smtClean="0">
                            <a:latin typeface="Cambria Math"/>
                          </a:rPr>
                          <m:t>=1</m:t>
                        </m:r>
                      </m:sub>
                      <m:sup>
                        <m:r>
                          <a:rPr lang="en-US" b="0" i="1" smtClean="0">
                            <a:latin typeface="Cambria Math"/>
                          </a:rPr>
                          <m:t>𝑁</m:t>
                        </m:r>
                      </m:sup>
                      <m:e>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a:rPr>
                                  <m:t>ℛ</m:t>
                                </m:r>
                              </m:e>
                              <m:sub>
                                <m:r>
                                  <a:rPr lang="en-US" b="0" i="1" smtClean="0">
                                    <a:latin typeface="Cambria Math"/>
                                  </a:rPr>
                                  <m:t>𝑗</m:t>
                                </m:r>
                              </m:sub>
                              <m:sup>
                                <m:r>
                                  <a:rPr lang="en-US" b="0" i="1" smtClean="0">
                                    <a:latin typeface="Cambria Math"/>
                                  </a:rPr>
                                  <m:t>+</m:t>
                                </m:r>
                              </m:sup>
                            </m:sSubSup>
                          </m:e>
                        </m:d>
                      </m:e>
                    </m:nary>
                  </m:oMath>
                </a14:m>
                <a:r>
                  <a:rPr lang="en-US" b="0" dirty="0"/>
                  <a:t> is the fraction of users having interacted with item </a:t>
                </a:r>
                <a14:m>
                  <m:oMath xmlns:m="http://schemas.openxmlformats.org/officeDocument/2006/math">
                    <m:r>
                      <a:rPr lang="en-US" b="0" i="1" smtClean="0">
                        <a:latin typeface="Cambria Math"/>
                      </a:rPr>
                      <m:t>𝑖</m:t>
                    </m:r>
                  </m:oMath>
                </a14:m>
                <a:r>
                  <a:rPr lang="en-US" b="0" dirty="0"/>
                  <a:t> compared to all items</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𝑐</m:t>
                        </m:r>
                      </m:e>
                      <m:sub>
                        <m:r>
                          <a:rPr lang="en-US" b="0" i="1" smtClean="0">
                            <a:latin typeface="Cambria Math"/>
                          </a:rPr>
                          <m:t>0</m:t>
                        </m:r>
                      </m:sub>
                    </m:sSub>
                    <m:r>
                      <a:rPr lang="en-US" b="0" i="1" smtClean="0">
                        <a:latin typeface="Cambria Math"/>
                      </a:rPr>
                      <m:t>∈</m:t>
                    </m:r>
                    <m:r>
                      <a:rPr lang="en-US" b="0" i="1" smtClean="0">
                        <a:latin typeface="Cambria Math"/>
                      </a:rPr>
                      <m:t>ℝ</m:t>
                    </m:r>
                  </m:oMath>
                </a14:m>
                <a:r>
                  <a:rPr lang="en-US" b="0" dirty="0"/>
                  <a:t> is a constant to tune</a:t>
                </a:r>
              </a:p>
              <a:p>
                <a:pPr lvl="2"/>
                <a14:m>
                  <m:oMath xmlns:m="http://schemas.openxmlformats.org/officeDocument/2006/math">
                    <m:r>
                      <a:rPr lang="en-US" b="0" i="1" smtClean="0">
                        <a:latin typeface="Cambria Math"/>
                      </a:rPr>
                      <m:t>𝜂</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ℝ</m:t>
                        </m:r>
                      </m:e>
                      <m:sup>
                        <m:r>
                          <a:rPr lang="en-US" b="0" i="1" smtClean="0">
                            <a:latin typeface="Cambria Math"/>
                          </a:rPr>
                          <m:t>+</m:t>
                        </m:r>
                      </m:sup>
                    </m:sSup>
                  </m:oMath>
                </a14:m>
                <a:r>
                  <a:rPr lang="en-US" b="0" dirty="0"/>
                  <a:t> is a constant that controls the effect of popularity:</a:t>
                </a:r>
              </a:p>
              <a:p>
                <a:pPr lvl="3"/>
                <a14:m>
                  <m:oMath xmlns:m="http://schemas.openxmlformats.org/officeDocument/2006/math">
                    <m:r>
                      <a:rPr lang="en-US" i="1">
                        <a:latin typeface="Cambria Math"/>
                      </a:rPr>
                      <m:t>𝜂</m:t>
                    </m:r>
                    <m:r>
                      <a:rPr lang="en-US" b="0" i="1" smtClean="0">
                        <a:latin typeface="Cambria Math"/>
                      </a:rPr>
                      <m:t>=0</m:t>
                    </m:r>
                  </m:oMath>
                </a14:m>
                <a:r>
                  <a:rPr lang="en-US" b="0" i="1" dirty="0">
                    <a:latin typeface="Cambria Math"/>
                  </a:rPr>
                  <a:t> </a:t>
                </a:r>
                <a:r>
                  <a:rPr lang="en-US" dirty="0">
                    <a:latin typeface="Cambria Math"/>
                  </a:rPr>
                  <a:t>gives a uniform effect</a:t>
                </a:r>
                <a:endParaRPr lang="en-US" b="0" dirty="0">
                  <a:latin typeface="Cambria Math"/>
                </a:endParaRPr>
              </a:p>
              <a:p>
                <a:pPr lvl="3"/>
                <a14:m>
                  <m:oMath xmlns:m="http://schemas.openxmlformats.org/officeDocument/2006/math">
                    <m:r>
                      <a:rPr lang="en-US" b="0" i="1" smtClean="0">
                        <a:latin typeface="Cambria Math"/>
                      </a:rPr>
                      <m:t>𝜂</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0,1</m:t>
                        </m:r>
                      </m:e>
                    </m:d>
                  </m:oMath>
                </a14:m>
                <a:r>
                  <a:rPr lang="en-US" b="0" dirty="0"/>
                  <a:t> dampens the effect of popularity</a:t>
                </a:r>
              </a:p>
              <a:p>
                <a:pPr lvl="3"/>
                <a14:m>
                  <m:oMath xmlns:m="http://schemas.openxmlformats.org/officeDocument/2006/math">
                    <m:r>
                      <a:rPr lang="en-US" i="1" smtClean="0">
                        <a:latin typeface="Cambria Math"/>
                      </a:rPr>
                      <m:t>𝜂</m:t>
                    </m:r>
                    <m:r>
                      <a:rPr lang="en-US" b="0" i="1" smtClean="0">
                        <a:latin typeface="Cambria Math"/>
                      </a:rPr>
                      <m:t>&gt;1</m:t>
                    </m:r>
                  </m:oMath>
                </a14:m>
                <a:r>
                  <a:rPr lang="en-US" b="0" dirty="0"/>
                  <a:t> amplifies the effect of po</a:t>
                </a:r>
                <a:r>
                  <a:rPr lang="en-US" dirty="0"/>
                  <a:t>pularity</a:t>
                </a:r>
                <a:endParaRPr lang="en-US" b="0" dirty="0"/>
              </a:p>
              <a:p>
                <a:pPr marL="457200" lvl="1"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943" b="-10512"/>
                </a:stretch>
              </a:blipFill>
            </p:spPr>
            <p:txBody>
              <a:bodyPr/>
              <a:lstStyle/>
              <a:p>
                <a:r>
                  <a:rPr lang="nl-NL">
                    <a:noFill/>
                  </a:rPr>
                  <a:t> </a:t>
                </a:r>
              </a:p>
            </p:txBody>
          </p:sp>
        </mc:Fallback>
      </mc:AlternateContent>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16</a:t>
            </a:fld>
            <a:endParaRPr lang="en-US"/>
          </a:p>
        </p:txBody>
      </p:sp>
    </p:spTree>
    <p:extLst>
      <p:ext uri="{BB962C8B-B14F-4D97-AF65-F5344CB8AC3E}">
        <p14:creationId xmlns:p14="http://schemas.microsoft.com/office/powerpoint/2010/main" val="228819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WMF Weighting Schemes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a:p>
              <a:p>
                <a:endParaRPr lang="en-US" dirty="0"/>
              </a:p>
              <a:p>
                <a:endParaRPr lang="en-US" dirty="0"/>
              </a:p>
              <a:p>
                <a:pPr marL="0" indent="0">
                  <a:buNone/>
                </a:pPr>
                <a:endParaRPr lang="en-US" dirty="0"/>
              </a:p>
              <a:p>
                <a:r>
                  <a:rPr lang="en-US" dirty="0"/>
                  <a:t>All weighting schemes use the L2-loss</a:t>
                </a:r>
              </a:p>
              <a:p>
                <a:r>
                  <a:rPr lang="en-US" dirty="0"/>
                  <a:t>The optimization procedure for each weighting scheme</a:t>
                </a:r>
              </a:p>
              <a:p>
                <a:pPr lvl="1"/>
                <a:r>
                  <a:rPr lang="en-US" dirty="0" err="1"/>
                  <a:t>WMF_pos</a:t>
                </a:r>
                <a:r>
                  <a:rPr lang="en-US" dirty="0"/>
                  <a:t>: Alternating Least Squares (ALS): </a:t>
                </a:r>
                <a14:m>
                  <m:oMath xmlns:m="http://schemas.openxmlformats.org/officeDocument/2006/math">
                    <m:r>
                      <a:rPr lang="en-US" b="1" i="0" smtClean="0">
                        <a:latin typeface="Cambria Math"/>
                      </a:rPr>
                      <m:t>𝐏</m:t>
                    </m:r>
                    <m:r>
                      <a:rPr lang="en-US" b="1" i="1" smtClean="0">
                        <a:latin typeface="Cambria Math"/>
                        <a:ea typeface="Cambria Math"/>
                      </a:rPr>
                      <m:t>→</m:t>
                    </m:r>
                    <m:r>
                      <a:rPr lang="en-US" b="1" i="0" smtClean="0">
                        <a:latin typeface="Cambria Math"/>
                        <a:ea typeface="Cambria Math"/>
                      </a:rPr>
                      <m:t>𝐐</m:t>
                    </m:r>
                    <m:r>
                      <a:rPr lang="en-US" b="1" i="1">
                        <a:latin typeface="Cambria Math"/>
                        <a:ea typeface="Cambria Math"/>
                      </a:rPr>
                      <m:t>→</m:t>
                    </m:r>
                    <m:r>
                      <a:rPr lang="en-US" b="1">
                        <a:latin typeface="Cambria Math"/>
                      </a:rPr>
                      <m:t>𝐏</m:t>
                    </m:r>
                    <m:r>
                      <a:rPr lang="en-US" b="1" i="1">
                        <a:latin typeface="Cambria Math"/>
                        <a:ea typeface="Cambria Math"/>
                      </a:rPr>
                      <m:t>→</m:t>
                    </m:r>
                    <m:r>
                      <a:rPr lang="en-US" b="1">
                        <a:latin typeface="Cambria Math"/>
                        <a:ea typeface="Cambria Math"/>
                      </a:rPr>
                      <m:t>𝐐</m:t>
                    </m:r>
                    <m:r>
                      <a:rPr lang="en-US" b="1" i="1">
                        <a:latin typeface="Cambria Math"/>
                        <a:ea typeface="Cambria Math"/>
                      </a:rPr>
                      <m:t>→</m:t>
                    </m:r>
                  </m:oMath>
                </a14:m>
                <a:r>
                  <a:rPr lang="en-US" dirty="0">
                    <a:ea typeface="Cambria Math"/>
                  </a:rPr>
                  <a:t>…</a:t>
                </a:r>
              </a:p>
              <a:p>
                <a:pPr lvl="1"/>
                <a:r>
                  <a:rPr lang="en-US" dirty="0" err="1"/>
                  <a:t>WMF_neg</a:t>
                </a:r>
                <a:r>
                  <a:rPr lang="en-US" dirty="0"/>
                  <a:t>: Element-wise ALS (</a:t>
                </a:r>
                <a:r>
                  <a:rPr lang="en-US" dirty="0" err="1"/>
                  <a:t>eALS</a:t>
                </a:r>
                <a:r>
                  <a:rPr lang="en-US" dirty="0"/>
                  <a:t>): </a:t>
                </a:r>
                <a14:m>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a:ea typeface="Cambria Math"/>
                          </a:rPr>
                          <m:t>𝑝</m:t>
                        </m:r>
                      </m:e>
                      <m:sub>
                        <m:r>
                          <a:rPr lang="en-US" b="0" i="1" smtClean="0">
                            <a:latin typeface="Cambria Math"/>
                            <a:ea typeface="Cambria Math"/>
                          </a:rPr>
                          <m:t>𝑢𝑓</m:t>
                        </m:r>
                      </m:sub>
                    </m:sSub>
                    <m:r>
                      <a:rPr lang="en-US" b="1" i="1">
                        <a:latin typeface="Cambria Math"/>
                        <a:ea typeface="Cambria Math"/>
                      </a:rPr>
                      <m:t>→</m:t>
                    </m:r>
                    <m:sSub>
                      <m:sSubPr>
                        <m:ctrlPr>
                          <a:rPr lang="en-US" b="1" i="1" smtClean="0">
                            <a:latin typeface="Cambria Math" panose="02040503050406030204" pitchFamily="18" charset="0"/>
                            <a:ea typeface="Cambria Math"/>
                          </a:rPr>
                        </m:ctrlPr>
                      </m:sSubPr>
                      <m:e>
                        <m:r>
                          <a:rPr lang="en-US" b="0" i="1" smtClean="0">
                            <a:latin typeface="Cambria Math"/>
                            <a:ea typeface="Cambria Math"/>
                          </a:rPr>
                          <m:t>𝑞</m:t>
                        </m:r>
                      </m:e>
                      <m:sub>
                        <m:r>
                          <a:rPr lang="en-US" b="1" i="1" smtClean="0">
                            <a:latin typeface="Cambria Math"/>
                            <a:ea typeface="Cambria Math"/>
                          </a:rPr>
                          <m:t>𝒊</m:t>
                        </m:r>
                        <m:r>
                          <a:rPr lang="en-US" b="0" i="1" smtClean="0">
                            <a:latin typeface="Cambria Math"/>
                            <a:ea typeface="Cambria Math"/>
                          </a:rPr>
                          <m:t>𝑓</m:t>
                        </m:r>
                      </m:sub>
                    </m:sSub>
                    <m:r>
                      <a:rPr lang="en-US" b="1"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𝑝</m:t>
                        </m:r>
                      </m:e>
                      <m:sub>
                        <m:r>
                          <a:rPr lang="en-US" i="1">
                            <a:latin typeface="Cambria Math"/>
                            <a:ea typeface="Cambria Math"/>
                          </a:rPr>
                          <m:t>𝑢𝑓</m:t>
                        </m:r>
                      </m:sub>
                    </m:sSub>
                    <m:r>
                      <a:rPr lang="en-US" b="1" i="1">
                        <a:latin typeface="Cambria Math"/>
                        <a:ea typeface="Cambria Math"/>
                      </a:rPr>
                      <m:t>→</m:t>
                    </m:r>
                    <m:sSub>
                      <m:sSubPr>
                        <m:ctrlPr>
                          <a:rPr lang="en-US" b="1" i="1">
                            <a:latin typeface="Cambria Math" panose="02040503050406030204" pitchFamily="18" charset="0"/>
                            <a:ea typeface="Cambria Math"/>
                          </a:rPr>
                        </m:ctrlPr>
                      </m:sSubPr>
                      <m:e>
                        <m:r>
                          <a:rPr lang="en-US" i="1">
                            <a:latin typeface="Cambria Math"/>
                            <a:ea typeface="Cambria Math"/>
                          </a:rPr>
                          <m:t>𝑞</m:t>
                        </m:r>
                      </m:e>
                      <m:sub>
                        <m:r>
                          <a:rPr lang="en-US" b="1" i="1">
                            <a:latin typeface="Cambria Math"/>
                            <a:ea typeface="Cambria Math"/>
                          </a:rPr>
                          <m:t>𝒊</m:t>
                        </m:r>
                        <m:r>
                          <a:rPr lang="en-US" i="1">
                            <a:latin typeface="Cambria Math"/>
                            <a:ea typeface="Cambria Math"/>
                          </a:rPr>
                          <m:t>𝑓</m:t>
                        </m:r>
                      </m:sub>
                    </m:sSub>
                  </m:oMath>
                </a14:m>
                <a:r>
                  <a:rPr lang="en-US" b="1" dirty="0">
                    <a:ea typeface="Cambria Math"/>
                  </a:rPr>
                  <a:t> </a:t>
                </a:r>
                <a14:m>
                  <m:oMath xmlns:m="http://schemas.openxmlformats.org/officeDocument/2006/math">
                    <m:r>
                      <a:rPr lang="en-US" b="1" i="1">
                        <a:latin typeface="Cambria Math"/>
                        <a:ea typeface="Cambria Math"/>
                      </a:rPr>
                      <m:t>→ </m:t>
                    </m:r>
                  </m:oMath>
                </a14:m>
                <a:r>
                  <a:rPr lang="en-US" dirty="0">
                    <a:ea typeface="Cambria Math"/>
                  </a:rPr>
                  <a:t>…</a:t>
                </a:r>
              </a:p>
              <a:p>
                <a:pPr lvl="1"/>
                <a:r>
                  <a:rPr lang="en-US" dirty="0" err="1">
                    <a:ea typeface="Cambria Math"/>
                  </a:rPr>
                  <a:t>WMF_pos_neg</a:t>
                </a:r>
                <a:r>
                  <a:rPr lang="en-US" dirty="0">
                    <a:ea typeface="Cambria Math"/>
                  </a:rPr>
                  <a:t>: </a:t>
                </a:r>
                <a:r>
                  <a:rPr lang="en-US" dirty="0" err="1">
                    <a:ea typeface="Cambria Math"/>
                  </a:rPr>
                  <a:t>eALS</a:t>
                </a:r>
                <a:endParaRPr lang="en-US" dirty="0">
                  <a:ea typeface="Cambria Math"/>
                </a:endParaRPr>
              </a:p>
              <a:p>
                <a:pPr lvl="1"/>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17</a:t>
            </a:fld>
            <a:endParaRPr lang="en-US"/>
          </a:p>
        </p:txBody>
      </p:sp>
      <mc:AlternateContent xmlns:mc="http://schemas.openxmlformats.org/markup-compatibility/2006" xmlns:a14="http://schemas.microsoft.com/office/drawing/2010/main">
        <mc:Choice Requires="a14">
          <p:graphicFrame>
            <p:nvGraphicFramePr>
              <p:cNvPr id="7" name="Content Placeholder 7"/>
              <p:cNvGraphicFramePr>
                <a:graphicFrameLocks/>
              </p:cNvGraphicFramePr>
              <p:nvPr>
                <p:extLst>
                  <p:ext uri="{D42A27DB-BD31-4B8C-83A1-F6EECF244321}">
                    <p14:modId xmlns:p14="http://schemas.microsoft.com/office/powerpoint/2010/main" val="2923183108"/>
                  </p:ext>
                </p:extLst>
              </p:nvPr>
            </p:nvGraphicFramePr>
            <p:xfrm>
              <a:off x="457200" y="1600200"/>
              <a:ext cx="8229600" cy="1483360"/>
            </p:xfrm>
            <a:graphic>
              <a:graphicData uri="http://schemas.openxmlformats.org/drawingml/2006/table">
                <a:tbl>
                  <a:tblPr firstRow="1" bandRow="1">
                    <a:tableStyleId>{2D5ABB26-0587-4C30-8999-92F81FD0307C}</a:tableStyleId>
                  </a:tblPr>
                  <a:tblGrid>
                    <a:gridCol w="3106688">
                      <a:extLst>
                        <a:ext uri="{9D8B030D-6E8A-4147-A177-3AD203B41FA5}">
                          <a16:colId xmlns:a16="http://schemas.microsoft.com/office/drawing/2014/main" val="20000"/>
                        </a:ext>
                      </a:extLst>
                    </a:gridCol>
                    <a:gridCol w="2379712">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Model</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Positive feedback</a:t>
                          </a:r>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t>Negative feedback</a:t>
                          </a: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a:t>WMF_pos</a:t>
                          </a:r>
                          <a:r>
                            <a:rPr lang="en-US" dirty="0"/>
                            <a:t> (Hu et al.,</a:t>
                          </a:r>
                          <a:r>
                            <a:rPr lang="en-US" baseline="0" dirty="0"/>
                            <a:t> </a:t>
                          </a:r>
                          <a:r>
                            <a:rPr lang="en-US" dirty="0"/>
                            <a:t>2008)</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a:t>weighted</a:t>
                          </a:r>
                          <a:r>
                            <a:rPr lang="en-US" baseline="0" dirty="0"/>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a:rPr>
                                    <m:t>𝑤</m:t>
                                  </m:r>
                                </m:e>
                                <m:sub>
                                  <m:r>
                                    <a:rPr lang="en-US" b="0" i="1" baseline="0" smtClean="0">
                                      <a:latin typeface="Cambria Math"/>
                                    </a:rPr>
                                    <m:t>𝑢𝑖</m:t>
                                  </m:r>
                                </m:sub>
                              </m:sSub>
                            </m:oMath>
                          </a14:m>
                          <a:r>
                            <a:rPr lang="en-US" baseline="0" dirty="0"/>
                            <a:t>)</a:t>
                          </a:r>
                          <a:r>
                            <a:rPr lang="en-US" dirty="0"/>
                            <a:t> </a:t>
                          </a:r>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uniform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𝑐</m:t>
                                  </m:r>
                                </m:e>
                                <m:sub>
                                  <m:r>
                                    <a:rPr lang="en-US" b="0" i="1" smtClean="0">
                                      <a:latin typeface="Cambria Math"/>
                                    </a:rPr>
                                    <m:t>𝑖</m:t>
                                  </m:r>
                                </m:sub>
                              </m:sSub>
                              <m:r>
                                <a:rPr lang="en-US" b="0" i="1" smtClean="0">
                                  <a:latin typeface="Cambria Math"/>
                                </a:rPr>
                                <m:t>=1)</m:t>
                              </m:r>
                            </m:oMath>
                          </a14:m>
                          <a:endParaRPr lang="en-GB"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US" dirty="0" err="1"/>
                            <a:t>WMF_neg</a:t>
                          </a:r>
                          <a:r>
                            <a:rPr lang="en-US" dirty="0"/>
                            <a:t> (He et al.,</a:t>
                          </a:r>
                          <a:r>
                            <a:rPr lang="en-US" baseline="0" dirty="0"/>
                            <a:t> </a:t>
                          </a:r>
                          <a:r>
                            <a:rPr lang="en-US" dirty="0"/>
                            <a:t>2016)</a:t>
                          </a:r>
                          <a:endParaRPr lang="en-GB" dirty="0"/>
                        </a:p>
                      </a:txBody>
                      <a:tcPr>
                        <a:lnR w="12700" cap="flat" cmpd="sng" algn="ctr">
                          <a:solidFill>
                            <a:schemeClr val="tx1"/>
                          </a:solidFill>
                          <a:prstDash val="solid"/>
                          <a:round/>
                          <a:headEnd type="none" w="med" len="med"/>
                          <a:tailEnd type="none" w="med" len="med"/>
                        </a:lnR>
                      </a:tcPr>
                    </a:tc>
                    <a:tc>
                      <a:txBody>
                        <a:bodyPr/>
                        <a:lstStyle/>
                        <a:p>
                          <a:r>
                            <a:rPr lang="en-US" dirty="0"/>
                            <a:t>uniform</a:t>
                          </a:r>
                          <a:r>
                            <a:rPr lang="en-US" baseline="0" dirty="0"/>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a:rPr>
                                    <m:t>𝑤</m:t>
                                  </m:r>
                                </m:e>
                                <m:sub>
                                  <m:r>
                                    <a:rPr lang="en-US" b="0" i="1" baseline="0" smtClean="0">
                                      <a:latin typeface="Cambria Math"/>
                                    </a:rPr>
                                    <m:t>𝑢𝑖</m:t>
                                  </m:r>
                                </m:sub>
                              </m:sSub>
                              <m:r>
                                <a:rPr lang="en-US" b="0" i="1" baseline="0" smtClean="0">
                                  <a:latin typeface="Cambria Math"/>
                                </a:rPr>
                                <m:t>=1</m:t>
                              </m:r>
                            </m:oMath>
                          </a14:m>
                          <a:r>
                            <a:rPr lang="en-US" baseline="0" dirty="0"/>
                            <a:t>)</a:t>
                          </a:r>
                          <a:endParaRPr lang="en-GB" dirty="0"/>
                        </a:p>
                      </a:txBody>
                      <a:tcPr>
                        <a:lnL w="12700" cap="flat" cmpd="sng" algn="ctr">
                          <a:solidFill>
                            <a:schemeClr val="tx1"/>
                          </a:solidFill>
                          <a:prstDash val="solid"/>
                          <a:round/>
                          <a:headEnd type="none" w="med" len="med"/>
                          <a:tailEnd type="none" w="med" len="med"/>
                        </a:lnL>
                      </a:tcPr>
                    </a:tc>
                    <a:tc>
                      <a:txBody>
                        <a:bodyPr/>
                        <a:lstStyle/>
                        <a:p>
                          <a:r>
                            <a:rPr lang="en-US" dirty="0"/>
                            <a:t>weighted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𝑐</m:t>
                                  </m:r>
                                </m:e>
                                <m:sub>
                                  <m:r>
                                    <a:rPr lang="en-US" b="0" i="1" smtClean="0">
                                      <a:latin typeface="Cambria Math"/>
                                    </a:rPr>
                                    <m:t>𝑖</m:t>
                                  </m:r>
                                </m:sub>
                              </m:sSub>
                            </m:oMath>
                          </a14:m>
                          <a:r>
                            <a:rPr lang="en-US" dirty="0"/>
                            <a:t>)</a:t>
                          </a:r>
                          <a:endParaRPr lang="en-GB" dirty="0"/>
                        </a:p>
                      </a:txBody>
                      <a:tcPr/>
                    </a:tc>
                    <a:extLst>
                      <a:ext uri="{0D108BD9-81ED-4DB2-BD59-A6C34878D82A}">
                        <a16:rowId xmlns:a16="http://schemas.microsoft.com/office/drawing/2014/main" val="10002"/>
                      </a:ext>
                    </a:extLst>
                  </a:tr>
                  <a:tr h="370840">
                    <a:tc>
                      <a:txBody>
                        <a:bodyPr/>
                        <a:lstStyle/>
                        <a:p>
                          <a:r>
                            <a:rPr lang="en-US" dirty="0" err="1"/>
                            <a:t>WMF_pos_neg</a:t>
                          </a:r>
                          <a:r>
                            <a:rPr lang="en-US" dirty="0"/>
                            <a:t> (ours)</a:t>
                          </a:r>
                          <a:endParaRPr lang="en-GB"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weighted</a:t>
                          </a:r>
                          <a:r>
                            <a:rPr lang="en-US" baseline="0" dirty="0"/>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a:rPr>
                                    <m:t>𝑤</m:t>
                                  </m:r>
                                </m:e>
                                <m:sub>
                                  <m:r>
                                    <a:rPr lang="en-US" b="0" i="1" baseline="0" smtClean="0">
                                      <a:latin typeface="Cambria Math"/>
                                    </a:rPr>
                                    <m:t>𝑢𝑖</m:t>
                                  </m:r>
                                </m:sub>
                              </m:sSub>
                            </m:oMath>
                          </a14:m>
                          <a:r>
                            <a:rPr lang="en-US" baseline="0" dirty="0"/>
                            <a:t>)</a:t>
                          </a:r>
                          <a:r>
                            <a:rPr lang="en-US" dirty="0"/>
                            <a:t> </a:t>
                          </a:r>
                          <a:endParaRPr lang="en-GB" dirty="0"/>
                        </a:p>
                      </a:txBody>
                      <a:tcPr>
                        <a:lnL w="12700" cap="flat" cmpd="sng" algn="ctr">
                          <a:solidFill>
                            <a:schemeClr val="tx1"/>
                          </a:solidFill>
                          <a:prstDash val="solid"/>
                          <a:round/>
                          <a:headEnd type="none" w="med" len="med"/>
                          <a:tailEnd type="none" w="med" len="med"/>
                        </a:lnL>
                      </a:tcPr>
                    </a:tc>
                    <a:tc>
                      <a:txBody>
                        <a:bodyPr/>
                        <a:lstStyle/>
                        <a:p>
                          <a:r>
                            <a:rPr lang="en-US" dirty="0"/>
                            <a:t>weighted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𝑐</m:t>
                                  </m:r>
                                </m:e>
                                <m:sub>
                                  <m:r>
                                    <a:rPr lang="en-US" b="0" i="1" smtClean="0">
                                      <a:latin typeface="Cambria Math"/>
                                    </a:rPr>
                                    <m:t>𝑖</m:t>
                                  </m:r>
                                </m:sub>
                              </m:sSub>
                            </m:oMath>
                          </a14:m>
                          <a:r>
                            <a:rPr lang="en-US" dirty="0"/>
                            <a:t>)</a:t>
                          </a:r>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7" name="Content Placeholder 7"/>
              <p:cNvGraphicFramePr>
                <a:graphicFrameLocks/>
              </p:cNvGraphicFramePr>
              <p:nvPr>
                <p:extLst>
                  <p:ext uri="{D42A27DB-BD31-4B8C-83A1-F6EECF244321}">
                    <p14:modId xmlns:p14="http://schemas.microsoft.com/office/powerpoint/2010/main" val="2923183108"/>
                  </p:ext>
                </p:extLst>
              </p:nvPr>
            </p:nvGraphicFramePr>
            <p:xfrm>
              <a:off x="457200" y="1600200"/>
              <a:ext cx="8229600" cy="1483360"/>
            </p:xfrm>
            <a:graphic>
              <a:graphicData uri="http://schemas.openxmlformats.org/drawingml/2006/table">
                <a:tbl>
                  <a:tblPr firstRow="1" bandRow="1">
                    <a:tableStyleId>{2D5ABB26-0587-4C30-8999-92F81FD0307C}</a:tableStyleId>
                  </a:tblPr>
                  <a:tblGrid>
                    <a:gridCol w="3106688"/>
                    <a:gridCol w="2379712"/>
                    <a:gridCol w="2743200"/>
                  </a:tblGrid>
                  <a:tr h="370840">
                    <a:tc>
                      <a:txBody>
                        <a:bodyPr/>
                        <a:lstStyle/>
                        <a:p>
                          <a:r>
                            <a:rPr lang="en-US" dirty="0" smtClean="0"/>
                            <a:t>Model</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smtClean="0"/>
                            <a:t>Positive feedback</a:t>
                          </a:r>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smtClean="0"/>
                            <a:t>Negative feedback</a:t>
                          </a:r>
                          <a:endParaRPr lang="en-GB" dirty="0"/>
                        </a:p>
                      </a:txBody>
                      <a:tcPr>
                        <a:lnB w="12700" cap="flat" cmpd="sng" algn="ctr">
                          <a:solidFill>
                            <a:schemeClr val="tx1"/>
                          </a:solidFill>
                          <a:prstDash val="solid"/>
                          <a:round/>
                          <a:headEnd type="none" w="med" len="med"/>
                          <a:tailEnd type="none" w="med" len="med"/>
                        </a:lnB>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t>WMF_pos</a:t>
                          </a:r>
                          <a:r>
                            <a:rPr lang="en-US" dirty="0" smtClean="0"/>
                            <a:t> (Hu et al.,</a:t>
                          </a:r>
                          <a:r>
                            <a:rPr lang="en-US" baseline="0" dirty="0" smtClean="0"/>
                            <a:t> </a:t>
                          </a:r>
                          <a:r>
                            <a:rPr lang="en-US" dirty="0" smtClean="0"/>
                            <a:t>2008)</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rotWithShape="1">
                          <a:blip r:embed="rId3"/>
                          <a:stretch>
                            <a:fillRect l="-130769" t="-108197" r="-115385" b="-222951"/>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1">
                          <a:blip r:embed="rId3"/>
                          <a:stretch>
                            <a:fillRect l="-200000" t="-108197" b="-222951"/>
                          </a:stretch>
                        </a:blipFill>
                      </a:tcPr>
                    </a:tc>
                  </a:tr>
                  <a:tr h="370840">
                    <a:tc>
                      <a:txBody>
                        <a:bodyPr/>
                        <a:lstStyle/>
                        <a:p>
                          <a:r>
                            <a:rPr lang="en-US" dirty="0" err="1" smtClean="0"/>
                            <a:t>WMF_neg</a:t>
                          </a:r>
                          <a:r>
                            <a:rPr lang="en-US" dirty="0" smtClean="0"/>
                            <a:t> (He et al.,</a:t>
                          </a:r>
                          <a:r>
                            <a:rPr lang="en-US" baseline="0" dirty="0" smtClean="0"/>
                            <a:t> </a:t>
                          </a:r>
                          <a:r>
                            <a:rPr lang="en-US" dirty="0" smtClean="0"/>
                            <a:t>2016)</a:t>
                          </a:r>
                          <a:endParaRPr lang="en-GB"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blipFill rotWithShape="1">
                          <a:blip r:embed="rId3"/>
                          <a:stretch>
                            <a:fillRect l="-130769" t="-211667" r="-115385" b="-126667"/>
                          </a:stretch>
                        </a:blipFill>
                      </a:tcPr>
                    </a:tc>
                    <a:tc>
                      <a:txBody>
                        <a:bodyPr/>
                        <a:lstStyle/>
                        <a:p>
                          <a:endParaRPr lang="en-US"/>
                        </a:p>
                      </a:txBody>
                      <a:tcPr>
                        <a:blipFill rotWithShape="1">
                          <a:blip r:embed="rId3"/>
                          <a:stretch>
                            <a:fillRect l="-200000" t="-211667" b="-126667"/>
                          </a:stretch>
                        </a:blipFill>
                      </a:tcPr>
                    </a:tc>
                  </a:tr>
                  <a:tr h="370840">
                    <a:tc>
                      <a:txBody>
                        <a:bodyPr/>
                        <a:lstStyle/>
                        <a:p>
                          <a:r>
                            <a:rPr lang="en-US" dirty="0" err="1" smtClean="0"/>
                            <a:t>WMF_pos_neg</a:t>
                          </a:r>
                          <a:r>
                            <a:rPr lang="en-US" dirty="0" smtClean="0"/>
                            <a:t> (ours)</a:t>
                          </a:r>
                          <a:endParaRPr lang="en-GB"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blipFill rotWithShape="1">
                          <a:blip r:embed="rId3"/>
                          <a:stretch>
                            <a:fillRect l="-130769" t="-306557" r="-115385" b="-24590"/>
                          </a:stretch>
                        </a:blipFill>
                      </a:tcPr>
                    </a:tc>
                    <a:tc>
                      <a:txBody>
                        <a:bodyPr/>
                        <a:lstStyle/>
                        <a:p>
                          <a:endParaRPr lang="en-US"/>
                        </a:p>
                      </a:txBody>
                      <a:tcPr>
                        <a:blipFill rotWithShape="1">
                          <a:blip r:embed="rId3"/>
                          <a:stretch>
                            <a:fillRect l="-200000" t="-306557" b="-24590"/>
                          </a:stretch>
                        </a:blipFill>
                      </a:tcPr>
                    </a:tc>
                  </a:tr>
                </a:tbl>
              </a:graphicData>
            </a:graphic>
          </p:graphicFrame>
        </mc:Fallback>
      </mc:AlternateContent>
    </p:spTree>
    <p:extLst>
      <p:ext uri="{BB962C8B-B14F-4D97-AF65-F5344CB8AC3E}">
        <p14:creationId xmlns:p14="http://schemas.microsoft.com/office/powerpoint/2010/main" val="65493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NeuWMF</a:t>
            </a:r>
            <a:endParaRPr lang="en-GB"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18</a:t>
            </a:fld>
            <a:endParaRPr lang="en-US"/>
          </a:p>
        </p:txBody>
      </p:sp>
      <mc:AlternateContent xmlns:mc="http://schemas.openxmlformats.org/markup-compatibility/2006" xmlns:a14="http://schemas.microsoft.com/office/drawing/2010/main">
        <mc:Choice Requires="a14">
          <p:sp>
            <p:nvSpPr>
              <p:cNvPr id="10" name="Content Placeholder 9"/>
              <p:cNvSpPr>
                <a:spLocks noGrp="1"/>
              </p:cNvSpPr>
              <p:nvPr>
                <p:ph idx="1"/>
              </p:nvPr>
            </p:nvSpPr>
            <p:spPr>
              <a:xfrm>
                <a:off x="457200" y="1600200"/>
                <a:ext cx="8229600" cy="4925144"/>
              </a:xfrm>
            </p:spPr>
            <p:txBody>
              <a:bodyPr>
                <a:normAutofit fontScale="92500" lnSpcReduction="10000"/>
              </a:bodyPr>
              <a:lstStyle/>
              <a:p>
                <a:r>
                  <a:rPr lang="en-US" sz="2600" dirty="0"/>
                  <a:t>L2-loss: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𝐿</m:t>
                          </m:r>
                        </m:e>
                        <m:sub>
                          <m:r>
                            <a:rPr lang="en-US" i="1">
                              <a:latin typeface="Cambria Math"/>
                            </a:rPr>
                            <m:t>𝑁𝑒𝑢𝑊𝑀𝐹</m:t>
                          </m:r>
                        </m:sub>
                      </m:sSub>
                      <m:r>
                        <a:rPr lang="en-US" i="1" smtClean="0">
                          <a:latin typeface="Cambria Math"/>
                          <a:ea typeface="Cambria Math"/>
                        </a:rPr>
                        <m:t>=</m:t>
                      </m:r>
                      <m:nary>
                        <m:naryPr>
                          <m:chr m:val="∑"/>
                          <m:supHide m:val="on"/>
                          <m:ctrlPr>
                            <a:rPr lang="en-US" i="1" smtClean="0">
                              <a:latin typeface="Cambria Math" panose="02040503050406030204" pitchFamily="18" charset="0"/>
                            </a:rPr>
                          </m:ctrlPr>
                        </m:naryPr>
                        <m:sub>
                          <m:d>
                            <m:dPr>
                              <m:ctrlPr>
                                <a:rPr lang="en-US" i="1">
                                  <a:latin typeface="Cambria Math" panose="02040503050406030204" pitchFamily="18" charset="0"/>
                                </a:rPr>
                              </m:ctrlPr>
                            </m:dPr>
                            <m:e>
                              <m:r>
                                <m:rPr>
                                  <m:brk m:alnAt="7"/>
                                </m:rPr>
                                <a:rPr lang="en-US" i="1">
                                  <a:latin typeface="Cambria Math"/>
                                </a:rPr>
                                <m:t>𝑢</m:t>
                              </m:r>
                              <m:r>
                                <a:rPr lang="en-US" i="1">
                                  <a:latin typeface="Cambria Math"/>
                                </a:rPr>
                                <m:t>,</m:t>
                              </m:r>
                              <m:r>
                                <a:rPr lang="en-US" i="1">
                                  <a:latin typeface="Cambria Math"/>
                                </a:rPr>
                                <m:t>𝑖</m:t>
                              </m:r>
                            </m:e>
                          </m:d>
                          <m:r>
                            <a:rPr lang="en-US" i="1">
                              <a:latin typeface="Cambria Math"/>
                            </a:rPr>
                            <m:t>∈</m:t>
                          </m:r>
                          <m:sSup>
                            <m:sSupPr>
                              <m:ctrlPr>
                                <a:rPr lang="en-US" i="1">
                                  <a:latin typeface="Cambria Math" panose="02040503050406030204" pitchFamily="18" charset="0"/>
                                </a:rPr>
                              </m:ctrlPr>
                            </m:sSupPr>
                            <m:e>
                              <m:r>
                                <a:rPr lang="en-US" i="1">
                                  <a:latin typeface="Cambria Math"/>
                                </a:rPr>
                                <m:t>ℛ</m:t>
                              </m:r>
                            </m:e>
                            <m:sup>
                              <m:r>
                                <a:rPr lang="en-US" i="1">
                                  <a:latin typeface="Cambria Math"/>
                                </a:rPr>
                                <m:t>+</m:t>
                              </m:r>
                            </m:sup>
                          </m:sSup>
                        </m:sub>
                        <m:sup/>
                        <m:e>
                          <m:sSub>
                            <m:sSubPr>
                              <m:ctrlPr>
                                <a:rPr lang="en-US" i="1">
                                  <a:latin typeface="Cambria Math" panose="02040503050406030204" pitchFamily="18" charset="0"/>
                                </a:rPr>
                              </m:ctrlPr>
                            </m:sSubPr>
                            <m:e>
                              <m:r>
                                <a:rPr lang="en-US" i="1">
                                  <a:latin typeface="Cambria Math"/>
                                </a:rPr>
                                <m:t>𝑤</m:t>
                              </m:r>
                            </m:e>
                            <m:sub>
                              <m:r>
                                <a:rPr lang="en-US" i="1">
                                  <a:latin typeface="Cambria Math"/>
                                </a:rPr>
                                <m:t>𝑢𝑖</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1−</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𝑏</m:t>
                                          </m:r>
                                        </m:e>
                                      </m:acc>
                                    </m:e>
                                    <m:sub>
                                      <m:r>
                                        <a:rPr lang="en-US" i="1">
                                          <a:latin typeface="Cambria Math"/>
                                        </a:rPr>
                                        <m:t>𝑢𝑖</m:t>
                                      </m:r>
                                    </m:sub>
                                  </m:sSub>
                                </m:e>
                              </m:d>
                            </m:e>
                            <m:sup>
                              <m:r>
                                <a:rPr lang="en-US" i="1">
                                  <a:latin typeface="Cambria Math"/>
                                </a:rPr>
                                <m:t>2</m:t>
                              </m:r>
                            </m:sup>
                          </m:sSup>
                        </m:e>
                      </m:nary>
                      <m:r>
                        <a:rPr lang="en-US" i="1">
                          <a:latin typeface="Cambria Math"/>
                        </a:rPr>
                        <m:t>+</m:t>
                      </m:r>
                      <m:nary>
                        <m:naryPr>
                          <m:chr m:val="∑"/>
                          <m:supHide m:val="on"/>
                          <m:ctrlPr>
                            <a:rPr lang="en-US" i="1">
                              <a:latin typeface="Cambria Math" panose="02040503050406030204" pitchFamily="18" charset="0"/>
                            </a:rPr>
                          </m:ctrlPr>
                        </m:naryPr>
                        <m:sub>
                          <m:d>
                            <m:dPr>
                              <m:ctrlPr>
                                <a:rPr lang="en-US" i="1">
                                  <a:latin typeface="Cambria Math" panose="02040503050406030204" pitchFamily="18" charset="0"/>
                                </a:rPr>
                              </m:ctrlPr>
                            </m:dPr>
                            <m:e>
                              <m:r>
                                <m:rPr>
                                  <m:brk m:alnAt="7"/>
                                </m:rPr>
                                <a:rPr lang="en-US" i="1">
                                  <a:latin typeface="Cambria Math"/>
                                </a:rPr>
                                <m:t>𝑢</m:t>
                              </m:r>
                              <m:r>
                                <a:rPr lang="en-US" i="1">
                                  <a:latin typeface="Cambria Math"/>
                                </a:rPr>
                                <m:t>,</m:t>
                              </m:r>
                              <m:r>
                                <a:rPr lang="en-US" i="1">
                                  <a:latin typeface="Cambria Math"/>
                                </a:rPr>
                                <m:t>𝑖</m:t>
                              </m:r>
                            </m:e>
                          </m:d>
                          <m:r>
                            <a:rPr lang="en-US" i="1">
                              <a:latin typeface="Cambria Math"/>
                            </a:rPr>
                            <m:t>∈</m:t>
                          </m:r>
                          <m:sSup>
                            <m:sSupPr>
                              <m:ctrlPr>
                                <a:rPr lang="en-US" i="1">
                                  <a:latin typeface="Cambria Math" panose="02040503050406030204" pitchFamily="18" charset="0"/>
                                </a:rPr>
                              </m:ctrlPr>
                            </m:sSupPr>
                            <m:e>
                              <m:r>
                                <a:rPr lang="en-US" i="1">
                                  <a:latin typeface="Cambria Math"/>
                                </a:rPr>
                                <m:t>ℛ</m:t>
                              </m:r>
                            </m:e>
                            <m:sup>
                              <m:r>
                                <a:rPr lang="en-US" i="1">
                                  <a:latin typeface="Cambria Math"/>
                                </a:rPr>
                                <m:t>−</m:t>
                              </m:r>
                            </m:sup>
                          </m:sSup>
                        </m:sub>
                        <m:sup/>
                        <m:e>
                          <m:sSub>
                            <m:sSubPr>
                              <m:ctrlPr>
                                <a:rPr lang="en-US" i="1">
                                  <a:latin typeface="Cambria Math" panose="02040503050406030204" pitchFamily="18" charset="0"/>
                                </a:rPr>
                              </m:ctrlPr>
                            </m:sSubPr>
                            <m:e>
                              <m:r>
                                <a:rPr lang="en-US" i="1">
                                  <a:latin typeface="Cambria Math"/>
                                </a:rPr>
                                <m:t>𝑐</m:t>
                              </m:r>
                            </m:e>
                            <m:sub>
                              <m:r>
                                <a:rPr lang="en-US" i="1">
                                  <a:latin typeface="Cambria Math"/>
                                </a:rPr>
                                <m:t>𝑖</m:t>
                              </m:r>
                            </m:sub>
                          </m:sSub>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a:rPr>
                                    <m:t>𝑏</m:t>
                                  </m:r>
                                </m:e>
                              </m:acc>
                            </m:e>
                            <m:sub>
                              <m:r>
                                <a:rPr lang="en-US" i="1">
                                  <a:latin typeface="Cambria Math"/>
                                </a:rPr>
                                <m:t>𝑢𝑖</m:t>
                              </m:r>
                            </m:sub>
                            <m:sup>
                              <m:r>
                                <a:rPr lang="en-US" i="1">
                                  <a:latin typeface="Cambria Math"/>
                                </a:rPr>
                                <m:t>2</m:t>
                              </m:r>
                            </m:sup>
                          </m:sSubSup>
                        </m:e>
                      </m:nary>
                    </m:oMath>
                  </m:oMathPara>
                </a14:m>
                <a:endParaRPr lang="en-US"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a:rPr>
                        <m:t>+</m:t>
                      </m:r>
                      <m:r>
                        <a:rPr lang="en-US" b="0" i="1" smtClean="0">
                          <a:latin typeface="Cambria Math"/>
                        </a:rPr>
                        <m:t>𝜆</m:t>
                      </m:r>
                      <m:d>
                        <m:dPr>
                          <m:ctrlPr>
                            <a:rPr lang="en-US" b="0" i="1" smtClean="0">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a:rPr>
                                <m:t>𝑢</m:t>
                              </m:r>
                              <m:r>
                                <a:rPr lang="en-US" i="1">
                                  <a:latin typeface="Cambria Math"/>
                                </a:rPr>
                                <m:t>=1</m:t>
                              </m:r>
                            </m:sub>
                            <m:sup>
                              <m:r>
                                <a:rPr lang="en-US" i="1">
                                  <a:latin typeface="Cambria Math"/>
                                </a:rPr>
                                <m:t>𝑀</m:t>
                              </m:r>
                            </m:sup>
                            <m:e>
                              <m:d>
                                <m:dPr>
                                  <m:ctrlPr>
                                    <a:rPr lang="en-US" i="1">
                                      <a:latin typeface="Cambria Math" panose="02040503050406030204" pitchFamily="18" charset="0"/>
                                    </a:rPr>
                                  </m:ctrlPr>
                                </m:dP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𝑝</m:t>
                                              </m:r>
                                            </m:e>
                                            <m:sub>
                                              <m:r>
                                                <a:rPr lang="en-US" i="1">
                                                  <a:latin typeface="Cambria Math"/>
                                                </a:rPr>
                                                <m:t>𝑢</m:t>
                                              </m:r>
                                            </m:sub>
                                            <m:sup>
                                              <m:r>
                                                <a:rPr lang="en-US" i="1">
                                                  <a:latin typeface="Cambria Math"/>
                                                </a:rPr>
                                                <m:t>𝐺𝑀𝐹</m:t>
                                              </m:r>
                                            </m:sup>
                                          </m:sSubSup>
                                        </m:e>
                                      </m:d>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𝑝</m:t>
                                              </m:r>
                                            </m:e>
                                            <m:sub>
                                              <m:r>
                                                <a:rPr lang="en-US" i="1">
                                                  <a:latin typeface="Cambria Math"/>
                                                </a:rPr>
                                                <m:t>𝑢</m:t>
                                              </m:r>
                                              <m:r>
                                                <a:rPr lang="en-US" i="1" smtClean="0">
                                                  <a:solidFill>
                                                    <a:srgbClr val="D5E0E5"/>
                                                  </a:solidFill>
                                                  <a:latin typeface="Cambria Math"/>
                                                </a:rPr>
                                                <m:t>𝑖</m:t>
                                              </m:r>
                                            </m:sub>
                                            <m:sup>
                                              <m:r>
                                                <a:rPr lang="en-US" i="1">
                                                  <a:latin typeface="Cambria Math"/>
                                                </a:rPr>
                                                <m:t>𝑀𝐿𝑃</m:t>
                                              </m:r>
                                            </m:sup>
                                          </m:sSubSup>
                                        </m:e>
                                      </m:d>
                                    </m:e>
                                    <m:sup>
                                      <m:r>
                                        <a:rPr lang="en-US" i="1">
                                          <a:latin typeface="Cambria Math"/>
                                        </a:rPr>
                                        <m:t>2</m:t>
                                      </m:r>
                                    </m:sup>
                                  </m:sSup>
                                </m:e>
                              </m:d>
                            </m:e>
                          </m:nary>
                          <m:r>
                            <a:rPr lang="en-US" i="1">
                              <a:latin typeface="Cambria Math"/>
                            </a:rPr>
                            <m:t>+</m:t>
                          </m:r>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=1</m:t>
                              </m:r>
                            </m:sub>
                            <m:sup>
                              <m:r>
                                <a:rPr lang="en-US" i="1">
                                  <a:latin typeface="Cambria Math"/>
                                </a:rPr>
                                <m:t>𝑁</m:t>
                              </m:r>
                            </m:sup>
                            <m:e>
                              <m:d>
                                <m:dPr>
                                  <m:ctrlPr>
                                    <a:rPr lang="en-US" i="1">
                                      <a:latin typeface="Cambria Math" panose="02040503050406030204" pitchFamily="18" charset="0"/>
                                    </a:rPr>
                                  </m:ctrlPr>
                                </m:dP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𝑞</m:t>
                                              </m:r>
                                            </m:e>
                                            <m:sub>
                                              <m:r>
                                                <a:rPr lang="en-US" i="1">
                                                  <a:latin typeface="Cambria Math"/>
                                                </a:rPr>
                                                <m:t>𝑖</m:t>
                                              </m:r>
                                            </m:sub>
                                            <m:sup>
                                              <m:r>
                                                <a:rPr lang="en-US" i="1">
                                                  <a:latin typeface="Cambria Math"/>
                                                </a:rPr>
                                                <m:t>𝐺𝑀𝐹</m:t>
                                              </m:r>
                                            </m:sup>
                                          </m:sSubSup>
                                        </m:e>
                                      </m:d>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𝑞</m:t>
                                              </m:r>
                                            </m:e>
                                            <m:sub>
                                              <m:r>
                                                <a:rPr lang="en-US" i="1">
                                                  <a:latin typeface="Cambria Math"/>
                                                </a:rPr>
                                                <m:t>𝑖</m:t>
                                              </m:r>
                                            </m:sub>
                                            <m:sup>
                                              <m:r>
                                                <a:rPr lang="en-US" i="1">
                                                  <a:latin typeface="Cambria Math"/>
                                                </a:rPr>
                                                <m:t>𝑀𝐿𝑃</m:t>
                                              </m:r>
                                            </m:sup>
                                          </m:sSubSup>
                                        </m:e>
                                      </m:d>
                                    </m:e>
                                    <m:sup>
                                      <m:r>
                                        <a:rPr lang="en-US" i="1">
                                          <a:latin typeface="Cambria Math"/>
                                        </a:rPr>
                                        <m:t>2</m:t>
                                      </m:r>
                                    </m:sup>
                                  </m:sSup>
                                </m:e>
                              </m:d>
                            </m:e>
                          </m:nary>
                          <m:r>
                            <m:rPr>
                              <m:nor/>
                            </m:rPr>
                            <a:rPr lang="en-US" dirty="0"/>
                            <m:t> </m:t>
                          </m:r>
                        </m:e>
                      </m:d>
                    </m:oMath>
                  </m:oMathPara>
                </a14:m>
                <a:endParaRPr lang="en-US" b="1" i="1" dirty="0">
                  <a:latin typeface="Cambria Math"/>
                </a:endParaRPr>
              </a:p>
              <a:p>
                <a:r>
                  <a:rPr lang="en-US" sz="2600" dirty="0"/>
                  <a:t>New compared to </a:t>
                </a:r>
                <a:r>
                  <a:rPr lang="en-US" sz="2600" dirty="0" err="1"/>
                  <a:t>NeuMF</a:t>
                </a:r>
                <a:r>
                  <a:rPr lang="en-US" sz="2600" dirty="0"/>
                  <a:t>:</a:t>
                </a:r>
              </a:p>
              <a:p>
                <a:pPr lvl="1"/>
                <a:r>
                  <a:rPr lang="en-US" sz="2200" dirty="0"/>
                  <a:t>L2-loss (as WMF) instead of the binary cross-entropy</a:t>
                </a:r>
              </a:p>
              <a:p>
                <a:pPr lvl="1"/>
                <a:r>
                  <a:rPr lang="en-US" sz="2200" dirty="0"/>
                  <a:t>Confidence weights (positive and negative feedback)</a:t>
                </a:r>
              </a:p>
              <a:p>
                <a:pPr lvl="1"/>
                <a:r>
                  <a:rPr lang="en-US" sz="2200" dirty="0"/>
                  <a:t>Regularization term (overfitting a bigger issue here than for </a:t>
                </a:r>
                <a:r>
                  <a:rPr lang="en-US" sz="2200" dirty="0" err="1"/>
                  <a:t>NeuMF</a:t>
                </a:r>
                <a:r>
                  <a:rPr lang="en-US" sz="2200" dirty="0"/>
                  <a:t> due to the extra information added in the form of weights)</a:t>
                </a:r>
              </a:p>
              <a:p>
                <a:r>
                  <a:rPr lang="en-US" sz="2600" dirty="0"/>
                  <a:t>Optimization: SGD</a:t>
                </a:r>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3"/>
                <a:stretch>
                  <a:fillRect l="-963" t="-1611" b="-2602"/>
                </a:stretch>
              </a:blipFill>
            </p:spPr>
            <p:txBody>
              <a:bodyPr/>
              <a:lstStyle/>
              <a:p>
                <a:r>
                  <a:rPr lang="en-GB">
                    <a:noFill/>
                  </a:rPr>
                  <a:t> </a:t>
                </a:r>
              </a:p>
            </p:txBody>
          </p:sp>
        </mc:Fallback>
      </mc:AlternateContent>
    </p:spTree>
    <p:extLst>
      <p:ext uri="{BB962C8B-B14F-4D97-AF65-F5344CB8AC3E}">
        <p14:creationId xmlns:p14="http://schemas.microsoft.com/office/powerpoint/2010/main" val="1015328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NeuWMF</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141168"/>
              </a:xfrm>
            </p:spPr>
            <p:txBody>
              <a:bodyPr>
                <a:normAutofit fontScale="92500" lnSpcReduction="20000"/>
              </a:bodyPr>
              <a:lstStyle/>
              <a:p>
                <a:r>
                  <a:rPr lang="en-US" dirty="0"/>
                  <a:t>Bottleneck: the negative feedback term contains many elements in the sum</a:t>
                </a:r>
              </a:p>
              <a:p>
                <a:r>
                  <a:rPr lang="en-US" dirty="0"/>
                  <a:t>Solution: </a:t>
                </a:r>
              </a:p>
              <a:p>
                <a:pPr lvl="1"/>
                <a:r>
                  <a:rPr lang="en-US" dirty="0"/>
                  <a:t>Sample the negative interaction terms </a:t>
                </a:r>
                <a14:m>
                  <m:oMath xmlns:m="http://schemas.openxmlformats.org/officeDocument/2006/math">
                    <m:r>
                      <a:rPr lang="en-US" b="0" i="1" smtClean="0">
                        <a:latin typeface="Cambria Math"/>
                      </a:rPr>
                      <m:t>(</m:t>
                    </m:r>
                    <m:r>
                      <a:rPr lang="en-US" b="0" i="1" smtClean="0">
                        <a:latin typeface="Cambria Math"/>
                      </a:rPr>
                      <m:t>𝑢</m:t>
                    </m:r>
                    <m:r>
                      <a:rPr lang="en-US" b="0" i="1" smtClean="0">
                        <a:latin typeface="Cambria Math"/>
                      </a:rPr>
                      <m:t>,</m:t>
                    </m:r>
                    <m:r>
                      <a:rPr lang="en-US" b="0" i="1" smtClean="0">
                        <a:latin typeface="Cambria Math"/>
                      </a:rPr>
                      <m:t>𝑖</m:t>
                    </m:r>
                    <m:r>
                      <a:rPr lang="en-US" b="0" i="1" smtClean="0">
                        <a:latin typeface="Cambria Math"/>
                      </a:rPr>
                      <m:t>) </m:t>
                    </m:r>
                  </m:oMath>
                </a14:m>
                <a:r>
                  <a:rPr lang="en-US" dirty="0"/>
                  <a:t>proportional with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𝑐</m:t>
                        </m:r>
                      </m:e>
                      <m:sub>
                        <m:r>
                          <a:rPr lang="en-US" b="0" i="1" dirty="0" smtClean="0">
                            <a:latin typeface="Cambria Math"/>
                          </a:rPr>
                          <m:t>𝑖</m:t>
                        </m:r>
                      </m:sub>
                    </m:sSub>
                  </m:oMath>
                </a14:m>
                <a:r>
                  <a:rPr lang="en-US" dirty="0"/>
                  <a:t> (yields set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ℛ</m:t>
                        </m:r>
                      </m:e>
                      <m:sub>
                        <m:r>
                          <a:rPr lang="en-US" b="0" i="1" smtClean="0">
                            <a:latin typeface="Cambria Math"/>
                          </a:rPr>
                          <m:t>𝑠</m:t>
                        </m:r>
                      </m:sub>
                      <m:sup>
                        <m:r>
                          <a:rPr lang="en-US" b="0" i="1" smtClean="0">
                            <a:latin typeface="Cambria Math"/>
                          </a:rPr>
                          <m:t>−</m:t>
                        </m:r>
                      </m:sup>
                    </m:sSub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ℛ</m:t>
                        </m:r>
                      </m:e>
                      <m:sup>
                        <m:r>
                          <a:rPr lang="en-US" b="0" i="1" smtClean="0">
                            <a:latin typeface="Cambria Math"/>
                          </a:rPr>
                          <m:t>−</m:t>
                        </m:r>
                      </m:sup>
                    </m:sSup>
                  </m:oMath>
                </a14:m>
                <a:r>
                  <a:rPr lang="en-US" dirty="0"/>
                  <a:t>)</a:t>
                </a:r>
              </a:p>
              <a:p>
                <a:pPr lvl="1"/>
                <a:r>
                  <a:rPr lang="en-US" dirty="0"/>
                  <a:t>For every positive interaction sample </a:t>
                </a:r>
                <a14:m>
                  <m:oMath xmlns:m="http://schemas.openxmlformats.org/officeDocument/2006/math">
                    <m:r>
                      <a:rPr lang="en-US" b="0" i="1" smtClean="0">
                        <a:latin typeface="Cambria Math"/>
                      </a:rPr>
                      <m:t>𝑛</m:t>
                    </m:r>
                  </m:oMath>
                </a14:m>
                <a:r>
                  <a:rPr lang="en-US" dirty="0"/>
                  <a:t> negative interactions</a:t>
                </a:r>
              </a:p>
              <a:p>
                <a:pPr lvl="1"/>
                <a:r>
                  <a:rPr lang="en-US" dirty="0"/>
                  <a:t>Negative feedback taken in account in an implicit manner</a:t>
                </a:r>
              </a:p>
              <a:p>
                <a:r>
                  <a:rPr lang="en-US" dirty="0"/>
                  <a:t> Approximate loss function</a:t>
                </a:r>
              </a:p>
              <a:p>
                <a:pPr marL="0" lvl="0" indent="0">
                  <a:buNone/>
                </a:pPr>
                <a14:m>
                  <m:oMathPara xmlns:m="http://schemas.openxmlformats.org/officeDocument/2006/math">
                    <m:oMathParaPr>
                      <m:jc m:val="centerGroup"/>
                    </m:oMathParaPr>
                    <m:oMath xmlns:m="http://schemas.openxmlformats.org/officeDocument/2006/math">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a:rPr>
                            <m:t>𝐿</m:t>
                          </m:r>
                        </m:e>
                        <m:sub>
                          <m:r>
                            <a:rPr lang="en-US" sz="2200" i="1">
                              <a:solidFill>
                                <a:srgbClr val="000000"/>
                              </a:solidFill>
                              <a:latin typeface="Cambria Math"/>
                            </a:rPr>
                            <m:t>𝑁𝑒𝑢𝑊𝑀𝐹</m:t>
                          </m:r>
                        </m:sub>
                      </m:sSub>
                      <m:r>
                        <a:rPr lang="en-US" sz="2200" i="1">
                          <a:solidFill>
                            <a:srgbClr val="000000"/>
                          </a:solidFill>
                          <a:latin typeface="Cambria Math"/>
                          <a:ea typeface="Cambria Math"/>
                        </a:rPr>
                        <m:t>=</m:t>
                      </m:r>
                      <m:nary>
                        <m:naryPr>
                          <m:chr m:val="∑"/>
                          <m:supHide m:val="on"/>
                          <m:ctrlPr>
                            <a:rPr lang="en-US" sz="2200" i="1">
                              <a:solidFill>
                                <a:srgbClr val="000000"/>
                              </a:solidFill>
                              <a:latin typeface="Cambria Math" panose="02040503050406030204" pitchFamily="18" charset="0"/>
                            </a:rPr>
                          </m:ctrlPr>
                        </m:naryPr>
                        <m:sub>
                          <m:d>
                            <m:dPr>
                              <m:ctrlPr>
                                <a:rPr lang="en-US" sz="2200" i="1">
                                  <a:solidFill>
                                    <a:srgbClr val="000000"/>
                                  </a:solidFill>
                                  <a:latin typeface="Cambria Math" panose="02040503050406030204" pitchFamily="18" charset="0"/>
                                </a:rPr>
                              </m:ctrlPr>
                            </m:dPr>
                            <m:e>
                              <m:r>
                                <m:rPr>
                                  <m:brk m:alnAt="7"/>
                                </m:rPr>
                                <a:rPr lang="en-US" sz="2200" i="1">
                                  <a:solidFill>
                                    <a:srgbClr val="000000"/>
                                  </a:solidFill>
                                  <a:latin typeface="Cambria Math"/>
                                </a:rPr>
                                <m:t>𝑢</m:t>
                              </m:r>
                              <m:r>
                                <a:rPr lang="en-US" sz="2200" i="1">
                                  <a:solidFill>
                                    <a:srgbClr val="000000"/>
                                  </a:solidFill>
                                  <a:latin typeface="Cambria Math"/>
                                </a:rPr>
                                <m:t>,</m:t>
                              </m:r>
                              <m:r>
                                <a:rPr lang="en-US" sz="2200" i="1">
                                  <a:solidFill>
                                    <a:srgbClr val="000000"/>
                                  </a:solidFill>
                                  <a:latin typeface="Cambria Math"/>
                                </a:rPr>
                                <m:t>𝑖</m:t>
                              </m:r>
                            </m:e>
                          </m:d>
                          <m:r>
                            <a:rPr lang="en-US" sz="2200" i="1">
                              <a:solidFill>
                                <a:srgbClr val="000000"/>
                              </a:solidFill>
                              <a:latin typeface="Cambria Math"/>
                            </a:rPr>
                            <m:t>∈</m:t>
                          </m:r>
                          <m:sSup>
                            <m:sSupPr>
                              <m:ctrlPr>
                                <a:rPr lang="en-US" sz="2200" i="1">
                                  <a:solidFill>
                                    <a:srgbClr val="000000"/>
                                  </a:solidFill>
                                  <a:latin typeface="Cambria Math" panose="02040503050406030204" pitchFamily="18" charset="0"/>
                                </a:rPr>
                              </m:ctrlPr>
                            </m:sSupPr>
                            <m:e>
                              <m:r>
                                <a:rPr lang="en-US" sz="2200" i="1">
                                  <a:solidFill>
                                    <a:srgbClr val="000000"/>
                                  </a:solidFill>
                                  <a:latin typeface="Cambria Math"/>
                                </a:rPr>
                                <m:t>ℛ</m:t>
                              </m:r>
                            </m:e>
                            <m:sup>
                              <m:r>
                                <a:rPr lang="en-US" sz="2200" i="1">
                                  <a:solidFill>
                                    <a:srgbClr val="000000"/>
                                  </a:solidFill>
                                  <a:latin typeface="Cambria Math"/>
                                </a:rPr>
                                <m:t>+</m:t>
                              </m:r>
                            </m:sup>
                          </m:sSup>
                        </m:sub>
                        <m:sup/>
                        <m:e>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a:rPr>
                                <m:t>𝑤</m:t>
                              </m:r>
                            </m:e>
                            <m:sub>
                              <m:r>
                                <a:rPr lang="en-US" sz="2200" i="1">
                                  <a:solidFill>
                                    <a:srgbClr val="000000"/>
                                  </a:solidFill>
                                  <a:latin typeface="Cambria Math"/>
                                </a:rPr>
                                <m:t>𝑢𝑖</m:t>
                              </m:r>
                            </m:sub>
                          </m:sSub>
                          <m:sSup>
                            <m:sSupPr>
                              <m:ctrlPr>
                                <a:rPr lang="en-US" sz="2200" i="1">
                                  <a:solidFill>
                                    <a:srgbClr val="000000"/>
                                  </a:solidFill>
                                  <a:latin typeface="Cambria Math" panose="02040503050406030204" pitchFamily="18" charset="0"/>
                                </a:rPr>
                              </m:ctrlPr>
                            </m:sSupPr>
                            <m:e>
                              <m:d>
                                <m:dPr>
                                  <m:ctrlPr>
                                    <a:rPr lang="en-US" sz="2200" i="1">
                                      <a:solidFill>
                                        <a:srgbClr val="000000"/>
                                      </a:solidFill>
                                      <a:latin typeface="Cambria Math" panose="02040503050406030204" pitchFamily="18" charset="0"/>
                                    </a:rPr>
                                  </m:ctrlPr>
                                </m:dPr>
                                <m:e>
                                  <m:r>
                                    <a:rPr lang="en-US" sz="2200" i="1">
                                      <a:solidFill>
                                        <a:srgbClr val="000000"/>
                                      </a:solidFill>
                                      <a:latin typeface="Cambria Math"/>
                                    </a:rPr>
                                    <m:t>1−</m:t>
                                  </m:r>
                                  <m:sSub>
                                    <m:sSubPr>
                                      <m:ctrlPr>
                                        <a:rPr lang="en-US" sz="2200" i="1">
                                          <a:solidFill>
                                            <a:srgbClr val="000000"/>
                                          </a:solidFill>
                                          <a:latin typeface="Cambria Math" panose="02040503050406030204" pitchFamily="18" charset="0"/>
                                        </a:rPr>
                                      </m:ctrlPr>
                                    </m:sSubPr>
                                    <m:e>
                                      <m:acc>
                                        <m:accPr>
                                          <m:chr m:val="̂"/>
                                          <m:ctrlPr>
                                            <a:rPr lang="en-US" sz="2200" i="1">
                                              <a:solidFill>
                                                <a:srgbClr val="000000"/>
                                              </a:solidFill>
                                              <a:latin typeface="Cambria Math" panose="02040503050406030204" pitchFamily="18" charset="0"/>
                                            </a:rPr>
                                          </m:ctrlPr>
                                        </m:accPr>
                                        <m:e>
                                          <m:r>
                                            <a:rPr lang="en-US" sz="2200" i="1">
                                              <a:solidFill>
                                                <a:srgbClr val="000000"/>
                                              </a:solidFill>
                                              <a:latin typeface="Cambria Math"/>
                                            </a:rPr>
                                            <m:t>𝑏</m:t>
                                          </m:r>
                                        </m:e>
                                      </m:acc>
                                    </m:e>
                                    <m:sub>
                                      <m:r>
                                        <a:rPr lang="en-US" sz="2200" i="1">
                                          <a:solidFill>
                                            <a:srgbClr val="000000"/>
                                          </a:solidFill>
                                          <a:latin typeface="Cambria Math"/>
                                        </a:rPr>
                                        <m:t>𝑢𝑖</m:t>
                                      </m:r>
                                    </m:sub>
                                  </m:sSub>
                                </m:e>
                              </m:d>
                            </m:e>
                            <m:sup>
                              <m:r>
                                <a:rPr lang="en-US" sz="2200" i="1">
                                  <a:solidFill>
                                    <a:srgbClr val="000000"/>
                                  </a:solidFill>
                                  <a:latin typeface="Cambria Math"/>
                                </a:rPr>
                                <m:t>2</m:t>
                              </m:r>
                            </m:sup>
                          </m:sSup>
                        </m:e>
                      </m:nary>
                      <m:r>
                        <a:rPr lang="en-US" sz="2200" i="1">
                          <a:solidFill>
                            <a:srgbClr val="000000"/>
                          </a:solidFill>
                          <a:latin typeface="Cambria Math"/>
                        </a:rPr>
                        <m:t>+</m:t>
                      </m:r>
                      <m:nary>
                        <m:naryPr>
                          <m:chr m:val="∑"/>
                          <m:supHide m:val="on"/>
                          <m:ctrlPr>
                            <a:rPr lang="en-US" sz="2200" i="1">
                              <a:solidFill>
                                <a:srgbClr val="000000"/>
                              </a:solidFill>
                              <a:latin typeface="Cambria Math" panose="02040503050406030204" pitchFamily="18" charset="0"/>
                            </a:rPr>
                          </m:ctrlPr>
                        </m:naryPr>
                        <m:sub>
                          <m:d>
                            <m:dPr>
                              <m:ctrlPr>
                                <a:rPr lang="en-US" sz="2200" i="1">
                                  <a:solidFill>
                                    <a:srgbClr val="000000"/>
                                  </a:solidFill>
                                  <a:latin typeface="Cambria Math" panose="02040503050406030204" pitchFamily="18" charset="0"/>
                                </a:rPr>
                              </m:ctrlPr>
                            </m:dPr>
                            <m:e>
                              <m:r>
                                <m:rPr>
                                  <m:brk m:alnAt="7"/>
                                </m:rPr>
                                <a:rPr lang="en-US" sz="2200" i="1">
                                  <a:solidFill>
                                    <a:srgbClr val="000000"/>
                                  </a:solidFill>
                                  <a:latin typeface="Cambria Math"/>
                                </a:rPr>
                                <m:t>𝑢</m:t>
                              </m:r>
                              <m:r>
                                <a:rPr lang="en-US" sz="2200" i="1">
                                  <a:solidFill>
                                    <a:srgbClr val="000000"/>
                                  </a:solidFill>
                                  <a:latin typeface="Cambria Math"/>
                                </a:rPr>
                                <m:t>,</m:t>
                              </m:r>
                              <m:r>
                                <a:rPr lang="en-US" sz="2200" i="1">
                                  <a:solidFill>
                                    <a:srgbClr val="000000"/>
                                  </a:solidFill>
                                  <a:latin typeface="Cambria Math"/>
                                </a:rPr>
                                <m:t>𝑖</m:t>
                              </m:r>
                            </m:e>
                          </m:d>
                          <m:r>
                            <a:rPr lang="en-US" sz="2200" i="1">
                              <a:solidFill>
                                <a:srgbClr val="000000"/>
                              </a:solidFill>
                              <a:latin typeface="Cambria Math"/>
                            </a:rPr>
                            <m:t>∈</m:t>
                          </m:r>
                          <m:sSubSup>
                            <m:sSubSupPr>
                              <m:ctrlPr>
                                <a:rPr lang="en-US" sz="2200" b="0" i="1" smtClean="0">
                                  <a:solidFill>
                                    <a:srgbClr val="000000"/>
                                  </a:solidFill>
                                  <a:latin typeface="Cambria Math" panose="02040503050406030204" pitchFamily="18" charset="0"/>
                                </a:rPr>
                              </m:ctrlPr>
                            </m:sSubSupPr>
                            <m:e>
                              <m:r>
                                <a:rPr lang="en-US" sz="2200" b="0" i="1" smtClean="0">
                                  <a:solidFill>
                                    <a:srgbClr val="000000"/>
                                  </a:solidFill>
                                  <a:latin typeface="Cambria Math"/>
                                </a:rPr>
                                <m:t>ℛ</m:t>
                              </m:r>
                            </m:e>
                            <m:sub>
                              <m:r>
                                <a:rPr lang="en-US" sz="2200" b="0" i="1" smtClean="0">
                                  <a:solidFill>
                                    <a:srgbClr val="000000"/>
                                  </a:solidFill>
                                  <a:latin typeface="Cambria Math"/>
                                </a:rPr>
                                <m:t>𝑠</m:t>
                              </m:r>
                            </m:sub>
                            <m:sup>
                              <m:r>
                                <a:rPr lang="en-US" sz="2200" b="0" i="1" smtClean="0">
                                  <a:solidFill>
                                    <a:srgbClr val="000000"/>
                                  </a:solidFill>
                                  <a:latin typeface="Cambria Math"/>
                                </a:rPr>
                                <m:t>−</m:t>
                              </m:r>
                            </m:sup>
                          </m:sSubSup>
                        </m:sub>
                        <m:sup/>
                        <m:e>
                          <m:sSubSup>
                            <m:sSubSupPr>
                              <m:ctrlPr>
                                <a:rPr lang="en-US" sz="2200" i="1">
                                  <a:solidFill>
                                    <a:srgbClr val="000000"/>
                                  </a:solidFill>
                                  <a:latin typeface="Cambria Math" panose="02040503050406030204" pitchFamily="18" charset="0"/>
                                </a:rPr>
                              </m:ctrlPr>
                            </m:sSubSupPr>
                            <m:e>
                              <m:acc>
                                <m:accPr>
                                  <m:chr m:val="̂"/>
                                  <m:ctrlPr>
                                    <a:rPr lang="en-US" sz="2200" i="1">
                                      <a:solidFill>
                                        <a:srgbClr val="000000"/>
                                      </a:solidFill>
                                      <a:latin typeface="Cambria Math" panose="02040503050406030204" pitchFamily="18" charset="0"/>
                                    </a:rPr>
                                  </m:ctrlPr>
                                </m:accPr>
                                <m:e>
                                  <m:r>
                                    <a:rPr lang="en-US" sz="2200" i="1">
                                      <a:solidFill>
                                        <a:srgbClr val="000000"/>
                                      </a:solidFill>
                                      <a:latin typeface="Cambria Math"/>
                                    </a:rPr>
                                    <m:t>𝑏</m:t>
                                  </m:r>
                                </m:e>
                              </m:acc>
                            </m:e>
                            <m:sub>
                              <m:r>
                                <a:rPr lang="en-US" sz="2200" i="1">
                                  <a:solidFill>
                                    <a:srgbClr val="000000"/>
                                  </a:solidFill>
                                  <a:latin typeface="Cambria Math"/>
                                </a:rPr>
                                <m:t>𝑢𝑖</m:t>
                              </m:r>
                            </m:sub>
                            <m:sup>
                              <m:r>
                                <a:rPr lang="en-US" sz="2200" i="1">
                                  <a:solidFill>
                                    <a:srgbClr val="000000"/>
                                  </a:solidFill>
                                  <a:latin typeface="Cambria Math"/>
                                </a:rPr>
                                <m:t>2</m:t>
                              </m:r>
                            </m:sup>
                          </m:sSubSup>
                        </m:e>
                      </m:nary>
                    </m:oMath>
                  </m:oMathPara>
                </a14:m>
                <a:endParaRPr lang="en-US" sz="2200" i="1" dirty="0">
                  <a:solidFill>
                    <a:srgbClr val="000000"/>
                  </a:solidFill>
                  <a:latin typeface="Cambria Math"/>
                </a:endParaRPr>
              </a:p>
              <a:p>
                <a:pPr marL="0" lvl="0" indent="0">
                  <a:buNone/>
                </a:pPr>
                <a14:m>
                  <m:oMathPara xmlns:m="http://schemas.openxmlformats.org/officeDocument/2006/math">
                    <m:oMathParaPr>
                      <m:jc m:val="centerGroup"/>
                    </m:oMathParaPr>
                    <m:oMath xmlns:m="http://schemas.openxmlformats.org/officeDocument/2006/math">
                      <m:r>
                        <a:rPr lang="en-US" sz="2200" i="1">
                          <a:solidFill>
                            <a:srgbClr val="000000"/>
                          </a:solidFill>
                          <a:latin typeface="Cambria Math"/>
                        </a:rPr>
                        <m:t>+</m:t>
                      </m:r>
                      <m:r>
                        <a:rPr lang="en-US" sz="2200" i="1">
                          <a:solidFill>
                            <a:srgbClr val="000000"/>
                          </a:solidFill>
                          <a:latin typeface="Cambria Math"/>
                        </a:rPr>
                        <m:t>𝜆</m:t>
                      </m:r>
                      <m:d>
                        <m:dPr>
                          <m:ctrlPr>
                            <a:rPr lang="en-US" sz="2200" i="1">
                              <a:solidFill>
                                <a:srgbClr val="000000"/>
                              </a:solidFill>
                              <a:latin typeface="Cambria Math" panose="02040503050406030204" pitchFamily="18" charset="0"/>
                            </a:rPr>
                          </m:ctrlPr>
                        </m:dPr>
                        <m:e>
                          <m:nary>
                            <m:naryPr>
                              <m:chr m:val="∑"/>
                              <m:ctrlPr>
                                <a:rPr lang="en-US" sz="2200" i="1">
                                  <a:solidFill>
                                    <a:srgbClr val="000000"/>
                                  </a:solidFill>
                                  <a:latin typeface="Cambria Math" panose="02040503050406030204" pitchFamily="18" charset="0"/>
                                </a:rPr>
                              </m:ctrlPr>
                            </m:naryPr>
                            <m:sub>
                              <m:r>
                                <m:rPr>
                                  <m:brk m:alnAt="23"/>
                                </m:rPr>
                                <a:rPr lang="en-US" sz="2200" i="1">
                                  <a:solidFill>
                                    <a:srgbClr val="000000"/>
                                  </a:solidFill>
                                  <a:latin typeface="Cambria Math"/>
                                </a:rPr>
                                <m:t>𝑢</m:t>
                              </m:r>
                              <m:r>
                                <a:rPr lang="en-US" sz="2200" i="1">
                                  <a:solidFill>
                                    <a:srgbClr val="000000"/>
                                  </a:solidFill>
                                  <a:latin typeface="Cambria Math"/>
                                </a:rPr>
                                <m:t>=1</m:t>
                              </m:r>
                            </m:sub>
                            <m:sup>
                              <m:r>
                                <a:rPr lang="en-US" sz="2200" i="1">
                                  <a:solidFill>
                                    <a:srgbClr val="000000"/>
                                  </a:solidFill>
                                  <a:latin typeface="Cambria Math"/>
                                </a:rPr>
                                <m:t>𝑀</m:t>
                              </m:r>
                            </m:sup>
                            <m:e>
                              <m:d>
                                <m:dPr>
                                  <m:ctrlPr>
                                    <a:rPr lang="en-US" sz="2200" i="1">
                                      <a:solidFill>
                                        <a:srgbClr val="000000"/>
                                      </a:solidFill>
                                      <a:latin typeface="Cambria Math" panose="02040503050406030204" pitchFamily="18" charset="0"/>
                                    </a:rPr>
                                  </m:ctrlPr>
                                </m:dPr>
                                <m:e>
                                  <m:sSup>
                                    <m:sSupPr>
                                      <m:ctrlPr>
                                        <a:rPr lang="en-US" sz="2200" i="1">
                                          <a:solidFill>
                                            <a:srgbClr val="000000"/>
                                          </a:solidFill>
                                          <a:latin typeface="Cambria Math" panose="02040503050406030204" pitchFamily="18" charset="0"/>
                                        </a:rPr>
                                      </m:ctrlPr>
                                    </m:sSupPr>
                                    <m:e>
                                      <m:d>
                                        <m:dPr>
                                          <m:begChr m:val="‖"/>
                                          <m:endChr m:val="‖"/>
                                          <m:ctrlPr>
                                            <a:rPr lang="en-US" sz="2200" i="1">
                                              <a:solidFill>
                                                <a:srgbClr val="000000"/>
                                              </a:solidFill>
                                              <a:latin typeface="Cambria Math" panose="02040503050406030204" pitchFamily="18" charset="0"/>
                                            </a:rPr>
                                          </m:ctrlPr>
                                        </m:dPr>
                                        <m:e>
                                          <m:sSubSup>
                                            <m:sSubSupPr>
                                              <m:ctrlPr>
                                                <a:rPr lang="en-US" sz="2200" i="1">
                                                  <a:solidFill>
                                                    <a:srgbClr val="000000"/>
                                                  </a:solidFill>
                                                  <a:latin typeface="Cambria Math" panose="02040503050406030204" pitchFamily="18" charset="0"/>
                                                </a:rPr>
                                              </m:ctrlPr>
                                            </m:sSubSupPr>
                                            <m:e>
                                              <m:r>
                                                <a:rPr lang="en-US" sz="2200" i="1">
                                                  <a:solidFill>
                                                    <a:srgbClr val="000000"/>
                                                  </a:solidFill>
                                                  <a:latin typeface="Cambria Math"/>
                                                </a:rPr>
                                                <m:t>𝑝</m:t>
                                              </m:r>
                                            </m:e>
                                            <m:sub>
                                              <m:r>
                                                <a:rPr lang="en-US" sz="2200" i="1">
                                                  <a:solidFill>
                                                    <a:srgbClr val="000000"/>
                                                  </a:solidFill>
                                                  <a:latin typeface="Cambria Math"/>
                                                </a:rPr>
                                                <m:t>𝑢</m:t>
                                              </m:r>
                                            </m:sub>
                                            <m:sup>
                                              <m:r>
                                                <a:rPr lang="en-US" sz="2200" i="1">
                                                  <a:solidFill>
                                                    <a:srgbClr val="000000"/>
                                                  </a:solidFill>
                                                  <a:latin typeface="Cambria Math"/>
                                                </a:rPr>
                                                <m:t>𝐺𝑀𝐹</m:t>
                                              </m:r>
                                            </m:sup>
                                          </m:sSubSup>
                                        </m:e>
                                      </m:d>
                                    </m:e>
                                    <m:sup>
                                      <m:r>
                                        <a:rPr lang="en-US" sz="2200" i="1">
                                          <a:solidFill>
                                            <a:srgbClr val="000000"/>
                                          </a:solidFill>
                                          <a:latin typeface="Cambria Math"/>
                                        </a:rPr>
                                        <m:t>2</m:t>
                                      </m:r>
                                    </m:sup>
                                  </m:sSup>
                                  <m:r>
                                    <a:rPr lang="en-US" sz="2200" i="1">
                                      <a:solidFill>
                                        <a:srgbClr val="000000"/>
                                      </a:solidFill>
                                      <a:latin typeface="Cambria Math"/>
                                    </a:rPr>
                                    <m:t>+</m:t>
                                  </m:r>
                                  <m:sSup>
                                    <m:sSupPr>
                                      <m:ctrlPr>
                                        <a:rPr lang="en-US" sz="2200" i="1">
                                          <a:solidFill>
                                            <a:srgbClr val="000000"/>
                                          </a:solidFill>
                                          <a:latin typeface="Cambria Math" panose="02040503050406030204" pitchFamily="18" charset="0"/>
                                        </a:rPr>
                                      </m:ctrlPr>
                                    </m:sSupPr>
                                    <m:e>
                                      <m:d>
                                        <m:dPr>
                                          <m:begChr m:val="‖"/>
                                          <m:endChr m:val="‖"/>
                                          <m:ctrlPr>
                                            <a:rPr lang="en-US" sz="2200" i="1">
                                              <a:solidFill>
                                                <a:srgbClr val="000000"/>
                                              </a:solidFill>
                                              <a:latin typeface="Cambria Math" panose="02040503050406030204" pitchFamily="18" charset="0"/>
                                            </a:rPr>
                                          </m:ctrlPr>
                                        </m:dPr>
                                        <m:e>
                                          <m:sSubSup>
                                            <m:sSubSupPr>
                                              <m:ctrlPr>
                                                <a:rPr lang="en-US" sz="2200" i="1">
                                                  <a:solidFill>
                                                    <a:srgbClr val="000000"/>
                                                  </a:solidFill>
                                                  <a:latin typeface="Cambria Math" panose="02040503050406030204" pitchFamily="18" charset="0"/>
                                                </a:rPr>
                                              </m:ctrlPr>
                                            </m:sSubSupPr>
                                            <m:e>
                                              <m:r>
                                                <a:rPr lang="en-US" sz="2200" i="1">
                                                  <a:solidFill>
                                                    <a:srgbClr val="000000"/>
                                                  </a:solidFill>
                                                  <a:latin typeface="Cambria Math"/>
                                                </a:rPr>
                                                <m:t>𝑝</m:t>
                                              </m:r>
                                            </m:e>
                                            <m:sub>
                                              <m:r>
                                                <a:rPr lang="en-US" sz="2200" i="1">
                                                  <a:solidFill>
                                                    <a:srgbClr val="000000"/>
                                                  </a:solidFill>
                                                  <a:latin typeface="Cambria Math"/>
                                                </a:rPr>
                                                <m:t>𝑢</m:t>
                                              </m:r>
                                              <m:r>
                                                <a:rPr lang="en-US" sz="2200" i="1">
                                                  <a:solidFill>
                                                    <a:srgbClr val="D5E0E5"/>
                                                  </a:solidFill>
                                                  <a:latin typeface="Cambria Math"/>
                                                </a:rPr>
                                                <m:t>𝑖</m:t>
                                              </m:r>
                                            </m:sub>
                                            <m:sup>
                                              <m:r>
                                                <a:rPr lang="en-US" sz="2200" i="1">
                                                  <a:solidFill>
                                                    <a:srgbClr val="000000"/>
                                                  </a:solidFill>
                                                  <a:latin typeface="Cambria Math"/>
                                                </a:rPr>
                                                <m:t>𝑀𝐿𝑃</m:t>
                                              </m:r>
                                            </m:sup>
                                          </m:sSubSup>
                                        </m:e>
                                      </m:d>
                                    </m:e>
                                    <m:sup>
                                      <m:r>
                                        <a:rPr lang="en-US" sz="2200" i="1">
                                          <a:solidFill>
                                            <a:srgbClr val="000000"/>
                                          </a:solidFill>
                                          <a:latin typeface="Cambria Math"/>
                                        </a:rPr>
                                        <m:t>2</m:t>
                                      </m:r>
                                    </m:sup>
                                  </m:sSup>
                                </m:e>
                              </m:d>
                            </m:e>
                          </m:nary>
                          <m:r>
                            <a:rPr lang="en-US" sz="2200" i="1">
                              <a:solidFill>
                                <a:srgbClr val="000000"/>
                              </a:solidFill>
                              <a:latin typeface="Cambria Math"/>
                            </a:rPr>
                            <m:t>+</m:t>
                          </m:r>
                          <m:nary>
                            <m:naryPr>
                              <m:chr m:val="∑"/>
                              <m:ctrlPr>
                                <a:rPr lang="en-US" sz="2200" i="1">
                                  <a:solidFill>
                                    <a:srgbClr val="000000"/>
                                  </a:solidFill>
                                  <a:latin typeface="Cambria Math" panose="02040503050406030204" pitchFamily="18" charset="0"/>
                                </a:rPr>
                              </m:ctrlPr>
                            </m:naryPr>
                            <m:sub>
                              <m:r>
                                <m:rPr>
                                  <m:brk m:alnAt="23"/>
                                </m:rPr>
                                <a:rPr lang="en-US" sz="2200" i="1">
                                  <a:solidFill>
                                    <a:srgbClr val="000000"/>
                                  </a:solidFill>
                                  <a:latin typeface="Cambria Math"/>
                                </a:rPr>
                                <m:t>𝑖</m:t>
                              </m:r>
                              <m:r>
                                <a:rPr lang="en-US" sz="2200" i="1">
                                  <a:solidFill>
                                    <a:srgbClr val="000000"/>
                                  </a:solidFill>
                                  <a:latin typeface="Cambria Math"/>
                                </a:rPr>
                                <m:t>=1</m:t>
                              </m:r>
                            </m:sub>
                            <m:sup>
                              <m:r>
                                <a:rPr lang="en-US" sz="2200" i="1">
                                  <a:solidFill>
                                    <a:srgbClr val="000000"/>
                                  </a:solidFill>
                                  <a:latin typeface="Cambria Math"/>
                                </a:rPr>
                                <m:t>𝑁</m:t>
                              </m:r>
                            </m:sup>
                            <m:e>
                              <m:d>
                                <m:dPr>
                                  <m:ctrlPr>
                                    <a:rPr lang="en-US" sz="2200" i="1">
                                      <a:solidFill>
                                        <a:srgbClr val="000000"/>
                                      </a:solidFill>
                                      <a:latin typeface="Cambria Math" panose="02040503050406030204" pitchFamily="18" charset="0"/>
                                    </a:rPr>
                                  </m:ctrlPr>
                                </m:dPr>
                                <m:e>
                                  <m:sSup>
                                    <m:sSupPr>
                                      <m:ctrlPr>
                                        <a:rPr lang="en-US" sz="2200" i="1">
                                          <a:solidFill>
                                            <a:srgbClr val="000000"/>
                                          </a:solidFill>
                                          <a:latin typeface="Cambria Math" panose="02040503050406030204" pitchFamily="18" charset="0"/>
                                        </a:rPr>
                                      </m:ctrlPr>
                                    </m:sSupPr>
                                    <m:e>
                                      <m:d>
                                        <m:dPr>
                                          <m:begChr m:val="‖"/>
                                          <m:endChr m:val="‖"/>
                                          <m:ctrlPr>
                                            <a:rPr lang="en-US" sz="2200" i="1">
                                              <a:solidFill>
                                                <a:srgbClr val="000000"/>
                                              </a:solidFill>
                                              <a:latin typeface="Cambria Math" panose="02040503050406030204" pitchFamily="18" charset="0"/>
                                            </a:rPr>
                                          </m:ctrlPr>
                                        </m:dPr>
                                        <m:e>
                                          <m:sSubSup>
                                            <m:sSubSupPr>
                                              <m:ctrlPr>
                                                <a:rPr lang="en-US" sz="2200" i="1">
                                                  <a:solidFill>
                                                    <a:srgbClr val="000000"/>
                                                  </a:solidFill>
                                                  <a:latin typeface="Cambria Math" panose="02040503050406030204" pitchFamily="18" charset="0"/>
                                                </a:rPr>
                                              </m:ctrlPr>
                                            </m:sSubSupPr>
                                            <m:e>
                                              <m:r>
                                                <a:rPr lang="en-US" sz="2200" i="1">
                                                  <a:solidFill>
                                                    <a:srgbClr val="000000"/>
                                                  </a:solidFill>
                                                  <a:latin typeface="Cambria Math"/>
                                                </a:rPr>
                                                <m:t>𝑞</m:t>
                                              </m:r>
                                            </m:e>
                                            <m:sub>
                                              <m:r>
                                                <a:rPr lang="en-US" sz="2200" i="1">
                                                  <a:solidFill>
                                                    <a:srgbClr val="000000"/>
                                                  </a:solidFill>
                                                  <a:latin typeface="Cambria Math"/>
                                                </a:rPr>
                                                <m:t>𝑖</m:t>
                                              </m:r>
                                            </m:sub>
                                            <m:sup>
                                              <m:r>
                                                <a:rPr lang="en-US" sz="2200" i="1">
                                                  <a:solidFill>
                                                    <a:srgbClr val="000000"/>
                                                  </a:solidFill>
                                                  <a:latin typeface="Cambria Math"/>
                                                </a:rPr>
                                                <m:t>𝐺𝑀𝐹</m:t>
                                              </m:r>
                                            </m:sup>
                                          </m:sSubSup>
                                        </m:e>
                                      </m:d>
                                    </m:e>
                                    <m:sup>
                                      <m:r>
                                        <a:rPr lang="en-US" sz="2200" i="1">
                                          <a:solidFill>
                                            <a:srgbClr val="000000"/>
                                          </a:solidFill>
                                          <a:latin typeface="Cambria Math"/>
                                        </a:rPr>
                                        <m:t>2</m:t>
                                      </m:r>
                                    </m:sup>
                                  </m:sSup>
                                  <m:r>
                                    <a:rPr lang="en-US" sz="2200" i="1">
                                      <a:solidFill>
                                        <a:srgbClr val="000000"/>
                                      </a:solidFill>
                                      <a:latin typeface="Cambria Math"/>
                                    </a:rPr>
                                    <m:t>+</m:t>
                                  </m:r>
                                  <m:sSup>
                                    <m:sSupPr>
                                      <m:ctrlPr>
                                        <a:rPr lang="en-US" sz="2200" i="1">
                                          <a:solidFill>
                                            <a:srgbClr val="000000"/>
                                          </a:solidFill>
                                          <a:latin typeface="Cambria Math" panose="02040503050406030204" pitchFamily="18" charset="0"/>
                                        </a:rPr>
                                      </m:ctrlPr>
                                    </m:sSupPr>
                                    <m:e>
                                      <m:d>
                                        <m:dPr>
                                          <m:begChr m:val="‖"/>
                                          <m:endChr m:val="‖"/>
                                          <m:ctrlPr>
                                            <a:rPr lang="en-US" sz="2200" i="1">
                                              <a:solidFill>
                                                <a:srgbClr val="000000"/>
                                              </a:solidFill>
                                              <a:latin typeface="Cambria Math" panose="02040503050406030204" pitchFamily="18" charset="0"/>
                                            </a:rPr>
                                          </m:ctrlPr>
                                        </m:dPr>
                                        <m:e>
                                          <m:sSubSup>
                                            <m:sSubSupPr>
                                              <m:ctrlPr>
                                                <a:rPr lang="en-US" sz="2200" i="1">
                                                  <a:solidFill>
                                                    <a:srgbClr val="000000"/>
                                                  </a:solidFill>
                                                  <a:latin typeface="Cambria Math" panose="02040503050406030204" pitchFamily="18" charset="0"/>
                                                </a:rPr>
                                              </m:ctrlPr>
                                            </m:sSubSupPr>
                                            <m:e>
                                              <m:r>
                                                <a:rPr lang="en-US" sz="2200" i="1">
                                                  <a:solidFill>
                                                    <a:srgbClr val="000000"/>
                                                  </a:solidFill>
                                                  <a:latin typeface="Cambria Math"/>
                                                </a:rPr>
                                                <m:t>𝑞</m:t>
                                              </m:r>
                                            </m:e>
                                            <m:sub>
                                              <m:r>
                                                <a:rPr lang="en-US" sz="2200" i="1">
                                                  <a:solidFill>
                                                    <a:srgbClr val="000000"/>
                                                  </a:solidFill>
                                                  <a:latin typeface="Cambria Math"/>
                                                </a:rPr>
                                                <m:t>𝑖</m:t>
                                              </m:r>
                                            </m:sub>
                                            <m:sup>
                                              <m:r>
                                                <a:rPr lang="en-US" sz="2200" i="1">
                                                  <a:solidFill>
                                                    <a:srgbClr val="000000"/>
                                                  </a:solidFill>
                                                  <a:latin typeface="Cambria Math"/>
                                                </a:rPr>
                                                <m:t>𝑀𝐿𝑃</m:t>
                                              </m:r>
                                            </m:sup>
                                          </m:sSubSup>
                                        </m:e>
                                      </m:d>
                                    </m:e>
                                    <m:sup>
                                      <m:r>
                                        <a:rPr lang="en-US" sz="2200" i="1">
                                          <a:solidFill>
                                            <a:srgbClr val="000000"/>
                                          </a:solidFill>
                                          <a:latin typeface="Cambria Math"/>
                                        </a:rPr>
                                        <m:t>2</m:t>
                                      </m:r>
                                    </m:sup>
                                  </m:sSup>
                                </m:e>
                              </m:d>
                            </m:e>
                          </m:nary>
                        </m:e>
                      </m:d>
                    </m:oMath>
                  </m:oMathPara>
                </a14:m>
                <a:endParaRPr lang="en-US" sz="2200" b="1" i="1" dirty="0">
                  <a:solidFill>
                    <a:srgbClr val="000000"/>
                  </a:solidFill>
                  <a:latin typeface="Cambria Math"/>
                </a:endParaRPr>
              </a:p>
              <a:p>
                <a:r>
                  <a:rPr lang="en-US" dirty="0"/>
                  <a:t>Optimization: Adam (faster convergence than SGD) with a batch size of 256 (like in </a:t>
                </a:r>
                <a:r>
                  <a:rPr lang="en-US" dirty="0" err="1"/>
                  <a:t>NeuMF</a:t>
                </a:r>
                <a:r>
                  <a:rPr lang="en-US" dirty="0"/>
                  <a:t>)</a:t>
                </a:r>
                <a14:m>
                  <m:oMath xmlns:m="http://schemas.openxmlformats.org/officeDocument/2006/math">
                    <m:r>
                      <m:rPr>
                        <m:nor/>
                      </m:rPr>
                      <a:rPr lang="en-US" sz="2200" dirty="0">
                        <a:solidFill>
                          <a:srgbClr val="000000"/>
                        </a:solidFill>
                      </a:rPr>
                      <m:t> </m:t>
                    </m:r>
                  </m:oMath>
                </a14:m>
                <a:endParaRPr lang="en-US" sz="2200" b="1" i="1" dirty="0">
                  <a:solidFill>
                    <a:srgbClr val="000000"/>
                  </a:solidFill>
                  <a:latin typeface="Cambria Math"/>
                </a:endParaRPr>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41168"/>
              </a:xfrm>
              <a:blipFill>
                <a:blip r:embed="rId2"/>
                <a:stretch>
                  <a:fillRect l="-815" t="-2017"/>
                </a:stretch>
              </a:blipFill>
            </p:spPr>
            <p:txBody>
              <a:bodyPr/>
              <a:lstStyle/>
              <a:p>
                <a:r>
                  <a:rPr lang="nl-NL">
                    <a:noFill/>
                  </a:rPr>
                  <a:t> </a:t>
                </a:r>
              </a:p>
            </p:txBody>
          </p:sp>
        </mc:Fallback>
      </mc:AlternateContent>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19</a:t>
            </a:fld>
            <a:endParaRPr lang="en-US"/>
          </a:p>
        </p:txBody>
      </p:sp>
    </p:spTree>
    <p:extLst>
      <p:ext uri="{BB962C8B-B14F-4D97-AF65-F5344CB8AC3E}">
        <p14:creationId xmlns:p14="http://schemas.microsoft.com/office/powerpoint/2010/main" val="360326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lang="en-GB" dirty="0"/>
          </a:p>
        </p:txBody>
      </p:sp>
      <p:sp>
        <p:nvSpPr>
          <p:cNvPr id="3" name="Content Placeholder 2"/>
          <p:cNvSpPr>
            <a:spLocks noGrp="1"/>
          </p:cNvSpPr>
          <p:nvPr>
            <p:ph idx="1"/>
          </p:nvPr>
        </p:nvSpPr>
        <p:spPr/>
        <p:txBody>
          <a:bodyPr/>
          <a:lstStyle/>
          <a:p>
            <a:r>
              <a:rPr lang="en-GB" dirty="0"/>
              <a:t>Motivation</a:t>
            </a:r>
          </a:p>
          <a:p>
            <a:r>
              <a:rPr lang="en-GB" dirty="0"/>
              <a:t>Related Work</a:t>
            </a:r>
          </a:p>
          <a:p>
            <a:r>
              <a:rPr lang="en-GB" dirty="0"/>
              <a:t>Data</a:t>
            </a:r>
          </a:p>
          <a:p>
            <a:r>
              <a:rPr lang="en-GB" dirty="0"/>
              <a:t>Methodology</a:t>
            </a:r>
          </a:p>
          <a:p>
            <a:r>
              <a:rPr lang="en-GB" dirty="0"/>
              <a:t>Evaluation</a:t>
            </a:r>
          </a:p>
          <a:p>
            <a:r>
              <a:rPr lang="en-GB" dirty="0"/>
              <a:t>Conclusion</a:t>
            </a:r>
          </a:p>
          <a:p>
            <a:r>
              <a:rPr lang="en-US" dirty="0"/>
              <a:t>Future Work</a:t>
            </a:r>
          </a:p>
          <a:p>
            <a:r>
              <a:rPr lang="en-US" dirty="0"/>
              <a:t>Further Information</a:t>
            </a:r>
          </a:p>
          <a:p>
            <a:r>
              <a:rPr lang="en-US" dirty="0"/>
              <a:t>References</a:t>
            </a:r>
            <a:endParaRPr lang="en-GB" dirty="0"/>
          </a:p>
          <a:p>
            <a:endParaRPr lang="en-GB"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2</a:t>
            </a:fld>
            <a:endParaRPr lang="en-US"/>
          </a:p>
        </p:txBody>
      </p:sp>
    </p:spTree>
    <p:extLst>
      <p:ext uri="{BB962C8B-B14F-4D97-AF65-F5344CB8AC3E}">
        <p14:creationId xmlns:p14="http://schemas.microsoft.com/office/powerpoint/2010/main" val="3863359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NeuMF</a:t>
            </a:r>
            <a:r>
              <a:rPr lang="en-US" dirty="0"/>
              <a:t> Recap</a:t>
            </a:r>
            <a:endParaRPr lang="en-GB" dirty="0"/>
          </a:p>
        </p:txBody>
      </p:sp>
      <p:sp>
        <p:nvSpPr>
          <p:cNvPr id="3" name="Content Placeholder 2"/>
          <p:cNvSpPr>
            <a:spLocks noGrp="1"/>
          </p:cNvSpPr>
          <p:nvPr>
            <p:ph idx="1"/>
          </p:nvPr>
        </p:nvSpPr>
        <p:spPr>
          <a:xfrm>
            <a:off x="457200" y="5373216"/>
            <a:ext cx="8229600" cy="752947"/>
          </a:xfrm>
        </p:spPr>
        <p:txBody>
          <a:bodyPr/>
          <a:lstStyle/>
          <a:p>
            <a:r>
              <a:rPr lang="en-US" dirty="0"/>
              <a:t>GMF user/item embedding size: 20 (same as in WMF)</a:t>
            </a:r>
          </a:p>
          <a:p>
            <a:r>
              <a:rPr lang="en-US" dirty="0"/>
              <a:t>MLP user/item embedding size: 16</a:t>
            </a:r>
          </a:p>
          <a:p>
            <a:pPr lvl="1"/>
            <a:endParaRPr lang="en-GB"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20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27" y="1412776"/>
            <a:ext cx="7690797" cy="3719632"/>
          </a:xfrm>
          <a:prstGeom prst="rect">
            <a:avLst/>
          </a:prstGeom>
        </p:spPr>
      </p:pic>
    </p:spTree>
    <p:extLst>
      <p:ext uri="{BB962C8B-B14F-4D97-AF65-F5344CB8AC3E}">
        <p14:creationId xmlns:p14="http://schemas.microsoft.com/office/powerpoint/2010/main" val="514449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Three performance measures:</a:t>
                </a:r>
              </a:p>
              <a:p>
                <a:pPr lvl="1"/>
                <a:r>
                  <a:rPr lang="en-US" b="1" dirty="0"/>
                  <a:t>Hit Rate (HR)</a:t>
                </a:r>
                <a:r>
                  <a:rPr lang="en-US" dirty="0"/>
                  <a:t>: the percent of the true interactions that are recommended</a:t>
                </a:r>
              </a:p>
              <a:p>
                <a:pPr lvl="2"/>
                <a14:m>
                  <m:oMath xmlns:m="http://schemas.openxmlformats.org/officeDocument/2006/math">
                    <m:r>
                      <m:rPr>
                        <m:sty m:val="p"/>
                      </m:rPr>
                      <a:rPr lang="en-US" i="0" dirty="0" smtClean="0">
                        <a:latin typeface="Cambria Math"/>
                      </a:rPr>
                      <m:t>HR</m:t>
                    </m:r>
                    <m:r>
                      <a:rPr lang="en-US" i="1" baseline="-25000" dirty="0" smtClean="0">
                        <a:latin typeface="Cambria Math"/>
                      </a:rPr>
                      <m:t>𝑢</m:t>
                    </m:r>
                    <m:r>
                      <a:rPr lang="en-US" i="1" dirty="0" smtClean="0">
                        <a:latin typeface="Cambria Math"/>
                      </a:rPr>
                      <m:t>@</m:t>
                    </m:r>
                    <m:r>
                      <a:rPr lang="en-US" i="1" dirty="0" smtClean="0">
                        <a:latin typeface="Cambria Math"/>
                      </a:rPr>
                      <m:t>𝑘</m:t>
                    </m:r>
                  </m:oMath>
                </a14:m>
                <a:r>
                  <a:rPr lang="en-US" dirty="0"/>
                  <a:t>: HR computed for the top </a:t>
                </a:r>
                <a14:m>
                  <m:oMath xmlns:m="http://schemas.openxmlformats.org/officeDocument/2006/math">
                    <m:r>
                      <a:rPr lang="en-US" i="1" dirty="0" smtClean="0">
                        <a:latin typeface="Cambria Math"/>
                      </a:rPr>
                      <m:t>𝑘</m:t>
                    </m:r>
                  </m:oMath>
                </a14:m>
                <a:r>
                  <a:rPr lang="en-US" dirty="0"/>
                  <a:t> recommended items and user </a:t>
                </a:r>
                <a14:m>
                  <m:oMath xmlns:m="http://schemas.openxmlformats.org/officeDocument/2006/math">
                    <m:r>
                      <a:rPr lang="en-US" i="1" dirty="0" smtClean="0">
                        <a:latin typeface="Cambria Math"/>
                      </a:rPr>
                      <m:t>𝑢</m:t>
                    </m:r>
                  </m:oMath>
                </a14:m>
                <a:endParaRPr lang="en-US" i="1" dirty="0"/>
              </a:p>
              <a:p>
                <a:pPr lvl="2"/>
                <a14:m>
                  <m:oMath xmlns:m="http://schemas.openxmlformats.org/officeDocument/2006/math">
                    <m:r>
                      <m:rPr>
                        <m:sty m:val="p"/>
                      </m:rPr>
                      <a:rPr lang="en-US" i="0" dirty="0" smtClean="0">
                        <a:latin typeface="Cambria Math"/>
                      </a:rPr>
                      <m:t>HR</m:t>
                    </m:r>
                    <m:r>
                      <a:rPr lang="en-US" i="1" dirty="0" smtClean="0">
                        <a:latin typeface="Cambria Math"/>
                      </a:rPr>
                      <m:t>@</m:t>
                    </m:r>
                    <m:r>
                      <a:rPr lang="en-US" i="1" dirty="0" smtClean="0">
                        <a:latin typeface="Cambria Math"/>
                      </a:rPr>
                      <m:t>𝑘</m:t>
                    </m:r>
                  </m:oMath>
                </a14:m>
                <a:r>
                  <a:rPr lang="en-US" dirty="0"/>
                  <a:t>: average of </a:t>
                </a:r>
                <a14:m>
                  <m:oMath xmlns:m="http://schemas.openxmlformats.org/officeDocument/2006/math">
                    <m:r>
                      <m:rPr>
                        <m:sty m:val="p"/>
                      </m:rPr>
                      <a:rPr lang="en-US" i="0" dirty="0" smtClean="0">
                        <a:latin typeface="Cambria Math"/>
                      </a:rPr>
                      <m:t>HR</m:t>
                    </m:r>
                    <m:r>
                      <a:rPr lang="en-US" i="1" baseline="-25000" dirty="0" smtClean="0">
                        <a:latin typeface="Cambria Math"/>
                      </a:rPr>
                      <m:t>𝑢</m:t>
                    </m:r>
                    <m:r>
                      <a:rPr lang="en-US" i="1" dirty="0" smtClean="0">
                        <a:latin typeface="Cambria Math"/>
                      </a:rPr>
                      <m:t>@</m:t>
                    </m:r>
                    <m:r>
                      <a:rPr lang="en-US" i="1" dirty="0" smtClean="0">
                        <a:latin typeface="Cambria Math"/>
                      </a:rPr>
                      <m:t>𝑘</m:t>
                    </m:r>
                  </m:oMath>
                </a14:m>
                <a:r>
                  <a:rPr lang="en-US" i="1" dirty="0"/>
                  <a:t> </a:t>
                </a:r>
                <a:r>
                  <a:rPr lang="en-US" dirty="0"/>
                  <a:t>over all users</a:t>
                </a:r>
              </a:p>
              <a:p>
                <a:pPr lvl="1"/>
                <a:r>
                  <a:rPr lang="en-US" b="1" dirty="0"/>
                  <a:t>Normalized Discounted Cumulative Gain (NDCG)</a:t>
                </a:r>
                <a:r>
                  <a:rPr lang="en-US" dirty="0"/>
                  <a:t>: the fraction of the sum of the discounted (by ranking position) of the relevance of recommended items with respect to the ideal (true) sum</a:t>
                </a:r>
              </a:p>
              <a:p>
                <a:pPr lvl="2"/>
                <a14:m>
                  <m:oMath xmlns:m="http://schemas.openxmlformats.org/officeDocument/2006/math">
                    <m:r>
                      <m:rPr>
                        <m:sty m:val="p"/>
                      </m:rPr>
                      <a:rPr lang="en-US" i="0" dirty="0" smtClean="0">
                        <a:latin typeface="Cambria Math"/>
                      </a:rPr>
                      <m:t>NDCG</m:t>
                    </m:r>
                    <m:r>
                      <a:rPr lang="en-US" i="1" baseline="-25000" dirty="0" err="1" smtClean="0">
                        <a:latin typeface="Cambria Math"/>
                      </a:rPr>
                      <m:t>𝑢</m:t>
                    </m:r>
                    <m:r>
                      <a:rPr lang="en-US" i="1" dirty="0" err="1" smtClean="0">
                        <a:latin typeface="Cambria Math"/>
                      </a:rPr>
                      <m:t>@</m:t>
                    </m:r>
                    <m:r>
                      <a:rPr lang="en-US" i="1" dirty="0" err="1" smtClean="0">
                        <a:latin typeface="Cambria Math"/>
                      </a:rPr>
                      <m:t>𝑘</m:t>
                    </m:r>
                  </m:oMath>
                </a14:m>
                <a:r>
                  <a:rPr lang="en-US" dirty="0"/>
                  <a:t>: NDCG computed for the top </a:t>
                </a:r>
                <a14:m>
                  <m:oMath xmlns:m="http://schemas.openxmlformats.org/officeDocument/2006/math">
                    <m:r>
                      <a:rPr lang="en-US" i="1" dirty="0" smtClean="0">
                        <a:latin typeface="Cambria Math"/>
                      </a:rPr>
                      <m:t>𝑘</m:t>
                    </m:r>
                  </m:oMath>
                </a14:m>
                <a:r>
                  <a:rPr lang="en-US" dirty="0"/>
                  <a:t> recommended items and user </a:t>
                </a:r>
                <a14:m>
                  <m:oMath xmlns:m="http://schemas.openxmlformats.org/officeDocument/2006/math">
                    <m:r>
                      <a:rPr lang="en-US" i="1" dirty="0" smtClean="0">
                        <a:latin typeface="Cambria Math"/>
                      </a:rPr>
                      <m:t>𝑢</m:t>
                    </m:r>
                  </m:oMath>
                </a14:m>
                <a:endParaRPr lang="en-US" dirty="0"/>
              </a:p>
              <a:p>
                <a:pPr lvl="2"/>
                <a14:m>
                  <m:oMath xmlns:m="http://schemas.openxmlformats.org/officeDocument/2006/math">
                    <m:r>
                      <m:rPr>
                        <m:sty m:val="p"/>
                      </m:rPr>
                      <a:rPr lang="en-US" i="0" dirty="0" smtClean="0">
                        <a:latin typeface="Cambria Math"/>
                      </a:rPr>
                      <m:t>NDCG</m:t>
                    </m:r>
                    <m:r>
                      <a:rPr lang="en-US" i="1" dirty="0" smtClean="0">
                        <a:latin typeface="Cambria Math"/>
                      </a:rPr>
                      <m:t>@</m:t>
                    </m:r>
                    <m:r>
                      <a:rPr lang="en-US" i="1" dirty="0" smtClean="0">
                        <a:latin typeface="Cambria Math"/>
                      </a:rPr>
                      <m:t>𝑘</m:t>
                    </m:r>
                  </m:oMath>
                </a14:m>
                <a:r>
                  <a:rPr lang="en-US" dirty="0"/>
                  <a:t>: average of </a:t>
                </a:r>
                <a14:m>
                  <m:oMath xmlns:m="http://schemas.openxmlformats.org/officeDocument/2006/math">
                    <m:r>
                      <m:rPr>
                        <m:sty m:val="p"/>
                      </m:rPr>
                      <a:rPr lang="en-US" i="0" dirty="0" smtClean="0">
                        <a:latin typeface="Cambria Math"/>
                      </a:rPr>
                      <m:t>NDCG</m:t>
                    </m:r>
                    <m:r>
                      <a:rPr lang="en-US" i="1" baseline="-25000" dirty="0" err="1" smtClean="0">
                        <a:latin typeface="Cambria Math"/>
                      </a:rPr>
                      <m:t>𝑢</m:t>
                    </m:r>
                    <m:r>
                      <a:rPr lang="en-US" i="1" dirty="0" err="1" smtClean="0">
                        <a:latin typeface="Cambria Math"/>
                      </a:rPr>
                      <m:t>@</m:t>
                    </m:r>
                    <m:r>
                      <a:rPr lang="en-US" i="1" dirty="0" err="1" smtClean="0">
                        <a:latin typeface="Cambria Math"/>
                      </a:rPr>
                      <m:t>𝑘</m:t>
                    </m:r>
                  </m:oMath>
                </a14:m>
                <a:r>
                  <a:rPr lang="en-US" i="1" dirty="0"/>
                  <a:t> </a:t>
                </a:r>
                <a:r>
                  <a:rPr lang="en-US" dirty="0"/>
                  <a:t>over all users</a:t>
                </a:r>
              </a:p>
              <a:p>
                <a:pPr lvl="1"/>
                <a:r>
                  <a:rPr lang="en-US" b="1" dirty="0"/>
                  <a:t>NDCG New</a:t>
                </a:r>
                <a:r>
                  <a:rPr lang="en-US" dirty="0"/>
                  <a:t> (our proposal): same as NDCG but applied only to new items that the user did not see before in the training data (deals with </a:t>
                </a:r>
                <a:r>
                  <a:rPr lang="en-US" i="1" dirty="0"/>
                  <a:t>fast-moving products</a:t>
                </a:r>
                <a:r>
                  <a:rPr lang="en-US" dirty="0"/>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943" r="-1259" b="-12534"/>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21</a:t>
            </a:fld>
            <a:endParaRPr lang="en-US"/>
          </a:p>
        </p:txBody>
      </p:sp>
    </p:spTree>
    <p:extLst>
      <p:ext uri="{BB962C8B-B14F-4D97-AF65-F5344CB8AC3E}">
        <p14:creationId xmlns:p14="http://schemas.microsoft.com/office/powerpoint/2010/main" val="2521279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41168"/>
              </a:xfrm>
            </p:spPr>
            <p:txBody>
              <a:bodyPr/>
              <a:lstStyle/>
              <a:p>
                <a:r>
                  <a:rPr lang="en-US" sz="1800" b="1" dirty="0"/>
                  <a:t>HR</a:t>
                </a:r>
                <a:r>
                  <a:rPr lang="en-US" sz="1800" dirty="0"/>
                  <a:t> (also known as </a:t>
                </a:r>
                <a:r>
                  <a:rPr lang="en-US" sz="1800" b="1" dirty="0"/>
                  <a:t>recall</a:t>
                </a:r>
                <a:r>
                  <a:rPr lang="en-US" sz="1800" dirty="0"/>
                  <a:t>):</a:t>
                </a:r>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m:rPr>
                              <m:sty m:val="p"/>
                            </m:rPr>
                            <a:rPr lang="en-US" sz="1800" b="0" i="0" smtClean="0">
                              <a:latin typeface="Cambria Math"/>
                            </a:rPr>
                            <m:t>HR</m:t>
                          </m:r>
                        </m:e>
                        <m:sub>
                          <m:r>
                            <a:rPr lang="en-US" sz="1800" b="0" i="1" smtClean="0">
                              <a:latin typeface="Cambria Math"/>
                            </a:rPr>
                            <m:t>𝑢</m:t>
                          </m:r>
                        </m:sub>
                      </m:sSub>
                      <m:r>
                        <a:rPr lang="en-US" sz="1800" b="0" i="0" smtClean="0">
                          <a:latin typeface="Cambria Math"/>
                        </a:rPr>
                        <m:t>@</m:t>
                      </m:r>
                      <m:r>
                        <a:rPr lang="en-US" sz="1800" b="0" i="1" smtClean="0">
                          <a:latin typeface="Cambria Math"/>
                        </a:rPr>
                        <m:t>𝑘</m:t>
                      </m:r>
                      <m:r>
                        <a:rPr lang="en-US" sz="1800" b="0" i="0" smtClean="0">
                          <a:latin typeface="Cambria Math"/>
                        </a:rPr>
                        <m:t>=</m:t>
                      </m:r>
                      <m:f>
                        <m:fPr>
                          <m:ctrlPr>
                            <a:rPr lang="en-US" sz="1800" b="0" i="1" smtClean="0">
                              <a:latin typeface="Cambria Math" panose="02040503050406030204" pitchFamily="18" charset="0"/>
                            </a:rPr>
                          </m:ctrlPr>
                        </m:fPr>
                        <m:num>
                          <m:r>
                            <a:rPr lang="en-US" sz="1800">
                              <a:latin typeface="Cambria Math"/>
                            </a:rPr>
                            <m:t>#</m:t>
                          </m:r>
                          <m:sSub>
                            <m:sSubPr>
                              <m:ctrlPr>
                                <a:rPr lang="en-US" sz="1800" i="1">
                                  <a:latin typeface="Cambria Math" panose="02040503050406030204" pitchFamily="18" charset="0"/>
                                </a:rPr>
                              </m:ctrlPr>
                            </m:sSubPr>
                            <m:e>
                              <m:r>
                                <m:rPr>
                                  <m:sty m:val="p"/>
                                </m:rPr>
                                <a:rPr lang="en-US" sz="1800">
                                  <a:latin typeface="Cambria Math"/>
                                </a:rPr>
                                <m:t>hits</m:t>
                              </m:r>
                            </m:e>
                            <m:sub>
                              <m:r>
                                <a:rPr lang="en-US" sz="1800" i="1">
                                  <a:latin typeface="Cambria Math"/>
                                </a:rPr>
                                <m:t>𝑢</m:t>
                              </m:r>
                            </m:sub>
                          </m:sSub>
                          <m:r>
                            <a:rPr lang="en-US" sz="1800">
                              <a:latin typeface="Cambria Math"/>
                            </a:rPr>
                            <m:t>@</m:t>
                          </m:r>
                          <m:r>
                            <a:rPr lang="en-US" sz="1800" i="1">
                              <a:latin typeface="Cambria Math"/>
                            </a:rPr>
                            <m:t>𝑘</m:t>
                          </m:r>
                        </m:num>
                        <m:den>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Test</m:t>
                                  </m:r>
                                </m:e>
                                <m:sub>
                                  <m:r>
                                    <a:rPr lang="en-US" sz="1800" i="1">
                                      <a:latin typeface="Cambria Math"/>
                                    </a:rPr>
                                    <m:t>𝑢</m:t>
                                  </m:r>
                                </m:sub>
                              </m:sSub>
                            </m:e>
                          </m:d>
                        </m:den>
                      </m:f>
                    </m:oMath>
                  </m:oMathPara>
                </a14:m>
                <a:endParaRPr lang="en-US" sz="1800" dirty="0"/>
              </a:p>
              <a:p>
                <a:pPr marL="0" indent="0">
                  <a:buNone/>
                </a:pPr>
                <a:r>
                  <a:rPr lang="en-US" sz="1800" dirty="0"/>
                  <a:t>     where </a:t>
                </a:r>
                <a14:m>
                  <m:oMath xmlns:m="http://schemas.openxmlformats.org/officeDocument/2006/math">
                    <m:r>
                      <a:rPr lang="en-US" sz="1800">
                        <a:latin typeface="Cambria Math"/>
                      </a:rPr>
                      <m:t>#</m:t>
                    </m:r>
                    <m:sSub>
                      <m:sSubPr>
                        <m:ctrlPr>
                          <a:rPr lang="en-US" sz="1800" i="1">
                            <a:latin typeface="Cambria Math" panose="02040503050406030204" pitchFamily="18" charset="0"/>
                          </a:rPr>
                        </m:ctrlPr>
                      </m:sSubPr>
                      <m:e>
                        <m:r>
                          <m:rPr>
                            <m:sty m:val="p"/>
                          </m:rPr>
                          <a:rPr lang="en-US" sz="1800">
                            <a:latin typeface="Cambria Math"/>
                          </a:rPr>
                          <m:t>hits</m:t>
                        </m:r>
                      </m:e>
                      <m:sub>
                        <m:r>
                          <a:rPr lang="en-US" sz="1800" i="1">
                            <a:latin typeface="Cambria Math"/>
                          </a:rPr>
                          <m:t>𝑢</m:t>
                        </m:r>
                      </m:sub>
                    </m:sSub>
                    <m:r>
                      <a:rPr lang="en-US" sz="1800">
                        <a:latin typeface="Cambria Math"/>
                      </a:rPr>
                      <m:t>@</m:t>
                    </m:r>
                    <m:r>
                      <a:rPr lang="en-US" sz="1800" i="1">
                        <a:latin typeface="Cambria Math"/>
                      </a:rPr>
                      <m:t>𝑘</m:t>
                    </m:r>
                  </m:oMath>
                </a14:m>
                <a:r>
                  <a:rPr lang="en-US" sz="1800" dirty="0"/>
                  <a:t> is the number of true interactions in top </a:t>
                </a:r>
                <a14:m>
                  <m:oMath xmlns:m="http://schemas.openxmlformats.org/officeDocument/2006/math">
                    <m:r>
                      <a:rPr lang="en-US" sz="1800" i="1" dirty="0" smtClean="0">
                        <a:latin typeface="Cambria Math"/>
                      </a:rPr>
                      <m:t>𝑘</m:t>
                    </m:r>
                    <m:r>
                      <a:rPr lang="en-US" sz="1800" i="1">
                        <a:latin typeface="Cambria Math"/>
                      </a:rPr>
                      <m:t> </m:t>
                    </m:r>
                  </m:oMath>
                </a14:m>
                <a:r>
                  <a:rPr lang="en-US" sz="1800" dirty="0"/>
                  <a:t>list of</a:t>
                </a:r>
              </a:p>
              <a:p>
                <a:pPr marL="0" indent="0">
                  <a:buNone/>
                </a:pPr>
                <a:r>
                  <a:rPr lang="en-US" sz="1800" dirty="0"/>
                  <a:t>     recommended items for user </a:t>
                </a:r>
                <a14:m>
                  <m:oMath xmlns:m="http://schemas.openxmlformats.org/officeDocument/2006/math">
                    <m:r>
                      <a:rPr lang="en-US" sz="1800" b="0" i="1" smtClean="0">
                        <a:latin typeface="Cambria Math"/>
                      </a:rPr>
                      <m:t>𝑢</m:t>
                    </m:r>
                  </m:oMath>
                </a14:m>
                <a:r>
                  <a:rPr lang="en-US" sz="1800" dirty="0"/>
                  <a:t> and </a:t>
                </a:r>
                <a14:m>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Test</m:t>
                            </m:r>
                          </m:e>
                          <m:sub>
                            <m:r>
                              <a:rPr lang="en-US" sz="1800" i="1">
                                <a:latin typeface="Cambria Math"/>
                              </a:rPr>
                              <m:t>𝑢</m:t>
                            </m:r>
                          </m:sub>
                        </m:sSub>
                      </m:e>
                    </m:d>
                  </m:oMath>
                </a14:m>
                <a:r>
                  <a:rPr lang="en-US" sz="1800" dirty="0"/>
                  <a:t> is the number of true interactions</a:t>
                </a:r>
              </a:p>
              <a:p>
                <a:pPr marL="0" indent="0">
                  <a:buNone/>
                </a:pPr>
                <a:r>
                  <a:rPr lang="en-US" sz="1800" dirty="0"/>
                  <a:t>     for user </a:t>
                </a:r>
                <a14:m>
                  <m:oMath xmlns:m="http://schemas.openxmlformats.org/officeDocument/2006/math">
                    <m:r>
                      <a:rPr lang="en-US" sz="1800" i="1">
                        <a:latin typeface="Cambria Math"/>
                      </a:rPr>
                      <m:t>𝑢</m:t>
                    </m:r>
                  </m:oMath>
                </a14:m>
                <a:r>
                  <a:rPr lang="en-US" sz="1800" dirty="0"/>
                  <a:t> (in the test set)</a:t>
                </a:r>
              </a:p>
              <a:p>
                <a:r>
                  <a:rPr lang="en-US" sz="1800" b="1" dirty="0"/>
                  <a:t>NDCG</a:t>
                </a:r>
                <a:r>
                  <a:rPr lang="en-US" sz="1800" dirty="0"/>
                  <a:t>:</a:t>
                </a:r>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m:rPr>
                              <m:sty m:val="p"/>
                            </m:rPr>
                            <a:rPr lang="en-US" sz="1800">
                              <a:latin typeface="Cambria Math"/>
                            </a:rPr>
                            <m:t>NDC</m:t>
                          </m:r>
                          <m:r>
                            <m:rPr>
                              <m:sty m:val="p"/>
                            </m:rPr>
                            <a:rPr lang="en-US" sz="1800" b="0" i="0" smtClean="0">
                              <a:latin typeface="Cambria Math"/>
                            </a:rPr>
                            <m:t>G</m:t>
                          </m:r>
                        </m:e>
                        <m:sub>
                          <m:r>
                            <a:rPr lang="en-US" sz="1800" b="0" i="1" smtClean="0">
                              <a:latin typeface="Cambria Math"/>
                            </a:rPr>
                            <m:t>𝑢</m:t>
                          </m:r>
                        </m:sub>
                      </m:sSub>
                      <m:r>
                        <a:rPr lang="en-US" sz="1800" b="0" i="1" smtClean="0">
                          <a:latin typeface="Cambria Math"/>
                        </a:rPr>
                        <m:t>@</m:t>
                      </m:r>
                      <m:r>
                        <a:rPr lang="en-US" sz="1800" b="0" i="1" smtClean="0">
                          <a:latin typeface="Cambria Math"/>
                        </a:rPr>
                        <m:t>𝑘</m:t>
                      </m:r>
                      <m:r>
                        <a:rPr lang="en-US" sz="1800" b="0" i="1" smtClean="0">
                          <a:latin typeface="Cambria Math"/>
                        </a:rPr>
                        <m:t>=</m:t>
                      </m:r>
                      <m:f>
                        <m:fPr>
                          <m:ctrlPr>
                            <a:rPr lang="en-US" sz="1800" b="0" i="1" smtClean="0">
                              <a:latin typeface="Cambria Math" panose="02040503050406030204" pitchFamily="18" charset="0"/>
                            </a:rPr>
                          </m:ctrlPr>
                        </m:fPr>
                        <m:num>
                          <m:r>
                            <a:rPr lang="en-US" sz="1800" b="0" i="1" smtClean="0">
                              <a:latin typeface="Cambria Math"/>
                            </a:rPr>
                            <m:t>1</m:t>
                          </m:r>
                        </m:num>
                        <m:den>
                          <m:sSub>
                            <m:sSubPr>
                              <m:ctrlPr>
                                <a:rPr lang="en-US" sz="1800" b="0" i="1" smtClean="0">
                                  <a:latin typeface="Cambria Math" panose="02040503050406030204" pitchFamily="18" charset="0"/>
                                </a:rPr>
                              </m:ctrlPr>
                            </m:sSubPr>
                            <m:e>
                              <m:r>
                                <m:rPr>
                                  <m:sty m:val="p"/>
                                </m:rPr>
                                <a:rPr lang="en-US" sz="1800" b="0" i="0" smtClean="0">
                                  <a:latin typeface="Cambria Math"/>
                                </a:rPr>
                                <m:t>INDCG</m:t>
                              </m:r>
                            </m:e>
                            <m:sub>
                              <m:r>
                                <a:rPr lang="en-US" sz="1800" b="0" i="1" smtClean="0">
                                  <a:latin typeface="Cambria Math"/>
                                </a:rPr>
                                <m:t>𝑢</m:t>
                              </m:r>
                            </m:sub>
                          </m:sSub>
                          <m:r>
                            <a:rPr lang="en-US" sz="1800" b="0" i="1" smtClean="0">
                              <a:latin typeface="Cambria Math"/>
                            </a:rPr>
                            <m:t>@</m:t>
                          </m:r>
                          <m:r>
                            <a:rPr lang="en-US" sz="1800" b="0" i="1" smtClean="0">
                              <a:latin typeface="Cambria Math"/>
                            </a:rPr>
                            <m:t>𝑘</m:t>
                          </m:r>
                        </m:den>
                      </m:f>
                      <m:nary>
                        <m:naryPr>
                          <m:chr m:val="∑"/>
                          <m:ctrlPr>
                            <a:rPr lang="en-US" sz="1800" b="0" i="1" smtClean="0">
                              <a:latin typeface="Cambria Math" panose="02040503050406030204" pitchFamily="18" charset="0"/>
                            </a:rPr>
                          </m:ctrlPr>
                        </m:naryPr>
                        <m:sub>
                          <m:r>
                            <m:rPr>
                              <m:brk m:alnAt="23"/>
                            </m:rPr>
                            <a:rPr lang="en-US" sz="1800" b="0" i="1" smtClean="0">
                              <a:latin typeface="Cambria Math"/>
                            </a:rPr>
                            <m:t>𝑖</m:t>
                          </m:r>
                          <m:r>
                            <a:rPr lang="en-US" sz="1800" b="0" i="1" smtClean="0">
                              <a:latin typeface="Cambria Math"/>
                            </a:rPr>
                            <m:t>=1</m:t>
                          </m:r>
                        </m:sub>
                        <m:sup>
                          <m:r>
                            <a:rPr lang="en-US" sz="1800" b="0" i="1" smtClean="0">
                              <a:latin typeface="Cambria Math"/>
                            </a:rPr>
                            <m:t>𝑘</m:t>
                          </m:r>
                        </m:sup>
                        <m:e>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r>
                                    <a:rPr lang="en-US" sz="1800" b="0" i="1" smtClean="0">
                                      <a:latin typeface="Cambria Math"/>
                                    </a:rPr>
                                    <m:t>2</m:t>
                                  </m:r>
                                </m:e>
                                <m:sup>
                                  <m:r>
                                    <a:rPr lang="en-US" sz="1800" i="1">
                                      <a:latin typeface="Cambria Math"/>
                                    </a:rPr>
                                    <m:t>𝑟𝑒</m:t>
                                  </m:r>
                                  <m:sSub>
                                    <m:sSubPr>
                                      <m:ctrlPr>
                                        <a:rPr lang="en-US" sz="1800" i="1">
                                          <a:latin typeface="Cambria Math" panose="02040503050406030204" pitchFamily="18" charset="0"/>
                                        </a:rPr>
                                      </m:ctrlPr>
                                    </m:sSubPr>
                                    <m:e>
                                      <m:r>
                                        <a:rPr lang="en-US" sz="1800" i="1">
                                          <a:latin typeface="Cambria Math"/>
                                        </a:rPr>
                                        <m:t>𝑙</m:t>
                                      </m:r>
                                    </m:e>
                                    <m:sub>
                                      <m:r>
                                        <a:rPr lang="en-US" sz="1800" b="0" i="1" smtClean="0">
                                          <a:latin typeface="Cambria Math"/>
                                        </a:rPr>
                                        <m:t>𝑢</m:t>
                                      </m:r>
                                      <m:r>
                                        <a:rPr lang="en-US" sz="1800" b="0" i="1" smtClean="0">
                                          <a:latin typeface="Cambria Math"/>
                                        </a:rPr>
                                        <m:t>,</m:t>
                                      </m:r>
                                      <m:r>
                                        <a:rPr lang="en-US" sz="1800" i="1">
                                          <a:latin typeface="Cambria Math"/>
                                        </a:rPr>
                                        <m:t>𝑖</m:t>
                                      </m:r>
                                    </m:sub>
                                  </m:sSub>
                                </m:sup>
                              </m:sSup>
                              <m:r>
                                <a:rPr lang="en-US" sz="1800" b="0" i="1" smtClean="0">
                                  <a:latin typeface="Cambria Math"/>
                                </a:rPr>
                                <m:t>−1</m:t>
                              </m:r>
                            </m:num>
                            <m:den>
                              <m:func>
                                <m:funcPr>
                                  <m:ctrlPr>
                                    <a:rPr lang="en-US" sz="1800" b="0" i="1" smtClean="0">
                                      <a:latin typeface="Cambria Math" panose="02040503050406030204" pitchFamily="18" charset="0"/>
                                    </a:rPr>
                                  </m:ctrlPr>
                                </m:funcPr>
                                <m:fName>
                                  <m:sSub>
                                    <m:sSubPr>
                                      <m:ctrlPr>
                                        <a:rPr lang="en-US" sz="1800" b="0" i="1" smtClean="0">
                                          <a:latin typeface="Cambria Math" panose="02040503050406030204" pitchFamily="18" charset="0"/>
                                        </a:rPr>
                                      </m:ctrlPr>
                                    </m:sSubPr>
                                    <m:e>
                                      <m:r>
                                        <m:rPr>
                                          <m:sty m:val="p"/>
                                        </m:rPr>
                                        <a:rPr lang="en-US" sz="1800" b="0" i="0" smtClean="0">
                                          <a:latin typeface="Cambria Math"/>
                                        </a:rPr>
                                        <m:t>log</m:t>
                                      </m:r>
                                    </m:e>
                                    <m:sub>
                                      <m:r>
                                        <a:rPr lang="en-US" sz="1800" b="0" i="1" smtClean="0">
                                          <a:latin typeface="Cambria Math"/>
                                        </a:rPr>
                                        <m:t>2</m:t>
                                      </m:r>
                                    </m:sub>
                                  </m:sSub>
                                </m:fName>
                                <m:e>
                                  <m:r>
                                    <a:rPr lang="en-US" sz="1800" b="0" i="1" smtClean="0">
                                      <a:latin typeface="Cambria Math"/>
                                    </a:rPr>
                                    <m:t>(</m:t>
                                  </m:r>
                                  <m:r>
                                    <a:rPr lang="en-US" sz="1800" b="0" i="1" smtClean="0">
                                      <a:latin typeface="Cambria Math"/>
                                    </a:rPr>
                                    <m:t>𝑖</m:t>
                                  </m:r>
                                  <m:r>
                                    <a:rPr lang="en-US" sz="1800" b="0" i="1" smtClean="0">
                                      <a:latin typeface="Cambria Math"/>
                                    </a:rPr>
                                    <m:t>+1)</m:t>
                                  </m:r>
                                </m:e>
                              </m:func>
                            </m:den>
                          </m:f>
                        </m:e>
                      </m:nary>
                      <m:r>
                        <a:rPr lang="en-US" sz="1800" b="0" i="1" smtClean="0">
                          <a:latin typeface="Cambria Math"/>
                        </a:rPr>
                        <m:t>=</m:t>
                      </m:r>
                      <m:f>
                        <m:fPr>
                          <m:ctrlPr>
                            <a:rPr lang="en-US" sz="1800" i="1">
                              <a:latin typeface="Cambria Math" panose="02040503050406030204" pitchFamily="18" charset="0"/>
                            </a:rPr>
                          </m:ctrlPr>
                        </m:fPr>
                        <m:num>
                          <m:r>
                            <a:rPr lang="en-US" sz="1800" i="1">
                              <a:latin typeface="Cambria Math"/>
                            </a:rPr>
                            <m:t>1</m:t>
                          </m:r>
                        </m:num>
                        <m:den>
                          <m:sSub>
                            <m:sSubPr>
                              <m:ctrlPr>
                                <a:rPr lang="en-US" sz="1800" i="1">
                                  <a:latin typeface="Cambria Math" panose="02040503050406030204" pitchFamily="18" charset="0"/>
                                </a:rPr>
                              </m:ctrlPr>
                            </m:sSubPr>
                            <m:e>
                              <m:r>
                                <m:rPr>
                                  <m:sty m:val="p"/>
                                </m:rPr>
                                <a:rPr lang="en-US" sz="1800">
                                  <a:latin typeface="Cambria Math"/>
                                </a:rPr>
                                <m:t>INDCG</m:t>
                              </m:r>
                            </m:e>
                            <m:sub>
                              <m:r>
                                <a:rPr lang="en-US" sz="1800" i="1">
                                  <a:latin typeface="Cambria Math"/>
                                </a:rPr>
                                <m:t>𝑢</m:t>
                              </m:r>
                            </m:sub>
                          </m:sSub>
                          <m:r>
                            <a:rPr lang="en-US" sz="1800" i="1">
                              <a:latin typeface="Cambria Math"/>
                            </a:rPr>
                            <m:t>@</m:t>
                          </m:r>
                          <m:r>
                            <a:rPr lang="en-US" sz="1800" i="1">
                              <a:latin typeface="Cambria Math"/>
                            </a:rPr>
                            <m:t>𝑘</m:t>
                          </m:r>
                        </m:den>
                      </m:f>
                      <m:nary>
                        <m:naryPr>
                          <m:chr m:val="∑"/>
                          <m:ctrlPr>
                            <a:rPr lang="en-US" sz="1800" i="1">
                              <a:latin typeface="Cambria Math" panose="02040503050406030204" pitchFamily="18" charset="0"/>
                            </a:rPr>
                          </m:ctrlPr>
                        </m:naryPr>
                        <m:sub>
                          <m:r>
                            <m:rPr>
                              <m:brk m:alnAt="23"/>
                            </m:rPr>
                            <a:rPr lang="en-US" sz="1800" i="1">
                              <a:latin typeface="Cambria Math"/>
                            </a:rPr>
                            <m:t>𝑖</m:t>
                          </m:r>
                          <m:r>
                            <a:rPr lang="en-US" sz="1800" i="1">
                              <a:latin typeface="Cambria Math"/>
                            </a:rPr>
                            <m:t>=1</m:t>
                          </m:r>
                        </m:sub>
                        <m:sup>
                          <m:r>
                            <a:rPr lang="en-US" sz="1800" i="1">
                              <a:latin typeface="Cambria Math"/>
                            </a:rPr>
                            <m:t>𝑘</m:t>
                          </m:r>
                        </m:sup>
                        <m:e>
                          <m:f>
                            <m:fPr>
                              <m:ctrlPr>
                                <a:rPr lang="en-US" sz="1800" i="1">
                                  <a:latin typeface="Cambria Math" panose="02040503050406030204" pitchFamily="18" charset="0"/>
                                </a:rPr>
                              </m:ctrlPr>
                            </m:fPr>
                            <m:num>
                              <m:r>
                                <a:rPr lang="en-US" sz="1800" i="1">
                                  <a:latin typeface="Cambria Math"/>
                                </a:rPr>
                                <m:t>𝑟𝑒</m:t>
                              </m:r>
                              <m:sSub>
                                <m:sSubPr>
                                  <m:ctrlPr>
                                    <a:rPr lang="en-US" sz="1800" i="1">
                                      <a:latin typeface="Cambria Math" panose="02040503050406030204" pitchFamily="18" charset="0"/>
                                    </a:rPr>
                                  </m:ctrlPr>
                                </m:sSubPr>
                                <m:e>
                                  <m:r>
                                    <a:rPr lang="en-US" sz="1800" i="1">
                                      <a:latin typeface="Cambria Math"/>
                                    </a:rPr>
                                    <m:t>𝑙</m:t>
                                  </m:r>
                                </m:e>
                                <m:sub>
                                  <m:r>
                                    <a:rPr lang="en-US" sz="1800" i="1">
                                      <a:latin typeface="Cambria Math"/>
                                    </a:rPr>
                                    <m:t>𝑢</m:t>
                                  </m:r>
                                  <m:r>
                                    <a:rPr lang="en-US" sz="1800" i="1">
                                      <a:latin typeface="Cambria Math"/>
                                    </a:rPr>
                                    <m:t>,</m:t>
                                  </m:r>
                                  <m:r>
                                    <a:rPr lang="en-US" sz="1800" i="1">
                                      <a:latin typeface="Cambria Math"/>
                                    </a:rPr>
                                    <m:t>𝑖</m:t>
                                  </m:r>
                                </m:sub>
                              </m:sSub>
                              <m:r>
                                <a:rPr lang="en-US" sz="1800" i="1">
                                  <a:latin typeface="Cambria Math"/>
                                </a:rPr>
                                <m:t>−1</m:t>
                              </m:r>
                            </m:num>
                            <m:den>
                              <m:func>
                                <m:funcPr>
                                  <m:ctrlPr>
                                    <a:rPr lang="en-US" sz="1800" i="1">
                                      <a:latin typeface="Cambria Math" panose="02040503050406030204" pitchFamily="18" charset="0"/>
                                    </a:rPr>
                                  </m:ctrlPr>
                                </m:funcPr>
                                <m:fName>
                                  <m:sSub>
                                    <m:sSubPr>
                                      <m:ctrlPr>
                                        <a:rPr lang="en-US" sz="1800" i="1">
                                          <a:latin typeface="Cambria Math" panose="02040503050406030204" pitchFamily="18" charset="0"/>
                                        </a:rPr>
                                      </m:ctrlPr>
                                    </m:sSubPr>
                                    <m:e>
                                      <m:r>
                                        <m:rPr>
                                          <m:sty m:val="p"/>
                                        </m:rPr>
                                        <a:rPr lang="en-US" sz="1800">
                                          <a:latin typeface="Cambria Math"/>
                                        </a:rPr>
                                        <m:t>log</m:t>
                                      </m:r>
                                    </m:e>
                                    <m:sub>
                                      <m:r>
                                        <a:rPr lang="en-US" sz="1800" i="1">
                                          <a:latin typeface="Cambria Math"/>
                                        </a:rPr>
                                        <m:t>2</m:t>
                                      </m:r>
                                    </m:sub>
                                  </m:sSub>
                                </m:fName>
                                <m:e>
                                  <m:r>
                                    <a:rPr lang="en-US" sz="1800" i="1">
                                      <a:latin typeface="Cambria Math"/>
                                    </a:rPr>
                                    <m:t>(</m:t>
                                  </m:r>
                                  <m:r>
                                    <a:rPr lang="en-US" sz="1800" i="1">
                                      <a:latin typeface="Cambria Math"/>
                                    </a:rPr>
                                    <m:t>𝑖</m:t>
                                  </m:r>
                                  <m:r>
                                    <a:rPr lang="en-US" sz="1800" i="1">
                                      <a:latin typeface="Cambria Math"/>
                                    </a:rPr>
                                    <m:t>+1)</m:t>
                                  </m:r>
                                </m:e>
                              </m:func>
                            </m:den>
                          </m:f>
                        </m:e>
                      </m:nary>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m:rPr>
                              <m:sty m:val="p"/>
                            </m:rPr>
                            <a:rPr lang="en-US" sz="1800" i="0">
                              <a:latin typeface="Cambria Math"/>
                            </a:rPr>
                            <m:t>INDC</m:t>
                          </m:r>
                          <m:r>
                            <m:rPr>
                              <m:sty m:val="p"/>
                            </m:rPr>
                            <a:rPr lang="en-US" sz="1800" b="0" i="0" smtClean="0">
                              <a:latin typeface="Cambria Math"/>
                            </a:rPr>
                            <m:t>G</m:t>
                          </m:r>
                        </m:e>
                        <m:sub>
                          <m:r>
                            <a:rPr lang="en-US" sz="1800" b="0" i="1" smtClean="0">
                              <a:latin typeface="Cambria Math"/>
                            </a:rPr>
                            <m:t>𝑢</m:t>
                          </m:r>
                        </m:sub>
                      </m:sSub>
                      <m:r>
                        <a:rPr lang="en-US" sz="1800" b="0" i="1" smtClean="0">
                          <a:latin typeface="Cambria Math"/>
                        </a:rPr>
                        <m:t>@</m:t>
                      </m:r>
                      <m:r>
                        <a:rPr lang="en-US" sz="1800" b="0" i="1" smtClean="0">
                          <a:latin typeface="Cambria Math"/>
                        </a:rPr>
                        <m:t>𝑘</m:t>
                      </m:r>
                      <m:r>
                        <a:rPr lang="en-US" sz="1800" b="0" i="1" smtClean="0">
                          <a:latin typeface="Cambria Math"/>
                        </a:rPr>
                        <m:t>=</m:t>
                      </m:r>
                      <m:nary>
                        <m:naryPr>
                          <m:chr m:val="∑"/>
                          <m:ctrlPr>
                            <a:rPr lang="en-US" sz="1800" i="1">
                              <a:latin typeface="Cambria Math" panose="02040503050406030204" pitchFamily="18" charset="0"/>
                            </a:rPr>
                          </m:ctrlPr>
                        </m:naryPr>
                        <m:sub>
                          <m:r>
                            <m:rPr>
                              <m:brk m:alnAt="23"/>
                            </m:rPr>
                            <a:rPr lang="en-US" sz="1800" i="1">
                              <a:latin typeface="Cambria Math"/>
                            </a:rPr>
                            <m:t>𝑖</m:t>
                          </m:r>
                          <m:r>
                            <a:rPr lang="en-US" sz="1800" i="1">
                              <a:latin typeface="Cambria Math"/>
                            </a:rPr>
                            <m:t>=1</m:t>
                          </m:r>
                        </m:sub>
                        <m:sup>
                          <m:d>
                            <m:dPr>
                              <m:begChr m:val="|"/>
                              <m:endChr m:val="|"/>
                              <m:ctrlPr>
                                <a:rPr lang="en-US" sz="1800" i="1" smtClean="0">
                                  <a:latin typeface="Cambria Math" panose="02040503050406030204" pitchFamily="18" charset="0"/>
                                </a:rPr>
                              </m:ctrlPr>
                            </m:dPr>
                            <m:e>
                              <m:r>
                                <a:rPr lang="en-US" sz="1800" b="0" i="1" smtClean="0">
                                  <a:latin typeface="Cambria Math"/>
                                </a:rPr>
                                <m:t>𝑇𝑒𝑠</m:t>
                              </m:r>
                              <m:sSub>
                                <m:sSubPr>
                                  <m:ctrlPr>
                                    <a:rPr lang="en-US" sz="1800" b="0" i="1" smtClean="0">
                                      <a:latin typeface="Cambria Math" panose="02040503050406030204" pitchFamily="18" charset="0"/>
                                    </a:rPr>
                                  </m:ctrlPr>
                                </m:sSubPr>
                                <m:e>
                                  <m:r>
                                    <a:rPr lang="en-US" sz="1800" b="0" i="1" smtClean="0">
                                      <a:latin typeface="Cambria Math"/>
                                    </a:rPr>
                                    <m:t>𝑡</m:t>
                                  </m:r>
                                </m:e>
                                <m:sub>
                                  <m:r>
                                    <a:rPr lang="en-US" sz="1800" b="0" i="1" smtClean="0">
                                      <a:latin typeface="Cambria Math"/>
                                    </a:rPr>
                                    <m:t>𝑢</m:t>
                                  </m:r>
                                  <m:r>
                                    <a:rPr lang="en-US" sz="1800" b="0" i="1" smtClean="0">
                                      <a:latin typeface="Cambria Math"/>
                                    </a:rPr>
                                    <m:t>,</m:t>
                                  </m:r>
                                  <m:r>
                                    <a:rPr lang="en-US" sz="1800" b="0" i="1" smtClean="0">
                                      <a:latin typeface="Cambria Math"/>
                                    </a:rPr>
                                    <m:t>𝑘</m:t>
                                  </m:r>
                                </m:sub>
                              </m:sSub>
                            </m:e>
                          </m:d>
                        </m:sup>
                        <m:e>
                          <m:f>
                            <m:fPr>
                              <m:ctrlPr>
                                <a:rPr lang="en-US" sz="1800" i="1">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i="1">
                                      <a:latin typeface="Cambria Math"/>
                                    </a:rPr>
                                    <m:t>2</m:t>
                                  </m:r>
                                </m:e>
                                <m:sup>
                                  <m:r>
                                    <a:rPr lang="en-US" sz="1800" i="1">
                                      <a:latin typeface="Cambria Math"/>
                                    </a:rPr>
                                    <m:t>𝑟𝑒</m:t>
                                  </m:r>
                                  <m:sSub>
                                    <m:sSubPr>
                                      <m:ctrlPr>
                                        <a:rPr lang="en-US" sz="1800" i="1">
                                          <a:latin typeface="Cambria Math" panose="02040503050406030204" pitchFamily="18" charset="0"/>
                                        </a:rPr>
                                      </m:ctrlPr>
                                    </m:sSubPr>
                                    <m:e>
                                      <m:r>
                                        <a:rPr lang="en-US" sz="1800" i="1">
                                          <a:latin typeface="Cambria Math"/>
                                        </a:rPr>
                                        <m:t>𝑙</m:t>
                                      </m:r>
                                    </m:e>
                                    <m:sub>
                                      <m:r>
                                        <a:rPr lang="en-US" sz="1800" i="1">
                                          <a:latin typeface="Cambria Math"/>
                                        </a:rPr>
                                        <m:t>𝑢</m:t>
                                      </m:r>
                                      <m:r>
                                        <a:rPr lang="en-US" sz="1800" i="1">
                                          <a:latin typeface="Cambria Math"/>
                                        </a:rPr>
                                        <m:t>,</m:t>
                                      </m:r>
                                      <m:r>
                                        <a:rPr lang="en-US" sz="1800" i="1">
                                          <a:latin typeface="Cambria Math"/>
                                        </a:rPr>
                                        <m:t>𝑖</m:t>
                                      </m:r>
                                    </m:sub>
                                  </m:sSub>
                                </m:sup>
                              </m:sSup>
                              <m:r>
                                <a:rPr lang="en-US" sz="1800" b="0" i="1" smtClean="0">
                                  <a:latin typeface="Cambria Math"/>
                                </a:rPr>
                                <m:t>−1</m:t>
                              </m:r>
                            </m:num>
                            <m:den>
                              <m:func>
                                <m:funcPr>
                                  <m:ctrlPr>
                                    <a:rPr lang="en-US" sz="1800" i="1">
                                      <a:latin typeface="Cambria Math" panose="02040503050406030204" pitchFamily="18" charset="0"/>
                                    </a:rPr>
                                  </m:ctrlPr>
                                </m:funcPr>
                                <m:fName>
                                  <m:sSub>
                                    <m:sSubPr>
                                      <m:ctrlPr>
                                        <a:rPr lang="en-US" sz="1800" i="1">
                                          <a:latin typeface="Cambria Math" panose="02040503050406030204" pitchFamily="18" charset="0"/>
                                        </a:rPr>
                                      </m:ctrlPr>
                                    </m:sSubPr>
                                    <m:e>
                                      <m:r>
                                        <m:rPr>
                                          <m:sty m:val="p"/>
                                        </m:rPr>
                                        <a:rPr lang="en-US" sz="1800">
                                          <a:latin typeface="Cambria Math"/>
                                        </a:rPr>
                                        <m:t>log</m:t>
                                      </m:r>
                                    </m:e>
                                    <m:sub>
                                      <m:r>
                                        <a:rPr lang="en-US" sz="1800" i="1">
                                          <a:latin typeface="Cambria Math"/>
                                        </a:rPr>
                                        <m:t>2</m:t>
                                      </m:r>
                                    </m:sub>
                                  </m:sSub>
                                </m:fName>
                                <m:e>
                                  <m:r>
                                    <a:rPr lang="en-US" sz="1800" i="1">
                                      <a:latin typeface="Cambria Math"/>
                                    </a:rPr>
                                    <m:t>(</m:t>
                                  </m:r>
                                  <m:r>
                                    <a:rPr lang="en-US" sz="1800" i="1">
                                      <a:latin typeface="Cambria Math"/>
                                    </a:rPr>
                                    <m:t>𝑖</m:t>
                                  </m:r>
                                  <m:r>
                                    <a:rPr lang="en-US" sz="1800" i="1">
                                      <a:latin typeface="Cambria Math"/>
                                    </a:rPr>
                                    <m:t>+1)</m:t>
                                  </m:r>
                                </m:e>
                              </m:func>
                            </m:den>
                          </m:f>
                        </m:e>
                      </m:nary>
                      <m:r>
                        <a:rPr lang="en-US" sz="1800" i="1">
                          <a:latin typeface="Cambria Math"/>
                        </a:rPr>
                        <m:t>=</m:t>
                      </m:r>
                      <m:nary>
                        <m:naryPr>
                          <m:chr m:val="∑"/>
                          <m:ctrlPr>
                            <a:rPr lang="en-US" sz="1800" i="1">
                              <a:latin typeface="Cambria Math" panose="02040503050406030204" pitchFamily="18" charset="0"/>
                            </a:rPr>
                          </m:ctrlPr>
                        </m:naryPr>
                        <m:sub>
                          <m:r>
                            <m:rPr>
                              <m:brk m:alnAt="23"/>
                            </m:rPr>
                            <a:rPr lang="en-US" sz="1800" i="1">
                              <a:latin typeface="Cambria Math"/>
                            </a:rPr>
                            <m:t>𝑖</m:t>
                          </m:r>
                          <m:r>
                            <a:rPr lang="en-US" sz="1800" i="1">
                              <a:latin typeface="Cambria Math"/>
                            </a:rPr>
                            <m:t>=1</m:t>
                          </m:r>
                        </m:sub>
                        <m:sup>
                          <m:d>
                            <m:dPr>
                              <m:begChr m:val="|"/>
                              <m:endChr m:val="|"/>
                              <m:ctrlPr>
                                <a:rPr lang="en-US" sz="1800" i="1">
                                  <a:latin typeface="Cambria Math" panose="02040503050406030204" pitchFamily="18" charset="0"/>
                                </a:rPr>
                              </m:ctrlPr>
                            </m:dPr>
                            <m:e>
                              <m:r>
                                <a:rPr lang="en-US" sz="1800" i="1">
                                  <a:latin typeface="Cambria Math"/>
                                </a:rPr>
                                <m:t>𝑇𝑒𝑠</m:t>
                              </m:r>
                              <m:sSub>
                                <m:sSubPr>
                                  <m:ctrlPr>
                                    <a:rPr lang="en-US" sz="1800" i="1">
                                      <a:latin typeface="Cambria Math" panose="02040503050406030204" pitchFamily="18" charset="0"/>
                                    </a:rPr>
                                  </m:ctrlPr>
                                </m:sSubPr>
                                <m:e>
                                  <m:r>
                                    <a:rPr lang="en-US" sz="1800" i="1">
                                      <a:latin typeface="Cambria Math"/>
                                    </a:rPr>
                                    <m:t>𝑡</m:t>
                                  </m:r>
                                </m:e>
                                <m:sub>
                                  <m:r>
                                    <a:rPr lang="en-US" sz="1800" i="1">
                                      <a:latin typeface="Cambria Math"/>
                                    </a:rPr>
                                    <m:t>𝑢</m:t>
                                  </m:r>
                                  <m:r>
                                    <a:rPr lang="en-US" sz="1800" i="1">
                                      <a:latin typeface="Cambria Math"/>
                                    </a:rPr>
                                    <m:t>,</m:t>
                                  </m:r>
                                  <m:r>
                                    <a:rPr lang="en-US" sz="1800" i="1">
                                      <a:latin typeface="Cambria Math"/>
                                    </a:rPr>
                                    <m:t>𝑘</m:t>
                                  </m:r>
                                </m:sub>
                              </m:sSub>
                            </m:e>
                          </m:d>
                        </m:sup>
                        <m:e>
                          <m:f>
                            <m:fPr>
                              <m:ctrlPr>
                                <a:rPr lang="en-US" sz="1800" i="1">
                                  <a:latin typeface="Cambria Math" panose="02040503050406030204" pitchFamily="18" charset="0"/>
                                </a:rPr>
                              </m:ctrlPr>
                            </m:fPr>
                            <m:num>
                              <m:r>
                                <a:rPr lang="en-US" sz="1800" i="1">
                                  <a:latin typeface="Cambria Math"/>
                                </a:rPr>
                                <m:t>𝑟𝑒</m:t>
                              </m:r>
                              <m:sSub>
                                <m:sSubPr>
                                  <m:ctrlPr>
                                    <a:rPr lang="en-US" sz="1800" i="1">
                                      <a:latin typeface="Cambria Math" panose="02040503050406030204" pitchFamily="18" charset="0"/>
                                    </a:rPr>
                                  </m:ctrlPr>
                                </m:sSubPr>
                                <m:e>
                                  <m:r>
                                    <a:rPr lang="en-US" sz="1800" i="1">
                                      <a:latin typeface="Cambria Math"/>
                                    </a:rPr>
                                    <m:t>𝑙</m:t>
                                  </m:r>
                                </m:e>
                                <m:sub>
                                  <m:r>
                                    <a:rPr lang="en-US" sz="1800" i="1">
                                      <a:latin typeface="Cambria Math"/>
                                    </a:rPr>
                                    <m:t>𝑢</m:t>
                                  </m:r>
                                  <m:r>
                                    <a:rPr lang="en-US" sz="1800" i="1">
                                      <a:latin typeface="Cambria Math"/>
                                    </a:rPr>
                                    <m:t>,</m:t>
                                  </m:r>
                                  <m:r>
                                    <a:rPr lang="en-US" sz="1800" i="1">
                                      <a:latin typeface="Cambria Math"/>
                                    </a:rPr>
                                    <m:t>𝑖</m:t>
                                  </m:r>
                                </m:sub>
                              </m:sSub>
                              <m:r>
                                <a:rPr lang="en-US" sz="1800" i="1">
                                  <a:latin typeface="Cambria Math"/>
                                </a:rPr>
                                <m:t>−1</m:t>
                              </m:r>
                            </m:num>
                            <m:den>
                              <m:func>
                                <m:funcPr>
                                  <m:ctrlPr>
                                    <a:rPr lang="en-US" sz="1800" i="1">
                                      <a:latin typeface="Cambria Math" panose="02040503050406030204" pitchFamily="18" charset="0"/>
                                    </a:rPr>
                                  </m:ctrlPr>
                                </m:funcPr>
                                <m:fName>
                                  <m:sSub>
                                    <m:sSubPr>
                                      <m:ctrlPr>
                                        <a:rPr lang="en-US" sz="1800" i="1">
                                          <a:latin typeface="Cambria Math" panose="02040503050406030204" pitchFamily="18" charset="0"/>
                                        </a:rPr>
                                      </m:ctrlPr>
                                    </m:sSubPr>
                                    <m:e>
                                      <m:r>
                                        <m:rPr>
                                          <m:sty m:val="p"/>
                                        </m:rPr>
                                        <a:rPr lang="en-US" sz="1800">
                                          <a:latin typeface="Cambria Math"/>
                                        </a:rPr>
                                        <m:t>log</m:t>
                                      </m:r>
                                    </m:e>
                                    <m:sub>
                                      <m:r>
                                        <a:rPr lang="en-US" sz="1800" i="1">
                                          <a:latin typeface="Cambria Math"/>
                                        </a:rPr>
                                        <m:t>2</m:t>
                                      </m:r>
                                    </m:sub>
                                  </m:sSub>
                                </m:fName>
                                <m:e>
                                  <m:r>
                                    <a:rPr lang="en-US" sz="1800" i="1">
                                      <a:latin typeface="Cambria Math"/>
                                    </a:rPr>
                                    <m:t>(</m:t>
                                  </m:r>
                                  <m:r>
                                    <a:rPr lang="en-US" sz="1800" i="1">
                                      <a:latin typeface="Cambria Math"/>
                                    </a:rPr>
                                    <m:t>𝑖</m:t>
                                  </m:r>
                                  <m:r>
                                    <a:rPr lang="en-US" sz="1800" i="1">
                                      <a:latin typeface="Cambria Math"/>
                                    </a:rPr>
                                    <m:t>+1)</m:t>
                                  </m:r>
                                </m:e>
                              </m:func>
                            </m:den>
                          </m:f>
                        </m:e>
                      </m:nary>
                    </m:oMath>
                  </m:oMathPara>
                </a14:m>
                <a:endParaRPr lang="en-US" sz="1800" dirty="0"/>
              </a:p>
              <a:p>
                <a:pPr marL="0" indent="0">
                  <a:buNone/>
                </a:pPr>
                <a:r>
                  <a:rPr lang="en-US" sz="1800" dirty="0"/>
                  <a:t>     where </a:t>
                </a:r>
                <a14:m>
                  <m:oMath xmlns:m="http://schemas.openxmlformats.org/officeDocument/2006/math">
                    <m:r>
                      <a:rPr lang="en-US" sz="1800" i="1">
                        <a:latin typeface="Cambria Math"/>
                      </a:rPr>
                      <m:t>𝑟𝑒</m:t>
                    </m:r>
                    <m:sSub>
                      <m:sSubPr>
                        <m:ctrlPr>
                          <a:rPr lang="en-US" sz="1800" i="1">
                            <a:latin typeface="Cambria Math" panose="02040503050406030204" pitchFamily="18" charset="0"/>
                          </a:rPr>
                        </m:ctrlPr>
                      </m:sSubPr>
                      <m:e>
                        <m:r>
                          <a:rPr lang="en-US" sz="1800" i="1">
                            <a:latin typeface="Cambria Math"/>
                          </a:rPr>
                          <m:t>𝑙</m:t>
                        </m:r>
                      </m:e>
                      <m:sub>
                        <m:r>
                          <a:rPr lang="en-US" sz="1800" i="1">
                            <a:latin typeface="Cambria Math"/>
                          </a:rPr>
                          <m:t>𝑢</m:t>
                        </m:r>
                        <m:r>
                          <a:rPr lang="en-US" sz="1800" i="1">
                            <a:latin typeface="Cambria Math"/>
                          </a:rPr>
                          <m:t>,</m:t>
                        </m:r>
                        <m:r>
                          <a:rPr lang="en-US" sz="1800" i="1">
                            <a:latin typeface="Cambria Math"/>
                          </a:rPr>
                          <m:t>𝑖</m:t>
                        </m:r>
                      </m:sub>
                    </m:sSub>
                  </m:oMath>
                </a14:m>
                <a:r>
                  <a:rPr lang="en-GB" sz="1800" dirty="0"/>
                  <a:t> is the true binary relevance (</a:t>
                </a:r>
                <a14:m>
                  <m:oMath xmlns:m="http://schemas.openxmlformats.org/officeDocument/2006/math">
                    <m:sSub>
                      <m:sSubPr>
                        <m:ctrlPr>
                          <a:rPr lang="en-US" sz="1800" i="1" dirty="0">
                            <a:solidFill>
                              <a:srgbClr val="000000"/>
                            </a:solidFill>
                            <a:latin typeface="Cambria Math" panose="02040503050406030204" pitchFamily="18" charset="0"/>
                          </a:rPr>
                        </m:ctrlPr>
                      </m:sSubPr>
                      <m:e>
                        <m:r>
                          <a:rPr lang="en-US" sz="1800" i="1" dirty="0">
                            <a:solidFill>
                              <a:srgbClr val="000000"/>
                            </a:solidFill>
                            <a:latin typeface="Cambria Math"/>
                          </a:rPr>
                          <m:t>𝑏</m:t>
                        </m:r>
                      </m:e>
                      <m:sub>
                        <m:r>
                          <a:rPr lang="en-US" sz="1800" i="1" dirty="0" err="1">
                            <a:solidFill>
                              <a:srgbClr val="000000"/>
                            </a:solidFill>
                            <a:latin typeface="Cambria Math"/>
                          </a:rPr>
                          <m:t>𝑢𝑖</m:t>
                        </m:r>
                      </m:sub>
                    </m:sSub>
                  </m:oMath>
                </a14:m>
                <a:r>
                  <a:rPr lang="en-GB" sz="1800" dirty="0"/>
                  <a:t>) of item at position </a:t>
                </a:r>
                <a14:m>
                  <m:oMath xmlns:m="http://schemas.openxmlformats.org/officeDocument/2006/math">
                    <m:r>
                      <a:rPr lang="en-US" sz="1800" b="0" i="1" smtClean="0">
                        <a:latin typeface="Cambria Math"/>
                      </a:rPr>
                      <m:t>𝑖</m:t>
                    </m:r>
                  </m:oMath>
                </a14:m>
                <a:r>
                  <a:rPr lang="en-GB" sz="1800" dirty="0"/>
                  <a:t> for user </a:t>
                </a:r>
                <a14:m>
                  <m:oMath xmlns:m="http://schemas.openxmlformats.org/officeDocument/2006/math">
                    <m:r>
                      <a:rPr lang="en-US" sz="1800" b="0" i="1" smtClean="0">
                        <a:latin typeface="Cambria Math"/>
                      </a:rPr>
                      <m:t>𝑢</m:t>
                    </m:r>
                  </m:oMath>
                </a14:m>
                <a:endParaRPr lang="en-GB" sz="1800" dirty="0"/>
              </a:p>
              <a:p>
                <a:pPr marL="0" indent="0">
                  <a:buNone/>
                </a:pPr>
                <a:r>
                  <a:rPr lang="en-GB" sz="1800" dirty="0"/>
                  <a:t>     in the </a:t>
                </a:r>
                <a:r>
                  <a:rPr lang="en-US" sz="1800" dirty="0"/>
                  <a:t>top </a:t>
                </a:r>
                <a14:m>
                  <m:oMath xmlns:m="http://schemas.openxmlformats.org/officeDocument/2006/math">
                    <m:r>
                      <a:rPr lang="en-US" sz="1800" i="1" dirty="0">
                        <a:latin typeface="Cambria Math"/>
                      </a:rPr>
                      <m:t>𝑘</m:t>
                    </m:r>
                    <m:r>
                      <a:rPr lang="en-US" sz="1800" b="0" i="0" dirty="0" smtClean="0">
                        <a:latin typeface="Cambria Math"/>
                      </a:rPr>
                      <m:t> </m:t>
                    </m:r>
                  </m:oMath>
                </a14:m>
                <a:r>
                  <a:rPr lang="en-GB" sz="1800" dirty="0"/>
                  <a:t>items of the recommended list (</a:t>
                </a:r>
                <a14:m>
                  <m:oMath xmlns:m="http://schemas.openxmlformats.org/officeDocument/2006/math">
                    <m:sSub>
                      <m:sSubPr>
                        <m:ctrlPr>
                          <a:rPr lang="en-US" sz="1800" i="1">
                            <a:latin typeface="Cambria Math" panose="02040503050406030204" pitchFamily="18" charset="0"/>
                          </a:rPr>
                        </m:ctrlPr>
                      </m:sSubPr>
                      <m:e>
                        <m:r>
                          <m:rPr>
                            <m:sty m:val="p"/>
                          </m:rPr>
                          <a:rPr lang="en-US" sz="1800">
                            <a:latin typeface="Cambria Math"/>
                          </a:rPr>
                          <m:t>NDCG</m:t>
                        </m:r>
                      </m:e>
                      <m:sub>
                        <m:r>
                          <a:rPr lang="en-US" sz="1800" i="1">
                            <a:latin typeface="Cambria Math"/>
                          </a:rPr>
                          <m:t>𝑢</m:t>
                        </m:r>
                      </m:sub>
                    </m:sSub>
                    <m:r>
                      <a:rPr lang="en-US" sz="1800" i="1">
                        <a:latin typeface="Cambria Math"/>
                      </a:rPr>
                      <m:t>@</m:t>
                    </m:r>
                    <m:r>
                      <a:rPr lang="en-US" sz="1800" b="0" i="1" smtClean="0">
                        <a:latin typeface="Cambria Math"/>
                      </a:rPr>
                      <m:t>𝑘</m:t>
                    </m:r>
                  </m:oMath>
                </a14:m>
                <a:r>
                  <a:rPr lang="en-GB" sz="1800" dirty="0"/>
                  <a:t>) or of item at position</a:t>
                </a:r>
                <a:br>
                  <a:rPr lang="en-GB" sz="1800" dirty="0"/>
                </a:br>
                <a:r>
                  <a:rPr lang="en-GB" sz="1800" dirty="0"/>
                  <a:t>     </a:t>
                </a:r>
                <a14:m>
                  <m:oMath xmlns:m="http://schemas.openxmlformats.org/officeDocument/2006/math">
                    <m:r>
                      <a:rPr lang="en-US" sz="1800" b="0" i="1" dirty="0" smtClean="0">
                        <a:latin typeface="Cambria Math"/>
                      </a:rPr>
                      <m:t>𝑖</m:t>
                    </m:r>
                  </m:oMath>
                </a14:m>
                <a:r>
                  <a:rPr lang="en-GB" sz="1800" dirty="0"/>
                  <a:t> for user </a:t>
                </a:r>
                <a14:m>
                  <m:oMath xmlns:m="http://schemas.openxmlformats.org/officeDocument/2006/math">
                    <m:r>
                      <a:rPr lang="en-US" sz="1800" b="0" i="1" smtClean="0">
                        <a:latin typeface="Cambria Math"/>
                      </a:rPr>
                      <m:t>𝑢</m:t>
                    </m:r>
                  </m:oMath>
                </a14:m>
                <a:r>
                  <a:rPr lang="en-GB" sz="1800" dirty="0"/>
                  <a:t> in the top</a:t>
                </a:r>
                <a:r>
                  <a:rPr lang="en-US" sz="1800" dirty="0"/>
                  <a:t> </a:t>
                </a:r>
                <a14:m>
                  <m:oMath xmlns:m="http://schemas.openxmlformats.org/officeDocument/2006/math">
                    <m:r>
                      <a:rPr lang="en-US" sz="1800" b="0" i="1" dirty="0" smtClean="0">
                        <a:latin typeface="Cambria Math"/>
                      </a:rPr>
                      <m:t>𝑘</m:t>
                    </m:r>
                    <m:r>
                      <a:rPr lang="en-US" sz="1800" b="0" i="0" dirty="0" smtClean="0">
                        <a:latin typeface="Cambria Math"/>
                      </a:rPr>
                      <m:t> </m:t>
                    </m:r>
                  </m:oMath>
                </a14:m>
                <a:r>
                  <a:rPr lang="en-GB" sz="1800" dirty="0"/>
                  <a:t>items of the true list </a:t>
                </a:r>
                <a14:m>
                  <m:oMath xmlns:m="http://schemas.openxmlformats.org/officeDocument/2006/math">
                    <m:r>
                      <a:rPr lang="en-US" sz="1800" i="1">
                        <a:latin typeface="Cambria Math"/>
                      </a:rPr>
                      <m:t>𝑇𝑒𝑠</m:t>
                    </m:r>
                    <m:sSub>
                      <m:sSubPr>
                        <m:ctrlPr>
                          <a:rPr lang="en-US" sz="1800" i="1">
                            <a:latin typeface="Cambria Math" panose="02040503050406030204" pitchFamily="18" charset="0"/>
                          </a:rPr>
                        </m:ctrlPr>
                      </m:sSubPr>
                      <m:e>
                        <m:r>
                          <a:rPr lang="en-US" sz="1800" i="1">
                            <a:latin typeface="Cambria Math"/>
                          </a:rPr>
                          <m:t>𝑡</m:t>
                        </m:r>
                      </m:e>
                      <m:sub>
                        <m:r>
                          <a:rPr lang="en-US" sz="1800" i="1">
                            <a:latin typeface="Cambria Math"/>
                          </a:rPr>
                          <m:t>𝑢</m:t>
                        </m:r>
                        <m:r>
                          <a:rPr lang="en-US" sz="1800" i="1">
                            <a:latin typeface="Cambria Math"/>
                          </a:rPr>
                          <m:t>,</m:t>
                        </m:r>
                        <m:r>
                          <a:rPr lang="en-US" sz="1800" i="1">
                            <a:latin typeface="Cambria Math"/>
                          </a:rPr>
                          <m:t>𝑘</m:t>
                        </m:r>
                      </m:sub>
                    </m:sSub>
                    <m:r>
                      <a:rPr lang="en-US" sz="1800" i="1">
                        <a:latin typeface="Cambria Math"/>
                      </a:rPr>
                      <m:t> </m:t>
                    </m:r>
                  </m:oMath>
                </a14:m>
                <a:r>
                  <a:rPr lang="en-GB" sz="1800" dirty="0"/>
                  <a:t>(</a:t>
                </a:r>
                <a14:m>
                  <m:oMath xmlns:m="http://schemas.openxmlformats.org/officeDocument/2006/math">
                    <m:sSub>
                      <m:sSubPr>
                        <m:ctrlPr>
                          <a:rPr lang="en-US" sz="1800" i="1">
                            <a:latin typeface="Cambria Math" panose="02040503050406030204" pitchFamily="18" charset="0"/>
                          </a:rPr>
                        </m:ctrlPr>
                      </m:sSubPr>
                      <m:e>
                        <m:r>
                          <m:rPr>
                            <m:sty m:val="p"/>
                          </m:rPr>
                          <a:rPr lang="en-US" sz="1800">
                            <a:latin typeface="Cambria Math"/>
                          </a:rPr>
                          <m:t>INDCG</m:t>
                        </m:r>
                      </m:e>
                      <m:sub>
                        <m:r>
                          <a:rPr lang="en-US" sz="1800" i="1">
                            <a:latin typeface="Cambria Math"/>
                          </a:rPr>
                          <m:t>𝑢</m:t>
                        </m:r>
                      </m:sub>
                    </m:sSub>
                    <m:r>
                      <a:rPr lang="en-US" sz="1800" i="1">
                        <a:latin typeface="Cambria Math"/>
                      </a:rPr>
                      <m:t>@</m:t>
                    </m:r>
                    <m:r>
                      <a:rPr lang="en-US" sz="1800" i="1">
                        <a:latin typeface="Cambria Math"/>
                      </a:rPr>
                      <m:t>𝑘</m:t>
                    </m:r>
                  </m:oMath>
                </a14:m>
                <a:r>
                  <a:rPr lang="en-GB" sz="1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41168"/>
              </a:xfrm>
              <a:blipFill rotWithShape="1">
                <a:blip r:embed="rId2"/>
                <a:stretch>
                  <a:fillRect l="-444" t="-593" r="-519"/>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dirty="0"/>
          </a:p>
          <a:p>
            <a:pPr>
              <a:defRPr/>
            </a:pPr>
            <a:endParaRPr lang="en-US" dirty="0"/>
          </a:p>
        </p:txBody>
      </p:sp>
      <p:sp>
        <p:nvSpPr>
          <p:cNvPr id="5" name="Slide Number Placeholder 4"/>
          <p:cNvSpPr>
            <a:spLocks noGrp="1"/>
          </p:cNvSpPr>
          <p:nvPr>
            <p:ph type="sldNum" sz="quarter" idx="12"/>
          </p:nvPr>
        </p:nvSpPr>
        <p:spPr/>
        <p:txBody>
          <a:bodyPr/>
          <a:lstStyle/>
          <a:p>
            <a:pPr>
              <a:defRPr/>
            </a:pPr>
            <a:endParaRPr lang="en-US" dirty="0"/>
          </a:p>
          <a:p>
            <a:pPr>
              <a:defRPr/>
            </a:pPr>
            <a:fld id="{7B4BD39F-A964-4876-A31E-F21A2A06217E}" type="slidenum">
              <a:rPr lang="en-US" smtClean="0"/>
              <a:pPr>
                <a:defRPr/>
              </a:pPr>
              <a:t>22</a:t>
            </a:fld>
            <a:endParaRPr lang="en-US" dirty="0"/>
          </a:p>
        </p:txBody>
      </p:sp>
    </p:spTree>
    <p:extLst>
      <p:ext uri="{BB962C8B-B14F-4D97-AF65-F5344CB8AC3E}">
        <p14:creationId xmlns:p14="http://schemas.microsoft.com/office/powerpoint/2010/main" val="2735463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Setup</a:t>
            </a:r>
            <a:endParaRPr lang="en-GB" dirty="0"/>
          </a:p>
        </p:txBody>
      </p:sp>
      <p:sp>
        <p:nvSpPr>
          <p:cNvPr id="3" name="Content Placeholder 2"/>
          <p:cNvSpPr>
            <a:spLocks noGrp="1"/>
          </p:cNvSpPr>
          <p:nvPr>
            <p:ph idx="1"/>
          </p:nvPr>
        </p:nvSpPr>
        <p:spPr/>
        <p:txBody>
          <a:bodyPr/>
          <a:lstStyle/>
          <a:p>
            <a:r>
              <a:rPr lang="en-US" dirty="0"/>
              <a:t>Anonymized dataset from Picnic (Dutch online supermarket)</a:t>
            </a:r>
          </a:p>
          <a:p>
            <a:r>
              <a:rPr lang="en-US" b="1" dirty="0"/>
              <a:t>Training dataset</a:t>
            </a:r>
            <a:r>
              <a:rPr lang="en-US" dirty="0"/>
              <a:t>: purchases data over two years (2017-2018)</a:t>
            </a:r>
          </a:p>
          <a:p>
            <a:r>
              <a:rPr lang="en-US" b="1" dirty="0"/>
              <a:t>Test dataset</a:t>
            </a:r>
            <a:r>
              <a:rPr lang="en-US" dirty="0"/>
              <a:t>: purchase data in one year (2019)</a:t>
            </a:r>
          </a:p>
          <a:p>
            <a:r>
              <a:rPr lang="en-US" b="1" dirty="0"/>
              <a:t>Validation dataset</a:t>
            </a:r>
            <a:r>
              <a:rPr lang="en-US" dirty="0"/>
              <a:t>: random sample of 1000 items and 1000 user from training data (to speed-up the </a:t>
            </a:r>
            <a:r>
              <a:rPr lang="en-US" dirty="0" err="1"/>
              <a:t>hyperparameter</a:t>
            </a:r>
            <a:r>
              <a:rPr lang="en-US" dirty="0"/>
              <a:t> </a:t>
            </a:r>
            <a:r>
              <a:rPr lang="en-US" dirty="0" err="1"/>
              <a:t>tunning</a:t>
            </a:r>
            <a:r>
              <a:rPr lang="en-US" dirty="0"/>
              <a:t>):</a:t>
            </a:r>
          </a:p>
          <a:p>
            <a:pPr lvl="1"/>
            <a:r>
              <a:rPr lang="en-US" dirty="0" err="1"/>
              <a:t>Hyperparameters</a:t>
            </a:r>
            <a:r>
              <a:rPr lang="en-US" dirty="0"/>
              <a:t> decided  based the highest value of NDCG New on the validation dataset</a:t>
            </a:r>
          </a:p>
          <a:p>
            <a:r>
              <a:rPr lang="en-US" dirty="0"/>
              <a:t>Build a model based on the best </a:t>
            </a:r>
            <a:r>
              <a:rPr lang="en-US" dirty="0" err="1"/>
              <a:t>hyperparameters</a:t>
            </a:r>
            <a:r>
              <a:rPr lang="en-US" dirty="0"/>
              <a:t> on the training dataset and report results on the test dataset</a:t>
            </a:r>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23</a:t>
            </a:fld>
            <a:endParaRPr lang="en-US"/>
          </a:p>
        </p:txBody>
      </p:sp>
    </p:spTree>
    <p:extLst>
      <p:ext uri="{BB962C8B-B14F-4D97-AF65-F5344CB8AC3E}">
        <p14:creationId xmlns:p14="http://schemas.microsoft.com/office/powerpoint/2010/main" val="1350736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Preprocessing</a:t>
            </a:r>
            <a:endParaRPr lang="en-GB" dirty="0"/>
          </a:p>
        </p:txBody>
      </p:sp>
      <p:sp>
        <p:nvSpPr>
          <p:cNvPr id="3" name="Content Placeholder 2"/>
          <p:cNvSpPr>
            <a:spLocks noGrp="1"/>
          </p:cNvSpPr>
          <p:nvPr>
            <p:ph idx="1"/>
          </p:nvPr>
        </p:nvSpPr>
        <p:spPr>
          <a:xfrm>
            <a:off x="457200" y="1600200"/>
            <a:ext cx="8229600" cy="5069160"/>
          </a:xfrm>
        </p:spPr>
        <p:txBody>
          <a:bodyPr>
            <a:normAutofit fontScale="92500" lnSpcReduction="10000"/>
          </a:bodyPr>
          <a:lstStyle/>
          <a:p>
            <a:r>
              <a:rPr lang="en-US" dirty="0"/>
              <a:t>Considered users that ordered at least 5 times in the training set (to be able to learn) and at least 1 time in the test set (to be able to test)</a:t>
            </a:r>
          </a:p>
          <a:p>
            <a:r>
              <a:rPr lang="en-US" dirty="0"/>
              <a:t>Considered only items that are present in both training and test datasets (so that they are representative)</a:t>
            </a:r>
          </a:p>
          <a:p>
            <a:r>
              <a:rPr lang="en-US" dirty="0"/>
              <a:t>Removed the top 10 most popular items (so that they do not dominate the latent variables)</a:t>
            </a:r>
          </a:p>
          <a:p>
            <a:r>
              <a:rPr lang="en-US" dirty="0"/>
              <a:t>Further filtered users so that they have at least 50 unique items (mild assumptions compared to the 1-5% of most active users used in the literature)</a:t>
            </a:r>
          </a:p>
          <a:p>
            <a:r>
              <a:rPr lang="en-US" dirty="0"/>
              <a:t>Filtered items so that are bought by at least 50 unique users</a:t>
            </a:r>
          </a:p>
          <a:p>
            <a:r>
              <a:rPr lang="en-GB" dirty="0"/>
              <a:t>Final dataset (interaction matrix): </a:t>
            </a:r>
            <a:r>
              <a:rPr lang="en-GB" b="1" dirty="0"/>
              <a:t>5636 users</a:t>
            </a:r>
            <a:r>
              <a:rPr lang="en-GB" dirty="0"/>
              <a:t> and </a:t>
            </a:r>
            <a:r>
              <a:rPr lang="en-GB" b="1" dirty="0"/>
              <a:t>4134 items</a:t>
            </a:r>
          </a:p>
          <a:p>
            <a:pPr lvl="1"/>
            <a:r>
              <a:rPr lang="en-GB" dirty="0"/>
              <a:t>Sparsity of the train matrix: 0.0545</a:t>
            </a:r>
          </a:p>
          <a:p>
            <a:pPr lvl="1"/>
            <a:r>
              <a:rPr lang="en-GB" dirty="0"/>
              <a:t>Sparsity of the test matrix: 0.0379</a:t>
            </a:r>
          </a:p>
          <a:p>
            <a:endParaRPr lang="en-GB" dirty="0"/>
          </a:p>
        </p:txBody>
      </p:sp>
      <p:sp>
        <p:nvSpPr>
          <p:cNvPr id="4" name="Footer Placeholder 3"/>
          <p:cNvSpPr>
            <a:spLocks noGrp="1"/>
          </p:cNvSpPr>
          <p:nvPr>
            <p:ph type="ftr" sz="quarter" idx="11"/>
          </p:nvPr>
        </p:nvSpPr>
        <p:spPr/>
        <p:txBody>
          <a:bodyPr/>
          <a:lstStyle/>
          <a:p>
            <a:pPr>
              <a:defRPr/>
            </a:pPr>
            <a:endParaRPr lang="en-US" dirty="0"/>
          </a:p>
          <a:p>
            <a:pPr>
              <a:defRPr/>
            </a:pPr>
            <a:endParaRPr lang="en-US" dirty="0"/>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24</a:t>
            </a:fld>
            <a:endParaRPr lang="en-US"/>
          </a:p>
        </p:txBody>
      </p:sp>
    </p:spTree>
    <p:extLst>
      <p:ext uri="{BB962C8B-B14F-4D97-AF65-F5344CB8AC3E}">
        <p14:creationId xmlns:p14="http://schemas.microsoft.com/office/powerpoint/2010/main" val="2047779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Hyperparameter</a:t>
            </a:r>
            <a:r>
              <a:rPr lang="en-US" dirty="0"/>
              <a:t> Setting</a:t>
            </a:r>
            <a:endParaRPr lang="en-GB" dirty="0"/>
          </a:p>
        </p:txBody>
      </p:sp>
      <p:sp>
        <p:nvSpPr>
          <p:cNvPr id="3" name="Content Placeholder 2"/>
          <p:cNvSpPr>
            <a:spLocks noGrp="1"/>
          </p:cNvSpPr>
          <p:nvPr>
            <p:ph idx="1"/>
          </p:nvPr>
        </p:nvSpPr>
        <p:spPr/>
        <p:txBody>
          <a:bodyPr/>
          <a:lstStyle/>
          <a:p>
            <a:r>
              <a:rPr lang="en-US" dirty="0"/>
              <a:t>Grid Search</a:t>
            </a:r>
            <a:r>
              <a:rPr lang="en-GB" dirty="0"/>
              <a:t>:</a:t>
            </a:r>
          </a:p>
          <a:p>
            <a:endParaRPr lang="en-US" dirty="0"/>
          </a:p>
          <a:p>
            <a:endParaRPr lang="en-GB" dirty="0"/>
          </a:p>
          <a:p>
            <a:pPr marL="0" indent="0">
              <a:buNone/>
            </a:pPr>
            <a:endParaRPr lang="en-GB" dirty="0"/>
          </a:p>
          <a:p>
            <a:pPr marL="0" indent="0">
              <a:buNone/>
            </a:pPr>
            <a:endParaRPr lang="en-US"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25</a:t>
            </a:fld>
            <a:endParaRPr lang="en-US"/>
          </a:p>
        </p:txBody>
      </p:sp>
      <mc:AlternateContent xmlns:mc="http://schemas.openxmlformats.org/markup-compatibility/2006" xmlns:a14="http://schemas.microsoft.com/office/drawing/2010/main">
        <mc:Choice Requires="a14">
          <p:graphicFrame>
            <p:nvGraphicFramePr>
              <p:cNvPr id="8" name="Content Placeholder 7"/>
              <p:cNvGraphicFramePr>
                <a:graphicFrameLocks/>
              </p:cNvGraphicFramePr>
              <p:nvPr>
                <p:extLst>
                  <p:ext uri="{D42A27DB-BD31-4B8C-83A1-F6EECF244321}">
                    <p14:modId xmlns:p14="http://schemas.microsoft.com/office/powerpoint/2010/main" val="2096580998"/>
                  </p:ext>
                </p:extLst>
              </p:nvPr>
            </p:nvGraphicFramePr>
            <p:xfrm>
              <a:off x="1310953" y="2094696"/>
              <a:ext cx="6429399" cy="4370959"/>
            </p:xfrm>
            <a:graphic>
              <a:graphicData uri="http://schemas.openxmlformats.org/drawingml/2006/table">
                <a:tbl>
                  <a:tblPr firstRow="1" bandRow="1">
                    <a:tableStyleId>{2D5ABB26-0587-4C30-8999-92F81FD0307C}</a:tableStyleId>
                  </a:tblPr>
                  <a:tblGrid>
                    <a:gridCol w="1676871">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260518">
                    <a:tc>
                      <a:txBody>
                        <a:bodyPr/>
                        <a:lstStyle/>
                        <a:p>
                          <a:r>
                            <a:rPr lang="en-US" sz="1600" dirty="0" err="1"/>
                            <a:t>Hyperparameter</a:t>
                          </a:r>
                          <a:endParaRPr lang="en-GB"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dirty="0"/>
                            <a:t>Range</a:t>
                          </a:r>
                          <a:endParaRPr lang="en-GB"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a:t>Used</a:t>
                          </a:r>
                          <a:endParaRPr lang="en-GB"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05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𝐾</m:t>
                                </m:r>
                              </m:oMath>
                            </m:oMathPara>
                          </a14:m>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{1,2,3,</m:t>
                                </m:r>
                                <m:r>
                                  <a:rPr lang="en-US" sz="1600" b="0" i="0" smtClean="0">
                                    <a:latin typeface="Cambria Math"/>
                                  </a:rPr>
                                  <m:t>…, 200}</m:t>
                                </m:r>
                              </m:oMath>
                            </m:oMathPara>
                          </a14:m>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20</m:t>
                                </m:r>
                              </m:oMath>
                            </m:oMathPara>
                          </a14:m>
                          <a:endParaRPr lang="en-GB"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605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𝛼</m:t>
                                    </m:r>
                                  </m:e>
                                  <m:sup>
                                    <m:r>
                                      <a:rPr lang="en-US" sz="1600" b="0" i="1" smtClean="0">
                                        <a:latin typeface="Cambria Math"/>
                                      </a:rPr>
                                      <m:t>𝑊𝑀𝐹</m:t>
                                    </m:r>
                                  </m:sup>
                                </m:sSup>
                              </m:oMath>
                            </m:oMathPara>
                          </a14:m>
                          <a:endParaRPr lang="en-GB" sz="1600" dirty="0"/>
                        </a:p>
                      </a:txBody>
                      <a:tcPr>
                        <a:lnR w="12700" cap="flat" cmpd="sng" algn="ctr">
                          <a:solidFill>
                            <a:schemeClr val="tx1"/>
                          </a:solidFill>
                          <a:prstDash val="solid"/>
                          <a:round/>
                          <a:headEnd type="none" w="med" len="med"/>
                          <a:tailEnd type="none" w="med" len="med"/>
                        </a:ln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[0, 20]</m:t>
                                </m:r>
                              </m:oMath>
                            </m:oMathPara>
                          </a14:m>
                          <a:endParaRPr lang="en-GB" sz="1600" dirty="0"/>
                        </a:p>
                      </a:txBody>
                      <a:tcPr>
                        <a:lnL w="12700" cap="flat" cmpd="sng" algn="ctr">
                          <a:solidFill>
                            <a:schemeClr val="tx1"/>
                          </a:solidFill>
                          <a:prstDash val="solid"/>
                          <a:round/>
                          <a:headEnd type="none" w="med" len="med"/>
                          <a:tailEnd type="none" w="med" len="med"/>
                        </a:ln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12</m:t>
                                </m:r>
                              </m:oMath>
                            </m:oMathPara>
                          </a14:m>
                          <a:endParaRPr lang="en-GB" sz="1600" dirty="0"/>
                        </a:p>
                      </a:txBody>
                      <a:tcPr/>
                    </a:tc>
                    <a:extLst>
                      <a:ext uri="{0D108BD9-81ED-4DB2-BD59-A6C34878D82A}">
                        <a16:rowId xmlns:a16="http://schemas.microsoft.com/office/drawing/2014/main" val="10002"/>
                      </a:ext>
                    </a:extLst>
                  </a:tr>
                  <a:tr h="2605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a:rPr>
                                      <m:t>𝑐</m:t>
                                    </m:r>
                                  </m:e>
                                  <m:sub>
                                    <m:r>
                                      <a:rPr lang="en-US" sz="1600" b="0" i="1" smtClean="0">
                                        <a:latin typeface="Cambria Math"/>
                                      </a:rPr>
                                      <m:t>0</m:t>
                                    </m:r>
                                  </m:sub>
                                  <m:sup>
                                    <m:r>
                                      <a:rPr lang="en-US" sz="1600" b="0" i="1" smtClean="0">
                                        <a:latin typeface="Cambria Math"/>
                                      </a:rPr>
                                      <m:t>𝑊𝑀𝐹</m:t>
                                    </m:r>
                                  </m:sup>
                                </m:sSubSup>
                              </m:oMath>
                            </m:oMathPara>
                          </a14:m>
                          <a:endParaRPr lang="en-GB" sz="1600" dirty="0"/>
                        </a:p>
                      </a:txBody>
                      <a:tcPr>
                        <a:lnR w="12700" cap="flat" cmpd="sng" algn="ctr">
                          <a:solidFill>
                            <a:schemeClr val="tx1"/>
                          </a:solidFill>
                          <a:prstDash val="solid"/>
                          <a:round/>
                          <a:headEnd type="none" w="med" len="med"/>
                          <a:tailEnd type="none" w="med" len="med"/>
                        </a:ln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[0, 100000]</m:t>
                                </m:r>
                              </m:oMath>
                            </m:oMathPara>
                          </a14:m>
                          <a:endParaRPr lang="en-GB" sz="1600" dirty="0"/>
                        </a:p>
                      </a:txBody>
                      <a:tcPr>
                        <a:lnL w="12700" cap="flat" cmpd="sng" algn="ctr">
                          <a:solidFill>
                            <a:schemeClr val="tx1"/>
                          </a:solidFill>
                          <a:prstDash val="solid"/>
                          <a:round/>
                          <a:headEnd type="none" w="med" len="med"/>
                          <a:tailEnd type="none" w="med" len="med"/>
                        </a:ln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50000</m:t>
                                </m:r>
                              </m:oMath>
                            </m:oMathPara>
                          </a14:m>
                          <a:endParaRPr lang="en-GB" sz="1600" dirty="0"/>
                        </a:p>
                      </a:txBody>
                      <a:tcPr/>
                    </a:tc>
                    <a:extLst>
                      <a:ext uri="{0D108BD9-81ED-4DB2-BD59-A6C34878D82A}">
                        <a16:rowId xmlns:a16="http://schemas.microsoft.com/office/drawing/2014/main" val="10003"/>
                      </a:ext>
                    </a:extLst>
                  </a:tr>
                  <a:tr h="2605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𝜆</m:t>
                                    </m:r>
                                  </m:e>
                                  <m:sup>
                                    <m:r>
                                      <a:rPr lang="en-US" sz="1600" b="0" i="1" smtClean="0">
                                        <a:latin typeface="Cambria Math"/>
                                      </a:rPr>
                                      <m:t>𝑊𝑀𝐹</m:t>
                                    </m:r>
                                  </m:sup>
                                </m:sSup>
                              </m:oMath>
                            </m:oMathPara>
                          </a14:m>
                          <a:endParaRPr lang="en-GB"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[0, 10000]</m:t>
                                </m:r>
                              </m:oMath>
                            </m:oMathPara>
                          </a14:m>
                          <a:endParaRPr lang="en-GB"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500</m:t>
                                </m:r>
                              </m:oMath>
                            </m:oMathPara>
                          </a14:m>
                          <a:endParaRPr lang="en-GB"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05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𝛼</m:t>
                                    </m:r>
                                  </m:e>
                                  <m:sup>
                                    <m:r>
                                      <a:rPr lang="en-US" sz="1600" b="0" i="1" smtClean="0">
                                        <a:latin typeface="Cambria Math"/>
                                      </a:rPr>
                                      <m:t>𝑁𝑒𝑢𝑊𝑀𝐹</m:t>
                                    </m:r>
                                  </m:sup>
                                </m:sSup>
                              </m:oMath>
                            </m:oMathPara>
                          </a14:m>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{0.25,0.5,0.75,1,1.25,1.5,2,5,10,12}</m:t>
                                </m:r>
                              </m:oMath>
                            </m:oMathPara>
                          </a14:m>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1</m:t>
                                </m:r>
                              </m:oMath>
                            </m:oMathPara>
                          </a14:m>
                          <a:endParaRPr lang="en-GB"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2605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a:rPr>
                                      <m:t>𝑐</m:t>
                                    </m:r>
                                  </m:e>
                                  <m:sub>
                                    <m:r>
                                      <a:rPr lang="en-US" sz="1600" b="0" i="1" smtClean="0">
                                        <a:latin typeface="Cambria Math"/>
                                      </a:rPr>
                                      <m:t>0</m:t>
                                    </m:r>
                                  </m:sub>
                                  <m:sup>
                                    <m:r>
                                      <a:rPr lang="en-US" sz="1600" b="0" i="1" smtClean="0">
                                        <a:latin typeface="Cambria Math"/>
                                      </a:rPr>
                                      <m:t>𝑁𝑒𝑢𝑊𝑀𝐹</m:t>
                                    </m:r>
                                  </m:sup>
                                </m:sSubSup>
                              </m:oMath>
                            </m:oMathPara>
                          </a14:m>
                          <a:endParaRPr lang="en-GB" sz="1600" dirty="0"/>
                        </a:p>
                      </a:txBody>
                      <a:tcPr>
                        <a:lnR w="12700" cap="flat" cmpd="sng" algn="ctr">
                          <a:solidFill>
                            <a:schemeClr val="tx1"/>
                          </a:solidFill>
                          <a:prstDash val="solid"/>
                          <a:round/>
                          <a:headEnd type="none" w="med" len="med"/>
                          <a:tailEnd type="none" w="med" len="med"/>
                        </a:ln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{100,1000,10000,500000}</m:t>
                                </m:r>
                              </m:oMath>
                            </m:oMathPara>
                          </a14:m>
                          <a:endParaRPr lang="en-GB" sz="1600" dirty="0"/>
                        </a:p>
                      </a:txBody>
                      <a:tcPr>
                        <a:lnL w="12700" cap="flat" cmpd="sng" algn="ctr">
                          <a:solidFill>
                            <a:schemeClr val="tx1"/>
                          </a:solidFill>
                          <a:prstDash val="solid"/>
                          <a:round/>
                          <a:headEnd type="none" w="med" len="med"/>
                          <a:tailEnd type="none" w="med" len="med"/>
                        </a:ln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1000</m:t>
                                </m:r>
                              </m:oMath>
                            </m:oMathPara>
                          </a14:m>
                          <a:endParaRPr lang="en-GB" sz="1600" dirty="0"/>
                        </a:p>
                      </a:txBody>
                      <a:tcPr/>
                    </a:tc>
                    <a:extLst>
                      <a:ext uri="{0D108BD9-81ED-4DB2-BD59-A6C34878D82A}">
                        <a16:rowId xmlns:a16="http://schemas.microsoft.com/office/drawing/2014/main" val="10006"/>
                      </a:ext>
                    </a:extLst>
                  </a:tr>
                  <a:tr h="2605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𝜆</m:t>
                                    </m:r>
                                  </m:e>
                                  <m:sup>
                                    <m:r>
                                      <a:rPr lang="en-US" sz="1600" b="0" i="1" smtClean="0">
                                        <a:latin typeface="Cambria Math"/>
                                      </a:rPr>
                                      <m:t>𝑁𝑒𝑢𝑊𝑀𝐹</m:t>
                                    </m:r>
                                  </m:sup>
                                </m:sSup>
                              </m:oMath>
                            </m:oMathPara>
                          </a14:m>
                          <a:endParaRPr lang="en-GB" sz="1600" dirty="0"/>
                        </a:p>
                      </a:txBody>
                      <a:tcPr>
                        <a:lnR w="12700" cap="flat" cmpd="sng" algn="ctr">
                          <a:solidFill>
                            <a:schemeClr val="tx1"/>
                          </a:solidFill>
                          <a:prstDash val="solid"/>
                          <a:round/>
                          <a:headEnd type="none" w="med" len="med"/>
                          <a:tailEnd type="none" w="med" len="med"/>
                        </a:ln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m:t>
                                </m:r>
                                <m:d>
                                  <m:dPr>
                                    <m:begChr m:val="["/>
                                    <m:endChr m:val="]"/>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a:rPr>
                                          <m:t>0,10</m:t>
                                        </m:r>
                                      </m:e>
                                      <m:sup>
                                        <m:r>
                                          <a:rPr lang="en-US" sz="1600" b="0" i="1" smtClean="0">
                                            <a:latin typeface="Cambria Math"/>
                                          </a:rPr>
                                          <m:t>−4</m:t>
                                        </m:r>
                                      </m:sup>
                                    </m:sSup>
                                  </m:e>
                                </m:d>
                                <m:r>
                                  <a:rPr lang="en-US" sz="1600" b="0" i="1" smtClean="0">
                                    <a:latin typeface="Cambria Math"/>
                                  </a:rPr>
                                  <m:t>,1,10,100,500}</m:t>
                                </m:r>
                              </m:oMath>
                            </m:oMathPara>
                          </a14:m>
                          <a:endParaRPr lang="en-GB" sz="1600" dirty="0"/>
                        </a:p>
                      </a:txBody>
                      <a:tcPr>
                        <a:lnL w="12700" cap="flat" cmpd="sng" algn="ctr">
                          <a:solidFill>
                            <a:schemeClr val="tx1"/>
                          </a:solidFill>
                          <a:prstDash val="solid"/>
                          <a:round/>
                          <a:headEnd type="none" w="med" len="med"/>
                          <a:tailEnd type="none" w="med" len="med"/>
                        </a:ln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0.00005</m:t>
                                </m:r>
                              </m:oMath>
                            </m:oMathPara>
                          </a14:m>
                          <a:endParaRPr lang="en-GB" sz="1600" dirty="0"/>
                        </a:p>
                      </a:txBody>
                      <a:tcPr/>
                    </a:tc>
                    <a:extLst>
                      <a:ext uri="{0D108BD9-81ED-4DB2-BD59-A6C34878D82A}">
                        <a16:rowId xmlns:a16="http://schemas.microsoft.com/office/drawing/2014/main" val="10007"/>
                      </a:ext>
                    </a:extLst>
                  </a:tr>
                  <a:tr h="2605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𝑛</m:t>
                                </m:r>
                              </m:oMath>
                            </m:oMathPara>
                          </a14:m>
                          <a:endParaRPr lang="en-GB" sz="1600" dirty="0"/>
                        </a:p>
                      </a:txBody>
                      <a:tcPr>
                        <a:lnR w="12700" cap="flat" cmpd="sng" algn="ctr">
                          <a:solidFill>
                            <a:schemeClr val="tx1"/>
                          </a:solidFill>
                          <a:prstDash val="solid"/>
                          <a:round/>
                          <a:headEnd type="none" w="med" len="med"/>
                          <a:tailEnd type="none" w="med" len="med"/>
                        </a:ln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{0,1,2,3,4,5}</m:t>
                                </m:r>
                              </m:oMath>
                            </m:oMathPara>
                          </a14:m>
                          <a:endParaRPr lang="en-GB" sz="1600" dirty="0"/>
                        </a:p>
                      </a:txBody>
                      <a:tcPr>
                        <a:lnL w="12700" cap="flat" cmpd="sng" algn="ctr">
                          <a:solidFill>
                            <a:schemeClr val="tx1"/>
                          </a:solidFill>
                          <a:prstDash val="solid"/>
                          <a:round/>
                          <a:headEnd type="none" w="med" len="med"/>
                          <a:tailEnd type="none" w="med" len="med"/>
                        </a:ln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3</m:t>
                                </m:r>
                              </m:oMath>
                            </m:oMathPara>
                          </a14:m>
                          <a:endParaRPr lang="en-GB" sz="1600" dirty="0"/>
                        </a:p>
                      </a:txBody>
                      <a:tcPr/>
                    </a:tc>
                    <a:extLst>
                      <a:ext uri="{0D108BD9-81ED-4DB2-BD59-A6C34878D82A}">
                        <a16:rowId xmlns:a16="http://schemas.microsoft.com/office/drawing/2014/main" val="10008"/>
                      </a:ext>
                    </a:extLst>
                  </a:tr>
                  <a:tr h="2605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err="1">
                              <a:latin typeface="Cambria Math" panose="02040503050406030204" pitchFamily="18" charset="0"/>
                              <a:ea typeface="Cambria Math" panose="02040503050406030204" pitchFamily="18" charset="0"/>
                            </a:rPr>
                            <a:t>emb</a:t>
                          </a:r>
                          <a:r>
                            <a:rPr lang="en-US" sz="1600" dirty="0">
                              <a:latin typeface="Cambria Math" panose="02040503050406030204" pitchFamily="18" charset="0"/>
                              <a:ea typeface="Cambria Math" panose="02040503050406030204" pitchFamily="18" charset="0"/>
                            </a:rPr>
                            <a:t>. size GMF </a:t>
                          </a:r>
                          <a:endParaRPr lang="en-GB" sz="1600" dirty="0">
                            <a:latin typeface="Cambria Math" panose="02040503050406030204" pitchFamily="18" charset="0"/>
                            <a:ea typeface="Cambria Math" panose="02040503050406030204" pitchFamily="18" charset="0"/>
                          </a:endParaRPr>
                        </a:p>
                      </a:txBody>
                      <a:tcPr>
                        <a:lnR w="12700" cap="flat" cmpd="sng" algn="ctr">
                          <a:solidFill>
                            <a:schemeClr val="tx1"/>
                          </a:solidFill>
                          <a:prstDash val="solid"/>
                          <a:round/>
                          <a:headEnd type="none" w="med" len="med"/>
                          <a:tailEnd type="none" w="med" len="med"/>
                        </a:ln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{10,20,30,40}</m:t>
                                </m:r>
                              </m:oMath>
                            </m:oMathPara>
                          </a14:m>
                          <a:endParaRPr lang="en-GB" sz="1600" dirty="0"/>
                        </a:p>
                      </a:txBody>
                      <a:tcPr>
                        <a:lnL w="12700" cap="flat" cmpd="sng" algn="ctr">
                          <a:solidFill>
                            <a:schemeClr val="tx1"/>
                          </a:solidFill>
                          <a:prstDash val="solid"/>
                          <a:round/>
                          <a:headEnd type="none" w="med" len="med"/>
                          <a:tailEnd type="none" w="med" len="med"/>
                        </a:ln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20</m:t>
                                </m:r>
                              </m:oMath>
                            </m:oMathPara>
                          </a14:m>
                          <a:endParaRPr lang="en-GB" sz="1600" dirty="0"/>
                        </a:p>
                      </a:txBody>
                      <a:tcPr/>
                    </a:tc>
                    <a:extLst>
                      <a:ext uri="{0D108BD9-81ED-4DB2-BD59-A6C34878D82A}">
                        <a16:rowId xmlns:a16="http://schemas.microsoft.com/office/drawing/2014/main" val="10009"/>
                      </a:ext>
                    </a:extLst>
                  </a:tr>
                  <a:tr h="2605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err="1">
                              <a:latin typeface="Cambria Math" panose="02040503050406030204" pitchFamily="18" charset="0"/>
                              <a:ea typeface="Cambria Math" panose="02040503050406030204" pitchFamily="18" charset="0"/>
                            </a:rPr>
                            <a:t>emb</a:t>
                          </a:r>
                          <a:r>
                            <a:rPr lang="en-US" sz="1600" dirty="0">
                              <a:latin typeface="Cambria Math" panose="02040503050406030204" pitchFamily="18" charset="0"/>
                              <a:ea typeface="Cambria Math" panose="02040503050406030204" pitchFamily="18" charset="0"/>
                            </a:rPr>
                            <a:t>. size MLP </a:t>
                          </a:r>
                          <a:endParaRPr lang="en-GB" sz="1600" dirty="0">
                            <a:latin typeface="Cambria Math" panose="02040503050406030204" pitchFamily="18" charset="0"/>
                            <a:ea typeface="Cambria Math" panose="020405030504060302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{8,16,24}</m:t>
                                </m:r>
                              </m:oMath>
                            </m:oMathPara>
                          </a14:m>
                          <a:endParaRPr lang="en-GB"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16</m:t>
                                </m:r>
                              </m:oMath>
                            </m:oMathPara>
                          </a14:m>
                          <a:endParaRPr lang="en-GB"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05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𝜖</m:t>
                                </m:r>
                                <m:r>
                                  <a:rPr lang="en-US" sz="1600" b="0" i="1" smtClean="0">
                                    <a:latin typeface="Cambria Math"/>
                                  </a:rPr>
                                  <m:t> </m:t>
                                </m:r>
                              </m:oMath>
                            </m:oMathPara>
                          </a14:m>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[0.5,1.5]</m:t>
                                </m:r>
                              </m:oMath>
                            </m:oMathPara>
                          </a14:m>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1</m:t>
                                </m:r>
                              </m:oMath>
                            </m:oMathPara>
                          </a14:m>
                          <a:endParaRPr lang="en-GB"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
                      </a:ext>
                    </a:extLst>
                  </a:tr>
                  <a:tr h="2605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𝜂</m:t>
                                </m:r>
                              </m:oMath>
                            </m:oMathPara>
                          </a14:m>
                          <a:endParaRPr lang="en-GB" sz="1600"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[0,1]</m:t>
                                </m:r>
                              </m:oMath>
                            </m:oMathPara>
                          </a14:m>
                          <a:endParaRPr lang="en-GB" sz="1600"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0" i="1" smtClean="0">
                                    <a:latin typeface="Cambria Math"/>
                                  </a:rPr>
                                  <m:t>0.5</m:t>
                                </m:r>
                              </m:oMath>
                            </m:oMathPara>
                          </a14:m>
                          <a:endParaRPr lang="en-GB" sz="1600"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mc:Choice>
        <mc:Fallback xmlns="">
          <p:graphicFrame>
            <p:nvGraphicFramePr>
              <p:cNvPr id="8" name="Content Placeholder 7"/>
              <p:cNvGraphicFramePr>
                <a:graphicFrameLocks/>
              </p:cNvGraphicFramePr>
              <p:nvPr>
                <p:extLst>
                  <p:ext uri="{D42A27DB-BD31-4B8C-83A1-F6EECF244321}">
                    <p14:modId xmlns:p14="http://schemas.microsoft.com/office/powerpoint/2010/main" val="2096580998"/>
                  </p:ext>
                </p:extLst>
              </p:nvPr>
            </p:nvGraphicFramePr>
            <p:xfrm>
              <a:off x="1310953" y="2094696"/>
              <a:ext cx="6429399" cy="4370959"/>
            </p:xfrm>
            <a:graphic>
              <a:graphicData uri="http://schemas.openxmlformats.org/drawingml/2006/table">
                <a:tbl>
                  <a:tblPr firstRow="1" bandRow="1">
                    <a:tableStyleId>{2D5ABB26-0587-4C30-8999-92F81FD0307C}</a:tableStyleId>
                  </a:tblPr>
                  <a:tblGrid>
                    <a:gridCol w="1676871"/>
                    <a:gridCol w="3600400"/>
                    <a:gridCol w="1152128"/>
                  </a:tblGrid>
                  <a:tr h="335280">
                    <a:tc>
                      <a:txBody>
                        <a:bodyPr/>
                        <a:lstStyle/>
                        <a:p>
                          <a:r>
                            <a:rPr lang="en-US" sz="1600" dirty="0" err="1" smtClean="0"/>
                            <a:t>Hyperparameter</a:t>
                          </a:r>
                          <a:endParaRPr lang="en-GB"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dirty="0" smtClean="0"/>
                            <a:t>Range</a:t>
                          </a:r>
                          <a:endParaRPr lang="en-GB"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t>Used</a:t>
                          </a:r>
                          <a:endParaRPr lang="en-GB" sz="1600" dirty="0"/>
                        </a:p>
                      </a:txBody>
                      <a:tcPr>
                        <a:lnB w="12700" cap="flat" cmpd="sng" algn="ctr">
                          <a:solidFill>
                            <a:schemeClr val="tx1"/>
                          </a:solidFill>
                          <a:prstDash val="solid"/>
                          <a:round/>
                          <a:headEnd type="none" w="med" len="med"/>
                          <a:tailEnd type="none" w="med" len="med"/>
                        </a:lnB>
                      </a:tcPr>
                    </a:tc>
                  </a:tr>
                  <a:tr h="335280">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rotWithShape="1">
                          <a:blip r:embed="rId2"/>
                          <a:stretch>
                            <a:fillRect t="-105455" r="-283636" b="-1116364"/>
                          </a:stretch>
                        </a:blipFill>
                      </a:tcPr>
                    </a:tc>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rotWithShape="1">
                          <a:blip r:embed="rId2"/>
                          <a:stretch>
                            <a:fillRect l="-46531" t="-105455" r="-31980" b="-1116364"/>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1">
                          <a:blip r:embed="rId2"/>
                          <a:stretch>
                            <a:fillRect l="-458201" t="-105455" b="-1116364"/>
                          </a:stretch>
                        </a:blipFill>
                      </a:tcPr>
                    </a:tc>
                  </a:tr>
                  <a:tr h="335280">
                    <a:tc>
                      <a:txBody>
                        <a:bodyPr/>
                        <a:lstStyle/>
                        <a:p>
                          <a:endParaRPr lang="en-US"/>
                        </a:p>
                      </a:txBody>
                      <a:tcPr>
                        <a:lnR w="12700" cap="flat" cmpd="sng" algn="ctr">
                          <a:solidFill>
                            <a:schemeClr val="tx1"/>
                          </a:solidFill>
                          <a:prstDash val="solid"/>
                          <a:round/>
                          <a:headEnd type="none" w="med" len="med"/>
                          <a:tailEnd type="none" w="med" len="med"/>
                        </a:lnR>
                        <a:blipFill rotWithShape="1">
                          <a:blip r:embed="rId2"/>
                          <a:stretch>
                            <a:fillRect t="-205455" r="-283636" b="-1016364"/>
                          </a:stretch>
                        </a:blipFill>
                      </a:tcPr>
                    </a:tc>
                    <a:tc>
                      <a:txBody>
                        <a:bodyPr/>
                        <a:lstStyle/>
                        <a:p>
                          <a:endParaRPr lang="en-US"/>
                        </a:p>
                      </a:txBody>
                      <a:tcPr>
                        <a:lnL w="12700" cap="flat" cmpd="sng" algn="ctr">
                          <a:solidFill>
                            <a:schemeClr val="tx1"/>
                          </a:solidFill>
                          <a:prstDash val="solid"/>
                          <a:round/>
                          <a:headEnd type="none" w="med" len="med"/>
                          <a:tailEnd type="none" w="med" len="med"/>
                        </a:lnL>
                        <a:blipFill rotWithShape="1">
                          <a:blip r:embed="rId2"/>
                          <a:stretch>
                            <a:fillRect l="-46531" t="-205455" r="-31980" b="-1016364"/>
                          </a:stretch>
                        </a:blipFill>
                      </a:tcPr>
                    </a:tc>
                    <a:tc>
                      <a:txBody>
                        <a:bodyPr/>
                        <a:lstStyle/>
                        <a:p>
                          <a:endParaRPr lang="en-US"/>
                        </a:p>
                      </a:txBody>
                      <a:tcPr>
                        <a:blipFill rotWithShape="1">
                          <a:blip r:embed="rId2"/>
                          <a:stretch>
                            <a:fillRect l="-458201" t="-205455" b="-1016364"/>
                          </a:stretch>
                        </a:blipFill>
                      </a:tcPr>
                    </a:tc>
                  </a:tr>
                  <a:tr h="341376">
                    <a:tc>
                      <a:txBody>
                        <a:bodyPr/>
                        <a:lstStyle/>
                        <a:p>
                          <a:endParaRPr lang="en-US"/>
                        </a:p>
                      </a:txBody>
                      <a:tcPr>
                        <a:lnR w="12700" cap="flat" cmpd="sng" algn="ctr">
                          <a:solidFill>
                            <a:schemeClr val="tx1"/>
                          </a:solidFill>
                          <a:prstDash val="solid"/>
                          <a:round/>
                          <a:headEnd type="none" w="med" len="med"/>
                          <a:tailEnd type="none" w="med" len="med"/>
                        </a:lnR>
                        <a:blipFill rotWithShape="1">
                          <a:blip r:embed="rId2"/>
                          <a:stretch>
                            <a:fillRect t="-300000" r="-283636" b="-898214"/>
                          </a:stretch>
                        </a:blipFill>
                      </a:tcPr>
                    </a:tc>
                    <a:tc>
                      <a:txBody>
                        <a:bodyPr/>
                        <a:lstStyle/>
                        <a:p>
                          <a:endParaRPr lang="en-US"/>
                        </a:p>
                      </a:txBody>
                      <a:tcPr>
                        <a:lnL w="12700" cap="flat" cmpd="sng" algn="ctr">
                          <a:solidFill>
                            <a:schemeClr val="tx1"/>
                          </a:solidFill>
                          <a:prstDash val="solid"/>
                          <a:round/>
                          <a:headEnd type="none" w="med" len="med"/>
                          <a:tailEnd type="none" w="med" len="med"/>
                        </a:lnL>
                        <a:blipFill rotWithShape="1">
                          <a:blip r:embed="rId2"/>
                          <a:stretch>
                            <a:fillRect l="-46531" t="-300000" r="-31980" b="-898214"/>
                          </a:stretch>
                        </a:blipFill>
                      </a:tcPr>
                    </a:tc>
                    <a:tc>
                      <a:txBody>
                        <a:bodyPr/>
                        <a:lstStyle/>
                        <a:p>
                          <a:endParaRPr lang="en-US"/>
                        </a:p>
                      </a:txBody>
                      <a:tcPr>
                        <a:blipFill rotWithShape="1">
                          <a:blip r:embed="rId2"/>
                          <a:stretch>
                            <a:fillRect l="-458201" t="-300000" b="-898214"/>
                          </a:stretch>
                        </a:blipFill>
                      </a:tcPr>
                    </a:tc>
                  </a:tr>
                  <a:tr h="33528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rotWithShape="1">
                          <a:blip r:embed="rId2"/>
                          <a:stretch>
                            <a:fillRect t="-407273" r="-283636" b="-814545"/>
                          </a:stretch>
                        </a:blipFill>
                      </a:tcPr>
                    </a:tc>
                    <a:tc>
                      <a:txBody>
                        <a:bodyPr/>
                        <a:lstStyle/>
                        <a:p>
                          <a:endParaRPr 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rotWithShape="1">
                          <a:blip r:embed="rId2"/>
                          <a:stretch>
                            <a:fillRect l="-46531" t="-407273" r="-31980" b="-814545"/>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1">
                          <a:blip r:embed="rId2"/>
                          <a:stretch>
                            <a:fillRect l="-458201" t="-407273" b="-814545"/>
                          </a:stretch>
                        </a:blipFill>
                      </a:tcPr>
                    </a:tc>
                  </a:tr>
                  <a:tr h="335280">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rotWithShape="1">
                          <a:blip r:embed="rId2"/>
                          <a:stretch>
                            <a:fillRect t="-507273" r="-283636" b="-714545"/>
                          </a:stretch>
                        </a:blipFill>
                      </a:tcPr>
                    </a:tc>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rotWithShape="1">
                          <a:blip r:embed="rId2"/>
                          <a:stretch>
                            <a:fillRect l="-46531" t="-507273" r="-31980" b="-714545"/>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1">
                          <a:blip r:embed="rId2"/>
                          <a:stretch>
                            <a:fillRect l="-458201" t="-507273" b="-714545"/>
                          </a:stretch>
                        </a:blipFill>
                      </a:tcPr>
                    </a:tc>
                  </a:tr>
                  <a:tr h="341503">
                    <a:tc>
                      <a:txBody>
                        <a:bodyPr/>
                        <a:lstStyle/>
                        <a:p>
                          <a:endParaRPr lang="en-US"/>
                        </a:p>
                      </a:txBody>
                      <a:tcPr>
                        <a:lnR w="12700" cap="flat" cmpd="sng" algn="ctr">
                          <a:solidFill>
                            <a:schemeClr val="tx1"/>
                          </a:solidFill>
                          <a:prstDash val="solid"/>
                          <a:round/>
                          <a:headEnd type="none" w="med" len="med"/>
                          <a:tailEnd type="none" w="med" len="med"/>
                        </a:lnR>
                        <a:blipFill rotWithShape="1">
                          <a:blip r:embed="rId2"/>
                          <a:stretch>
                            <a:fillRect t="-596429" r="-283636" b="-601786"/>
                          </a:stretch>
                        </a:blipFill>
                      </a:tcPr>
                    </a:tc>
                    <a:tc>
                      <a:txBody>
                        <a:bodyPr/>
                        <a:lstStyle/>
                        <a:p>
                          <a:endParaRPr lang="en-US"/>
                        </a:p>
                      </a:txBody>
                      <a:tcPr>
                        <a:lnL w="12700" cap="flat" cmpd="sng" algn="ctr">
                          <a:solidFill>
                            <a:schemeClr val="tx1"/>
                          </a:solidFill>
                          <a:prstDash val="solid"/>
                          <a:round/>
                          <a:headEnd type="none" w="med" len="med"/>
                          <a:tailEnd type="none" w="med" len="med"/>
                        </a:lnL>
                        <a:blipFill rotWithShape="1">
                          <a:blip r:embed="rId2"/>
                          <a:stretch>
                            <a:fillRect l="-46531" t="-596429" r="-31980" b="-601786"/>
                          </a:stretch>
                        </a:blipFill>
                      </a:tcPr>
                    </a:tc>
                    <a:tc>
                      <a:txBody>
                        <a:bodyPr/>
                        <a:lstStyle/>
                        <a:p>
                          <a:endParaRPr lang="en-US"/>
                        </a:p>
                      </a:txBody>
                      <a:tcPr>
                        <a:blipFill rotWithShape="1">
                          <a:blip r:embed="rId2"/>
                          <a:stretch>
                            <a:fillRect l="-458201" t="-596429" b="-601786"/>
                          </a:stretch>
                        </a:blipFill>
                      </a:tcPr>
                    </a:tc>
                  </a:tr>
                  <a:tr h="335280">
                    <a:tc>
                      <a:txBody>
                        <a:bodyPr/>
                        <a:lstStyle/>
                        <a:p>
                          <a:endParaRPr lang="en-US"/>
                        </a:p>
                      </a:txBody>
                      <a:tcPr>
                        <a:lnR w="12700" cap="flat" cmpd="sng" algn="ctr">
                          <a:solidFill>
                            <a:schemeClr val="tx1"/>
                          </a:solidFill>
                          <a:prstDash val="solid"/>
                          <a:round/>
                          <a:headEnd type="none" w="med" len="med"/>
                          <a:tailEnd type="none" w="med" len="med"/>
                        </a:lnR>
                        <a:blipFill rotWithShape="1">
                          <a:blip r:embed="rId2"/>
                          <a:stretch>
                            <a:fillRect t="-709091" r="-283636" b="-512727"/>
                          </a:stretch>
                        </a:blipFill>
                      </a:tcPr>
                    </a:tc>
                    <a:tc>
                      <a:txBody>
                        <a:bodyPr/>
                        <a:lstStyle/>
                        <a:p>
                          <a:endParaRPr lang="en-US"/>
                        </a:p>
                      </a:txBody>
                      <a:tcPr>
                        <a:lnL w="12700" cap="flat" cmpd="sng" algn="ctr">
                          <a:solidFill>
                            <a:schemeClr val="tx1"/>
                          </a:solidFill>
                          <a:prstDash val="solid"/>
                          <a:round/>
                          <a:headEnd type="none" w="med" len="med"/>
                          <a:tailEnd type="none" w="med" len="med"/>
                        </a:lnL>
                        <a:blipFill rotWithShape="1">
                          <a:blip r:embed="rId2"/>
                          <a:stretch>
                            <a:fillRect l="-46531" t="-709091" r="-31980" b="-512727"/>
                          </a:stretch>
                        </a:blipFill>
                      </a:tcPr>
                    </a:tc>
                    <a:tc>
                      <a:txBody>
                        <a:bodyPr/>
                        <a:lstStyle/>
                        <a:p>
                          <a:endParaRPr lang="en-US"/>
                        </a:p>
                      </a:txBody>
                      <a:tcPr>
                        <a:blipFill rotWithShape="1">
                          <a:blip r:embed="rId2"/>
                          <a:stretch>
                            <a:fillRect l="-458201" t="-709091" b="-512727"/>
                          </a:stretch>
                        </a:blipFill>
                      </a:tcPr>
                    </a:tc>
                  </a:tr>
                  <a:tr h="335280">
                    <a:tc>
                      <a:txBody>
                        <a:bodyPr/>
                        <a:lstStyle/>
                        <a:p>
                          <a:endParaRPr lang="en-US"/>
                        </a:p>
                      </a:txBody>
                      <a:tcPr>
                        <a:lnR w="12700" cap="flat" cmpd="sng" algn="ctr">
                          <a:solidFill>
                            <a:schemeClr val="tx1"/>
                          </a:solidFill>
                          <a:prstDash val="solid"/>
                          <a:round/>
                          <a:headEnd type="none" w="med" len="med"/>
                          <a:tailEnd type="none" w="med" len="med"/>
                        </a:lnR>
                        <a:blipFill rotWithShape="1">
                          <a:blip r:embed="rId2"/>
                          <a:stretch>
                            <a:fillRect t="-809091" r="-283636" b="-412727"/>
                          </a:stretch>
                        </a:blipFill>
                      </a:tcPr>
                    </a:tc>
                    <a:tc>
                      <a:txBody>
                        <a:bodyPr/>
                        <a:lstStyle/>
                        <a:p>
                          <a:endParaRPr lang="en-US"/>
                        </a:p>
                      </a:txBody>
                      <a:tcPr>
                        <a:lnL w="12700" cap="flat" cmpd="sng" algn="ctr">
                          <a:solidFill>
                            <a:schemeClr val="tx1"/>
                          </a:solidFill>
                          <a:prstDash val="solid"/>
                          <a:round/>
                          <a:headEnd type="none" w="med" len="med"/>
                          <a:tailEnd type="none" w="med" len="med"/>
                        </a:lnL>
                        <a:blipFill rotWithShape="1">
                          <a:blip r:embed="rId2"/>
                          <a:stretch>
                            <a:fillRect l="-46531" t="-809091" r="-31980" b="-412727"/>
                          </a:stretch>
                        </a:blipFill>
                      </a:tcPr>
                    </a:tc>
                    <a:tc>
                      <a:txBody>
                        <a:bodyPr/>
                        <a:lstStyle/>
                        <a:p>
                          <a:endParaRPr lang="en-US"/>
                        </a:p>
                      </a:txBody>
                      <a:tcPr>
                        <a:blipFill rotWithShape="1">
                          <a:blip r:embed="rId2"/>
                          <a:stretch>
                            <a:fillRect l="-458201" t="-809091" b="-412727"/>
                          </a:stretch>
                        </a:blipFill>
                      </a:tcPr>
                    </a:tc>
                  </a:tr>
                  <a:tr h="33528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Cambria Math" panose="02040503050406030204" pitchFamily="18" charset="0"/>
                              <a:ea typeface="Cambria Math" panose="02040503050406030204" pitchFamily="18" charset="0"/>
                            </a:rPr>
                            <a:t>emb</a:t>
                          </a:r>
                          <a:r>
                            <a:rPr lang="en-US" sz="1600" dirty="0" smtClean="0">
                              <a:latin typeface="Cambria Math" panose="02040503050406030204" pitchFamily="18" charset="0"/>
                              <a:ea typeface="Cambria Math" panose="02040503050406030204" pitchFamily="18" charset="0"/>
                            </a:rPr>
                            <a:t>. size GMF </a:t>
                          </a:r>
                          <a:endParaRPr lang="en-GB" sz="1600" dirty="0">
                            <a:latin typeface="Cambria Math" panose="02040503050406030204" pitchFamily="18" charset="0"/>
                            <a:ea typeface="Cambria Math" panose="02040503050406030204" pitchFamily="18" charset="0"/>
                          </a:endParaRP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blipFill rotWithShape="1">
                          <a:blip r:embed="rId2"/>
                          <a:stretch>
                            <a:fillRect l="-46531" t="-909091" r="-31980" b="-312727"/>
                          </a:stretch>
                        </a:blipFill>
                      </a:tcPr>
                    </a:tc>
                    <a:tc>
                      <a:txBody>
                        <a:bodyPr/>
                        <a:lstStyle/>
                        <a:p>
                          <a:endParaRPr lang="en-US"/>
                        </a:p>
                      </a:txBody>
                      <a:tcPr>
                        <a:blipFill rotWithShape="1">
                          <a:blip r:embed="rId2"/>
                          <a:stretch>
                            <a:fillRect l="-458201" t="-909091" b="-312727"/>
                          </a:stretch>
                        </a:blipFill>
                      </a:tcPr>
                    </a:tc>
                  </a:tr>
                  <a:tr h="33528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Cambria Math" panose="02040503050406030204" pitchFamily="18" charset="0"/>
                              <a:ea typeface="Cambria Math" panose="02040503050406030204" pitchFamily="18" charset="0"/>
                            </a:rPr>
                            <a:t>emb</a:t>
                          </a:r>
                          <a:r>
                            <a:rPr lang="en-US" sz="1600" dirty="0" smtClean="0">
                              <a:latin typeface="Cambria Math" panose="02040503050406030204" pitchFamily="18" charset="0"/>
                              <a:ea typeface="Cambria Math" panose="02040503050406030204" pitchFamily="18" charset="0"/>
                            </a:rPr>
                            <a:t>. size MLP </a:t>
                          </a:r>
                          <a:endParaRPr lang="en-GB" sz="1600" dirty="0">
                            <a:latin typeface="Cambria Math" panose="02040503050406030204" pitchFamily="18" charset="0"/>
                            <a:ea typeface="Cambria Math" panose="020405030504060302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rotWithShape="1">
                          <a:blip r:embed="rId2"/>
                          <a:stretch>
                            <a:fillRect l="-46531" t="-1009091" r="-31980" b="-212727"/>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1">
                          <a:blip r:embed="rId2"/>
                          <a:stretch>
                            <a:fillRect l="-458201" t="-1009091" b="-212727"/>
                          </a:stretch>
                        </a:blipFill>
                      </a:tcPr>
                    </a:tc>
                  </a:tr>
                  <a:tr h="335280">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rotWithShape="1">
                          <a:blip r:embed="rId2"/>
                          <a:stretch>
                            <a:fillRect t="-1109091" r="-283636" b="-112727"/>
                          </a:stretch>
                        </a:blipFill>
                      </a:tcPr>
                    </a:tc>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rotWithShape="1">
                          <a:blip r:embed="rId2"/>
                          <a:stretch>
                            <a:fillRect l="-46531" t="-1109091" r="-31980" b="-112727"/>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1">
                          <a:blip r:embed="rId2"/>
                          <a:stretch>
                            <a:fillRect l="-458201" t="-1109091" b="-112727"/>
                          </a:stretch>
                        </a:blipFill>
                      </a:tcPr>
                    </a:tc>
                  </a:tr>
                  <a:tr h="335280">
                    <a:tc>
                      <a:txBody>
                        <a:bodyPr/>
                        <a:lstStyle/>
                        <a:p>
                          <a:endParaRPr lang="en-US"/>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blipFill rotWithShape="1">
                          <a:blip r:embed="rId2"/>
                          <a:stretch>
                            <a:fillRect t="-1209091" r="-283636" b="-12727"/>
                          </a:stretch>
                        </a:blipFill>
                      </a:tcPr>
                    </a:tc>
                    <a:tc>
                      <a:txBody>
                        <a:bodyPr/>
                        <a:lstStyle/>
                        <a:p>
                          <a:endParaRPr lang="en-US"/>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blipFill rotWithShape="1">
                          <a:blip r:embed="rId2"/>
                          <a:stretch>
                            <a:fillRect l="-46531" t="-1209091" r="-31980" b="-12727"/>
                          </a:stretch>
                        </a:blipFill>
                      </a:tcPr>
                    </a:tc>
                    <a:tc>
                      <a:txBody>
                        <a:bodyPr/>
                        <a:lstStyle/>
                        <a:p>
                          <a:endParaRPr lang="en-US"/>
                        </a:p>
                      </a:txBody>
                      <a:tcPr>
                        <a:lnB w="12700" cap="flat" cmpd="sng" algn="ctr">
                          <a:noFill/>
                          <a:prstDash val="solid"/>
                          <a:round/>
                          <a:headEnd type="none" w="med" len="med"/>
                          <a:tailEnd type="none" w="med" len="med"/>
                        </a:lnB>
                        <a:blipFill rotWithShape="1">
                          <a:blip r:embed="rId2"/>
                          <a:stretch>
                            <a:fillRect l="-458201" t="-1209091" b="-12727"/>
                          </a:stretch>
                        </a:blipFill>
                      </a:tcPr>
                    </a:tc>
                  </a:tr>
                </a:tbl>
              </a:graphicData>
            </a:graphic>
          </p:graphicFrame>
        </mc:Fallback>
      </mc:AlternateContent>
    </p:spTree>
    <p:extLst>
      <p:ext uri="{BB962C8B-B14F-4D97-AF65-F5344CB8AC3E}">
        <p14:creationId xmlns:p14="http://schemas.microsoft.com/office/powerpoint/2010/main" val="4199805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Comparison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25144"/>
              </a:xfrm>
            </p:spPr>
            <p:txBody>
              <a:bodyPr>
                <a:normAutofit lnSpcReduction="10000"/>
              </a:bodyPr>
              <a:lstStyle/>
              <a:p>
                <a:r>
                  <a:rPr lang="en-US" dirty="0"/>
                  <a:t>We choose </a:t>
                </a:r>
                <a14:m>
                  <m:oMath xmlns:m="http://schemas.openxmlformats.org/officeDocument/2006/math">
                    <m:r>
                      <a:rPr lang="en-US" i="1" smtClean="0">
                        <a:latin typeface="Cambria Math"/>
                      </a:rPr>
                      <m:t>𝑘</m:t>
                    </m:r>
                    <m:r>
                      <a:rPr lang="en-US" b="0" i="1" smtClean="0">
                        <a:latin typeface="Cambria Math"/>
                      </a:rPr>
                      <m:t>=20</m:t>
                    </m:r>
                  </m:oMath>
                </a14:m>
                <a:r>
                  <a:rPr lang="en-GB" dirty="0"/>
                  <a:t> for </a:t>
                </a:r>
                <a14:m>
                  <m:oMath xmlns:m="http://schemas.openxmlformats.org/officeDocument/2006/math">
                    <m:r>
                      <m:rPr>
                        <m:sty m:val="p"/>
                      </m:rPr>
                      <a:rPr lang="en-US" b="0" i="0" smtClean="0">
                        <a:latin typeface="Cambria Math"/>
                      </a:rPr>
                      <m:t>HR</m:t>
                    </m:r>
                    <m:r>
                      <a:rPr lang="en-US">
                        <a:latin typeface="Cambria Math"/>
                      </a:rPr>
                      <m:t>@</m:t>
                    </m:r>
                    <m:r>
                      <a:rPr lang="en-US" i="1">
                        <a:latin typeface="Cambria Math"/>
                      </a:rPr>
                      <m:t>𝑘</m:t>
                    </m:r>
                  </m:oMath>
                </a14:m>
                <a:r>
                  <a:rPr lang="en-GB" dirty="0"/>
                  <a:t>, </a:t>
                </a:r>
                <a14:m>
                  <m:oMath xmlns:m="http://schemas.openxmlformats.org/officeDocument/2006/math">
                    <m:r>
                      <m:rPr>
                        <m:sty m:val="p"/>
                      </m:rPr>
                      <a:rPr lang="en-US">
                        <a:latin typeface="Cambria Math"/>
                      </a:rPr>
                      <m:t>N</m:t>
                    </m:r>
                    <m:r>
                      <m:rPr>
                        <m:sty m:val="p"/>
                      </m:rPr>
                      <a:rPr lang="en-US" b="0" i="0" smtClean="0">
                        <a:latin typeface="Cambria Math"/>
                      </a:rPr>
                      <m:t>DCG</m:t>
                    </m:r>
                    <m:r>
                      <a:rPr lang="en-US">
                        <a:latin typeface="Cambria Math"/>
                      </a:rPr>
                      <m:t>@</m:t>
                    </m:r>
                    <m:r>
                      <a:rPr lang="en-US" i="1">
                        <a:latin typeface="Cambria Math"/>
                      </a:rPr>
                      <m:t>𝑘</m:t>
                    </m:r>
                  </m:oMath>
                </a14:m>
                <a:r>
                  <a:rPr lang="en-US" dirty="0"/>
                  <a:t>, and </a:t>
                </a:r>
                <a14:m>
                  <m:oMath xmlns:m="http://schemas.openxmlformats.org/officeDocument/2006/math">
                    <m:r>
                      <m:rPr>
                        <m:sty m:val="p"/>
                      </m:rPr>
                      <a:rPr lang="en-US">
                        <a:latin typeface="Cambria Math"/>
                      </a:rPr>
                      <m:t>NDCG</m:t>
                    </m:r>
                    <m:r>
                      <a:rPr lang="en-US">
                        <a:latin typeface="Cambria Math"/>
                      </a:rPr>
                      <m:t>@</m:t>
                    </m:r>
                    <m:r>
                      <a:rPr lang="en-US" i="1">
                        <a:latin typeface="Cambria Math"/>
                      </a:rPr>
                      <m:t>𝑘</m:t>
                    </m:r>
                    <m:r>
                      <a:rPr lang="en-US" b="0" i="1" smtClean="0">
                        <a:latin typeface="Cambria Math"/>
                      </a:rPr>
                      <m:t> </m:t>
                    </m:r>
                    <m:r>
                      <m:rPr>
                        <m:sty m:val="p"/>
                      </m:rPr>
                      <a:rPr lang="en-US" b="0" i="0" smtClean="0">
                        <a:latin typeface="Cambria Math"/>
                      </a:rPr>
                      <m:t>New</m:t>
                    </m:r>
                  </m:oMath>
                </a14:m>
                <a:endParaRPr lang="en-US" dirty="0"/>
              </a:p>
              <a:p>
                <a:r>
                  <a:rPr lang="en-US" dirty="0"/>
                  <a:t>Two baselines (non-personalized):</a:t>
                </a:r>
              </a:p>
              <a:p>
                <a:pPr lvl="1"/>
                <a:r>
                  <a:rPr lang="en-US" b="1" dirty="0"/>
                  <a:t>Random</a:t>
                </a:r>
                <a:r>
                  <a:rPr lang="en-US" dirty="0"/>
                  <a:t>: user-item combinations get a random score between </a:t>
                </a:r>
                <a14:m>
                  <m:oMath xmlns:m="http://schemas.openxmlformats.org/officeDocument/2006/math">
                    <m:r>
                      <a:rPr lang="en-US" i="1" dirty="0" smtClean="0">
                        <a:latin typeface="Cambria Math"/>
                      </a:rPr>
                      <m:t>0</m:t>
                    </m:r>
                  </m:oMath>
                </a14:m>
                <a:r>
                  <a:rPr lang="en-US" dirty="0"/>
                  <a:t> and </a:t>
                </a:r>
                <a14:m>
                  <m:oMath xmlns:m="http://schemas.openxmlformats.org/officeDocument/2006/math">
                    <m:r>
                      <a:rPr lang="en-US" i="1" dirty="0" smtClean="0">
                        <a:latin typeface="Cambria Math"/>
                      </a:rPr>
                      <m:t>1</m:t>
                    </m:r>
                  </m:oMath>
                </a14:m>
                <a:r>
                  <a:rPr lang="en-US" dirty="0"/>
                  <a:t> </a:t>
                </a:r>
              </a:p>
              <a:p>
                <a:pPr lvl="1"/>
                <a:r>
                  <a:rPr lang="en-US" b="1" dirty="0" err="1"/>
                  <a:t>ItemPop</a:t>
                </a:r>
                <a:r>
                  <a:rPr lang="en-US" dirty="0"/>
                  <a:t>: recommends the most popular </a:t>
                </a:r>
                <a14:m>
                  <m:oMath xmlns:m="http://schemas.openxmlformats.org/officeDocument/2006/math">
                    <m:r>
                      <a:rPr lang="en-US" i="1" dirty="0" smtClean="0">
                        <a:latin typeface="Cambria Math"/>
                      </a:rPr>
                      <m:t>𝑘</m:t>
                    </m:r>
                  </m:oMath>
                </a14:m>
                <a:r>
                  <a:rPr lang="en-US" dirty="0"/>
                  <a:t> items</a:t>
                </a:r>
              </a:p>
              <a:p>
                <a:r>
                  <a:rPr lang="en-US" dirty="0"/>
                  <a:t>Three models from the literature:</a:t>
                </a:r>
              </a:p>
              <a:p>
                <a:pPr lvl="1"/>
                <a:r>
                  <a:rPr lang="en-US" b="1" dirty="0" err="1"/>
                  <a:t>WMF_neg</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𝑢𝑖</m:t>
                        </m:r>
                      </m:sub>
                    </m:sSub>
                    <m:r>
                      <a:rPr lang="en-US" b="0" i="1" smtClean="0">
                        <a:latin typeface="Cambria Math"/>
                      </a:rPr>
                      <m:t>=1</m:t>
                    </m:r>
                  </m:oMath>
                </a14:m>
                <a:r>
                  <a:rPr lang="en-US" dirty="0"/>
                  <a:t>)</a:t>
                </a:r>
              </a:p>
              <a:p>
                <a:pPr lvl="1"/>
                <a:r>
                  <a:rPr lang="en-US" b="1" dirty="0" err="1"/>
                  <a:t>WMF_pos</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𝑐</m:t>
                        </m:r>
                      </m:e>
                      <m:sub>
                        <m:r>
                          <a:rPr lang="en-US" b="0" i="1" smtClean="0">
                            <a:latin typeface="Cambria Math"/>
                          </a:rPr>
                          <m:t>𝑖</m:t>
                        </m:r>
                      </m:sub>
                    </m:sSub>
                    <m:r>
                      <a:rPr lang="en-US" b="0" i="1" smtClean="0">
                        <a:latin typeface="Cambria Math"/>
                      </a:rPr>
                      <m:t>=1</m:t>
                    </m:r>
                  </m:oMath>
                </a14:m>
                <a:r>
                  <a:rPr lang="en-US" dirty="0"/>
                  <a:t>)</a:t>
                </a:r>
              </a:p>
              <a:p>
                <a:pPr lvl="1"/>
                <a:r>
                  <a:rPr lang="en-US" b="1" dirty="0" err="1"/>
                  <a:t>NeuMF</a:t>
                </a:r>
                <a:endParaRPr lang="en-US" b="1" dirty="0"/>
              </a:p>
              <a:p>
                <a:r>
                  <a:rPr lang="en-US" dirty="0"/>
                  <a:t>Our models:</a:t>
                </a:r>
              </a:p>
              <a:p>
                <a:pPr lvl="1"/>
                <a:r>
                  <a:rPr lang="en-US" b="1" dirty="0" err="1"/>
                  <a:t>WMF_pos_neg</a:t>
                </a:r>
                <a:endParaRPr lang="en-US" b="1" dirty="0"/>
              </a:p>
              <a:p>
                <a:pPr lvl="1"/>
                <a:r>
                  <a:rPr lang="en-US" b="1" dirty="0" err="1"/>
                  <a:t>NeuWMF</a:t>
                </a:r>
                <a:endParaRPr lang="en-US" b="1"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2"/>
                <a:stretch>
                  <a:fillRect l="-963" t="-1611"/>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26</a:t>
            </a:fld>
            <a:endParaRPr lang="en-US"/>
          </a:p>
        </p:txBody>
      </p:sp>
    </p:spTree>
    <p:extLst>
      <p:ext uri="{BB962C8B-B14F-4D97-AF65-F5344CB8AC3E}">
        <p14:creationId xmlns:p14="http://schemas.microsoft.com/office/powerpoint/2010/main" val="869549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Comparison</a:t>
            </a:r>
            <a:endParaRPr lang="en-GB" dirty="0"/>
          </a:p>
        </p:txBody>
      </p:sp>
      <p:sp>
        <p:nvSpPr>
          <p:cNvPr id="3" name="Content Placeholder 2"/>
          <p:cNvSpPr>
            <a:spLocks noGrp="1"/>
          </p:cNvSpPr>
          <p:nvPr>
            <p:ph idx="1"/>
          </p:nvPr>
        </p:nvSpPr>
        <p:spPr>
          <a:xfrm>
            <a:off x="457200" y="4797152"/>
            <a:ext cx="8229600" cy="1728192"/>
          </a:xfrm>
        </p:spPr>
        <p:txBody>
          <a:bodyPr>
            <a:normAutofit fontScale="92500" lnSpcReduction="20000"/>
          </a:bodyPr>
          <a:lstStyle/>
          <a:p>
            <a:r>
              <a:rPr lang="en-US" sz="2000" dirty="0"/>
              <a:t>Non-baseline methods are better than the baselines</a:t>
            </a:r>
          </a:p>
          <a:p>
            <a:r>
              <a:rPr lang="en-US" sz="2000" dirty="0" err="1"/>
              <a:t>WMF_pos</a:t>
            </a:r>
            <a:r>
              <a:rPr lang="en-US" sz="2000" dirty="0"/>
              <a:t> better than </a:t>
            </a:r>
            <a:r>
              <a:rPr lang="en-US" sz="2000" dirty="0" err="1"/>
              <a:t>WMF_neg</a:t>
            </a:r>
            <a:r>
              <a:rPr lang="en-US" sz="2000" dirty="0"/>
              <a:t> (positive feedback more important than negative feedback)</a:t>
            </a:r>
          </a:p>
          <a:p>
            <a:r>
              <a:rPr lang="en-US" sz="2000" dirty="0" err="1"/>
              <a:t>WMF_pos_neg</a:t>
            </a:r>
            <a:r>
              <a:rPr lang="en-US" sz="2000" dirty="0"/>
              <a:t> is better than </a:t>
            </a:r>
            <a:r>
              <a:rPr lang="en-US" sz="2000" dirty="0" err="1"/>
              <a:t>WMF_neg</a:t>
            </a:r>
            <a:r>
              <a:rPr lang="en-US" sz="2000" dirty="0"/>
              <a:t> and </a:t>
            </a:r>
            <a:r>
              <a:rPr lang="en-US" sz="2000" dirty="0" err="1"/>
              <a:t>WMF_pos</a:t>
            </a:r>
            <a:endParaRPr lang="en-US" sz="2000" dirty="0"/>
          </a:p>
          <a:p>
            <a:r>
              <a:rPr lang="en-US" sz="2000" dirty="0" err="1"/>
              <a:t>NeuMF</a:t>
            </a:r>
            <a:r>
              <a:rPr lang="en-US" sz="2000" dirty="0"/>
              <a:t> better than all WMF models</a:t>
            </a:r>
          </a:p>
          <a:p>
            <a:r>
              <a:rPr lang="en-US" sz="2000" b="1" dirty="0" err="1"/>
              <a:t>NeuWMF</a:t>
            </a:r>
            <a:r>
              <a:rPr lang="en-US" sz="2000" b="1" dirty="0"/>
              <a:t> gives best results</a:t>
            </a:r>
            <a:endParaRPr lang="en-GB" sz="2000" b="1"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27</a:t>
            </a:fld>
            <a:endParaRPr lang="en-US"/>
          </a:p>
        </p:txBody>
      </p:sp>
      <mc:AlternateContent xmlns:mc="http://schemas.openxmlformats.org/markup-compatibility/2006">
        <mc:Choice xmlns:a14="http://schemas.microsoft.com/office/drawing/2010/main" Requires="a14">
          <p:graphicFrame>
            <p:nvGraphicFramePr>
              <p:cNvPr id="6" name="Content Placeholder 7"/>
              <p:cNvGraphicFramePr>
                <a:graphicFrameLocks/>
              </p:cNvGraphicFramePr>
              <p:nvPr>
                <p:extLst>
                  <p:ext uri="{D42A27DB-BD31-4B8C-83A1-F6EECF244321}">
                    <p14:modId xmlns:p14="http://schemas.microsoft.com/office/powerpoint/2010/main" val="3883250261"/>
                  </p:ext>
                </p:extLst>
              </p:nvPr>
            </p:nvGraphicFramePr>
            <p:xfrm>
              <a:off x="457200" y="1600200"/>
              <a:ext cx="8229600" cy="2966720"/>
            </p:xfrm>
            <a:graphic>
              <a:graphicData uri="http://schemas.openxmlformats.org/drawingml/2006/table">
                <a:tbl>
                  <a:tblPr firstRow="1" bandRow="1">
                    <a:tableStyleId>{2D5ABB26-0587-4C30-8999-92F81FD0307C}</a:tableStyleId>
                  </a:tblPr>
                  <a:tblGrid>
                    <a:gridCol w="2530624">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954560">
                      <a:extLst>
                        <a:ext uri="{9D8B030D-6E8A-4147-A177-3AD203B41FA5}">
                          <a16:colId xmlns:a16="http://schemas.microsoft.com/office/drawing/2014/main" val="20003"/>
                        </a:ext>
                      </a:extLst>
                    </a:gridCol>
                  </a:tblGrid>
                  <a:tr h="370840">
                    <a:tc>
                      <a:txBody>
                        <a:bodyPr/>
                        <a:lstStyle/>
                        <a:p>
                          <a:r>
                            <a:rPr lang="en-US" dirty="0"/>
                            <a:t>Model</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NDCG</a:t>
                          </a:r>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t>NDCG New</a:t>
                          </a:r>
                          <a:endParaRPr lang="en-GB" dirty="0"/>
                        </a:p>
                      </a:txBody>
                      <a:tcPr>
                        <a:lnB w="12700" cap="flat" cmpd="sng" algn="ctr">
                          <a:solidFill>
                            <a:schemeClr val="tx1"/>
                          </a:solidFill>
                          <a:prstDash val="solid"/>
                          <a:round/>
                          <a:headEnd type="none" w="med" len="med"/>
                          <a:tailEnd type="none" w="med" len="med"/>
                        </a:lnB>
                      </a:tcPr>
                    </a:tc>
                    <a:tc>
                      <a:txBody>
                        <a:bodyPr/>
                        <a:lstStyle/>
                        <a:p>
                          <a:r>
                            <a:rPr lang="en-US" dirty="0"/>
                            <a:t>HR</a:t>
                          </a: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Random</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0.03815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0.01972</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0.00348</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US" dirty="0" err="1"/>
                            <a:t>ItemPop</a:t>
                          </a:r>
                          <a:endParaRPr lang="en-GB" dirty="0"/>
                        </a:p>
                      </a:txBody>
                      <a:tcPr>
                        <a:lnR w="12700" cap="flat" cmpd="sng" algn="ctr">
                          <a:solidFill>
                            <a:schemeClr val="tx1"/>
                          </a:solidFill>
                          <a:prstDash val="solid"/>
                          <a:round/>
                          <a:headEnd type="none" w="med" len="med"/>
                          <a:tailEnd type="none" w="med" len="med"/>
                        </a:lnR>
                      </a:tcPr>
                    </a:tc>
                    <a:tc>
                      <a:txBody>
                        <a:bodyPr/>
                        <a:lstStyle/>
                        <a:p>
                          <a:r>
                            <a:rPr lang="en-GB" sz="1800" b="0" i="0" u="none" strike="noStrike" kern="1200" baseline="0" dirty="0">
                              <a:solidFill>
                                <a:schemeClr val="tx1"/>
                              </a:solidFill>
                              <a:latin typeface="+mn-lt"/>
                              <a:ea typeface="+mn-ea"/>
                              <a:cs typeface="+mn-cs"/>
                            </a:rPr>
                            <a:t>0.35442</a:t>
                          </a:r>
                        </a:p>
                      </a:txBody>
                      <a:tcPr>
                        <a:lnL w="12700" cap="flat" cmpd="sng" algn="ctr">
                          <a:solidFill>
                            <a:schemeClr val="tx1"/>
                          </a:solidFill>
                          <a:prstDash val="solid"/>
                          <a:round/>
                          <a:headEnd type="none" w="med" len="med"/>
                          <a:tailEnd type="none" w="med" len="med"/>
                        </a:lnL>
                      </a:tcPr>
                    </a:tc>
                    <a:tc>
                      <a:txBody>
                        <a:bodyPr/>
                        <a:lstStyle/>
                        <a:p>
                          <a:r>
                            <a:rPr lang="en-GB" sz="1800" b="0" i="0" u="none" strike="noStrike" kern="1200" baseline="0" dirty="0">
                              <a:solidFill>
                                <a:schemeClr val="tx1"/>
                              </a:solidFill>
                              <a:latin typeface="+mn-lt"/>
                              <a:ea typeface="+mn-ea"/>
                              <a:cs typeface="+mn-cs"/>
                            </a:rPr>
                            <a:t>0.14820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0.04897</a:t>
                          </a:r>
                        </a:p>
                      </a:txBody>
                      <a:tcPr/>
                    </a:tc>
                    <a:extLst>
                      <a:ext uri="{0D108BD9-81ED-4DB2-BD59-A6C34878D82A}">
                        <a16:rowId xmlns:a16="http://schemas.microsoft.com/office/drawing/2014/main" val="10002"/>
                      </a:ext>
                    </a:extLst>
                  </a:tr>
                  <a:tr h="370840">
                    <a:tc>
                      <a:txBody>
                        <a:bodyPr/>
                        <a:lstStyle/>
                        <a:p>
                          <a:r>
                            <a:rPr lang="en-US" dirty="0"/>
                            <a:t>WMF_neg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a:rPr>
                                    <m:t>𝑤</m:t>
                                  </m:r>
                                </m:e>
                                <m:sub>
                                  <m:r>
                                    <a:rPr lang="en-US" b="0" i="1" baseline="0" smtClean="0">
                                      <a:latin typeface="Cambria Math"/>
                                    </a:rPr>
                                    <m:t>𝑢𝑖</m:t>
                                  </m:r>
                                </m:sub>
                              </m:sSub>
                              <m:r>
                                <a:rPr lang="en-US" b="0" i="1" baseline="0" smtClean="0">
                                  <a:latin typeface="Cambria Math"/>
                                </a:rPr>
                                <m:t>=1</m:t>
                              </m:r>
                            </m:oMath>
                          </a14:m>
                          <a:r>
                            <a:rPr lang="en-US" dirty="0"/>
                            <a:t>)</a:t>
                          </a:r>
                          <a:endParaRPr lang="en-GB"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0.35335</a:t>
                          </a: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0.14992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0.04948</a:t>
                          </a:r>
                        </a:p>
                      </a:txBody>
                      <a:tcPr/>
                    </a:tc>
                    <a:extLst>
                      <a:ext uri="{0D108BD9-81ED-4DB2-BD59-A6C34878D82A}">
                        <a16:rowId xmlns:a16="http://schemas.microsoft.com/office/drawing/2014/main" val="10003"/>
                      </a:ext>
                    </a:extLst>
                  </a:tr>
                  <a:tr h="370840">
                    <a:tc>
                      <a:txBody>
                        <a:bodyPr/>
                        <a:lstStyle/>
                        <a:p>
                          <a:r>
                            <a:rPr lang="en-US" dirty="0"/>
                            <a:t>WMF_pos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𝑐</m:t>
                                  </m:r>
                                </m:e>
                                <m:sub>
                                  <m:r>
                                    <a:rPr lang="en-US" b="0" i="1" smtClean="0">
                                      <a:latin typeface="Cambria Math"/>
                                    </a:rPr>
                                    <m:t>𝑖</m:t>
                                  </m:r>
                                </m:sub>
                              </m:sSub>
                              <m:r>
                                <a:rPr lang="en-US" b="0" i="1" smtClean="0">
                                  <a:latin typeface="Cambria Math"/>
                                </a:rPr>
                                <m:t>=1)</m:t>
                              </m:r>
                            </m:oMath>
                          </a14:m>
                          <a:endParaRPr lang="en-GB"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0.39809</a:t>
                          </a: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0.15994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0.05002</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WMF_pos_neg</a:t>
                          </a:r>
                          <a:r>
                            <a:rPr lang="en-US" dirty="0"/>
                            <a:t> (ours)</a:t>
                          </a:r>
                          <a:endParaRPr lang="en-GB" dirty="0"/>
                        </a:p>
                      </a:txBody>
                      <a:tcPr>
                        <a:lnR w="12700" cap="flat" cmpd="sng" algn="ctr">
                          <a:solidFill>
                            <a:schemeClr val="tx1"/>
                          </a:solidFill>
                          <a:prstDash val="solid"/>
                          <a:round/>
                          <a:headEnd type="none" w="med" len="med"/>
                          <a:tailEnd type="none" w="med" len="med"/>
                        </a:lnR>
                      </a:tcPr>
                    </a:tc>
                    <a:tc>
                      <a:txBody>
                        <a:bodyPr/>
                        <a:lstStyle/>
                        <a:p>
                          <a:r>
                            <a:rPr lang="en-GB" sz="1800" b="0" i="0" u="none" strike="noStrike" kern="1200" baseline="0" dirty="0">
                              <a:solidFill>
                                <a:schemeClr val="tx1"/>
                              </a:solidFill>
                              <a:latin typeface="+mn-lt"/>
                              <a:ea typeface="+mn-ea"/>
                              <a:cs typeface="+mn-cs"/>
                            </a:rPr>
                            <a:t>0.40989</a:t>
                          </a:r>
                        </a:p>
                      </a:txBody>
                      <a:tcPr>
                        <a:lnL w="12700" cap="flat" cmpd="sng" algn="ctr">
                          <a:solidFill>
                            <a:schemeClr val="tx1"/>
                          </a:solidFill>
                          <a:prstDash val="solid"/>
                          <a:round/>
                          <a:headEnd type="none" w="med" len="med"/>
                          <a:tailEnd type="none" w="med" len="med"/>
                        </a:lnL>
                      </a:tcPr>
                    </a:tc>
                    <a:tc>
                      <a:txBody>
                        <a:bodyPr/>
                        <a:lstStyle/>
                        <a:p>
                          <a:r>
                            <a:rPr lang="en-GB" sz="1800" b="0" i="0" u="none" strike="noStrike" kern="1200" baseline="0" dirty="0">
                              <a:solidFill>
                                <a:schemeClr val="tx1"/>
                              </a:solidFill>
                              <a:latin typeface="+mn-lt"/>
                              <a:ea typeface="+mn-ea"/>
                              <a:cs typeface="+mn-cs"/>
                            </a:rPr>
                            <a:t>0.16671</a:t>
                          </a:r>
                        </a:p>
                      </a:txBody>
                      <a:tcPr/>
                    </a:tc>
                    <a:tc>
                      <a:txBody>
                        <a:bodyPr/>
                        <a:lstStyle/>
                        <a:p>
                          <a:r>
                            <a:rPr lang="en-GB" sz="1800" b="0" i="0" u="none" strike="noStrike" kern="1200" baseline="0" dirty="0">
                              <a:solidFill>
                                <a:schemeClr val="tx1"/>
                              </a:solidFill>
                              <a:latin typeface="+mn-lt"/>
                              <a:ea typeface="+mn-ea"/>
                              <a:cs typeface="+mn-cs"/>
                            </a:rPr>
                            <a:t>0.05649</a:t>
                          </a: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NeuMF</a:t>
                          </a:r>
                          <a:endParaRPr lang="en-GB"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0.42499</a:t>
                          </a:r>
                        </a:p>
                      </a:txBody>
                      <a:tcPr>
                        <a:lnL w="12700" cap="flat" cmpd="sng" algn="ctr">
                          <a:solidFill>
                            <a:schemeClr val="tx1"/>
                          </a:solidFill>
                          <a:prstDash val="solid"/>
                          <a:round/>
                          <a:headEnd type="none" w="med" len="med"/>
                          <a:tailEnd type="none" w="med" len="med"/>
                        </a:lnL>
                      </a:tcPr>
                    </a:tc>
                    <a:tc>
                      <a:txBody>
                        <a:bodyPr/>
                        <a:lstStyle/>
                        <a:p>
                          <a:r>
                            <a:rPr lang="en-GB" sz="1800" b="0" i="0" u="none" strike="noStrike" kern="1200" baseline="0" dirty="0">
                              <a:solidFill>
                                <a:schemeClr val="tx1"/>
                              </a:solidFill>
                              <a:latin typeface="+mn-lt"/>
                              <a:ea typeface="+mn-ea"/>
                              <a:cs typeface="+mn-cs"/>
                            </a:rPr>
                            <a:t>0.16853</a:t>
                          </a:r>
                        </a:p>
                      </a:txBody>
                      <a:tcPr/>
                    </a:tc>
                    <a:tc>
                      <a:txBody>
                        <a:bodyPr/>
                        <a:lstStyle/>
                        <a:p>
                          <a:r>
                            <a:rPr lang="en-GB" sz="1800" b="0" i="0" u="none" strike="noStrike" kern="1200" baseline="0" dirty="0">
                              <a:solidFill>
                                <a:schemeClr val="tx1"/>
                              </a:solidFill>
                              <a:latin typeface="+mn-lt"/>
                              <a:ea typeface="+mn-ea"/>
                              <a:cs typeface="+mn-cs"/>
                            </a:rPr>
                            <a:t>0.06092</a:t>
                          </a:r>
                        </a:p>
                      </a:txBody>
                      <a:tcPr/>
                    </a:tc>
                    <a:extLst>
                      <a:ext uri="{0D108BD9-81ED-4DB2-BD59-A6C34878D82A}">
                        <a16:rowId xmlns:a16="http://schemas.microsoft.com/office/drawing/2014/main" val="10006"/>
                      </a:ext>
                    </a:extLst>
                  </a:tr>
                  <a:tr h="370840">
                    <a:tc>
                      <a:txBody>
                        <a:bodyPr/>
                        <a:lstStyle/>
                        <a:p>
                          <a:r>
                            <a:rPr lang="en-US" dirty="0" err="1"/>
                            <a:t>NeuWMF</a:t>
                          </a:r>
                          <a:r>
                            <a:rPr lang="en-US" dirty="0"/>
                            <a:t> (ours)</a:t>
                          </a:r>
                          <a:endParaRPr lang="en-GB"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tx1"/>
                              </a:solidFill>
                              <a:latin typeface="+mn-lt"/>
                              <a:ea typeface="+mn-ea"/>
                              <a:cs typeface="+mn-cs"/>
                            </a:rPr>
                            <a:t>0.42618</a:t>
                          </a:r>
                        </a:p>
                      </a:txBody>
                      <a:tcPr>
                        <a:lnL w="12700" cap="flat" cmpd="sng" algn="ctr">
                          <a:solidFill>
                            <a:schemeClr val="tx1"/>
                          </a:solidFill>
                          <a:prstDash val="solid"/>
                          <a:round/>
                          <a:headEnd type="none" w="med" len="med"/>
                          <a:tailEnd type="none" w="med" len="med"/>
                        </a:lnL>
                      </a:tcPr>
                    </a:tc>
                    <a:tc>
                      <a:txBody>
                        <a:bodyPr/>
                        <a:lstStyle/>
                        <a:p>
                          <a:r>
                            <a:rPr lang="en-GB" sz="1800" b="1" i="0" u="none" strike="noStrike" kern="1200" baseline="0" dirty="0">
                              <a:solidFill>
                                <a:schemeClr val="tx1"/>
                              </a:solidFill>
                              <a:latin typeface="+mn-lt"/>
                              <a:ea typeface="+mn-ea"/>
                              <a:cs typeface="+mn-cs"/>
                            </a:rPr>
                            <a:t>0.16998</a:t>
                          </a:r>
                        </a:p>
                      </a:txBody>
                      <a:tcPr/>
                    </a:tc>
                    <a:tc>
                      <a:txBody>
                        <a:bodyPr/>
                        <a:lstStyle/>
                        <a:p>
                          <a:r>
                            <a:rPr lang="en-GB" sz="1800" b="1" i="0" u="none" strike="noStrike" kern="1200" baseline="0" dirty="0">
                              <a:solidFill>
                                <a:schemeClr val="tx1"/>
                              </a:solidFill>
                              <a:latin typeface="+mn-lt"/>
                              <a:ea typeface="+mn-ea"/>
                              <a:cs typeface="+mn-cs"/>
                            </a:rPr>
                            <a:t>0.06111</a:t>
                          </a:r>
                        </a:p>
                      </a:txBody>
                      <a:tcPr/>
                    </a:tc>
                    <a:extLst>
                      <a:ext uri="{0D108BD9-81ED-4DB2-BD59-A6C34878D82A}">
                        <a16:rowId xmlns:a16="http://schemas.microsoft.com/office/drawing/2014/main" val="10007"/>
                      </a:ext>
                    </a:extLst>
                  </a:tr>
                </a:tbl>
              </a:graphicData>
            </a:graphic>
          </p:graphicFrame>
        </mc:Choice>
        <mc:Fallback>
          <p:graphicFrame>
            <p:nvGraphicFramePr>
              <p:cNvPr id="6" name="Content Placeholder 7"/>
              <p:cNvGraphicFramePr>
                <a:graphicFrameLocks/>
              </p:cNvGraphicFramePr>
              <p:nvPr>
                <p:extLst>
                  <p:ext uri="{D42A27DB-BD31-4B8C-83A1-F6EECF244321}">
                    <p14:modId xmlns:p14="http://schemas.microsoft.com/office/powerpoint/2010/main" val="3883250261"/>
                  </p:ext>
                </p:extLst>
              </p:nvPr>
            </p:nvGraphicFramePr>
            <p:xfrm>
              <a:off x="457200" y="1600200"/>
              <a:ext cx="8229600" cy="2966720"/>
            </p:xfrm>
            <a:graphic>
              <a:graphicData uri="http://schemas.openxmlformats.org/drawingml/2006/table">
                <a:tbl>
                  <a:tblPr firstRow="1" bandRow="1">
                    <a:tableStyleId>{2D5ABB26-0587-4C30-8999-92F81FD0307C}</a:tableStyleId>
                  </a:tblPr>
                  <a:tblGrid>
                    <a:gridCol w="2530624">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954560">
                      <a:extLst>
                        <a:ext uri="{9D8B030D-6E8A-4147-A177-3AD203B41FA5}">
                          <a16:colId xmlns:a16="http://schemas.microsoft.com/office/drawing/2014/main" val="20003"/>
                        </a:ext>
                      </a:extLst>
                    </a:gridCol>
                  </a:tblGrid>
                  <a:tr h="370840">
                    <a:tc>
                      <a:txBody>
                        <a:bodyPr/>
                        <a:lstStyle/>
                        <a:p>
                          <a:r>
                            <a:rPr lang="en-US" dirty="0"/>
                            <a:t>Model</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NDCG</a:t>
                          </a:r>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t>NDCG New</a:t>
                          </a:r>
                          <a:endParaRPr lang="en-GB" dirty="0"/>
                        </a:p>
                      </a:txBody>
                      <a:tcPr>
                        <a:lnB w="12700" cap="flat" cmpd="sng" algn="ctr">
                          <a:solidFill>
                            <a:schemeClr val="tx1"/>
                          </a:solidFill>
                          <a:prstDash val="solid"/>
                          <a:round/>
                          <a:headEnd type="none" w="med" len="med"/>
                          <a:tailEnd type="none" w="med" len="med"/>
                        </a:lnB>
                      </a:tcPr>
                    </a:tc>
                    <a:tc>
                      <a:txBody>
                        <a:bodyPr/>
                        <a:lstStyle/>
                        <a:p>
                          <a:r>
                            <a:rPr lang="en-US" dirty="0"/>
                            <a:t>HR</a:t>
                          </a: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Random</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0.03815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0.01972</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0.00348</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US" dirty="0" err="1"/>
                            <a:t>ItemPop</a:t>
                          </a:r>
                          <a:endParaRPr lang="en-GB" dirty="0"/>
                        </a:p>
                      </a:txBody>
                      <a:tcPr>
                        <a:lnR w="12700" cap="flat" cmpd="sng" algn="ctr">
                          <a:solidFill>
                            <a:schemeClr val="tx1"/>
                          </a:solidFill>
                          <a:prstDash val="solid"/>
                          <a:round/>
                          <a:headEnd type="none" w="med" len="med"/>
                          <a:tailEnd type="none" w="med" len="med"/>
                        </a:lnR>
                      </a:tcPr>
                    </a:tc>
                    <a:tc>
                      <a:txBody>
                        <a:bodyPr/>
                        <a:lstStyle/>
                        <a:p>
                          <a:r>
                            <a:rPr lang="en-GB" sz="1800" b="0" i="0" u="none" strike="noStrike" kern="1200" baseline="0" dirty="0">
                              <a:solidFill>
                                <a:schemeClr val="tx1"/>
                              </a:solidFill>
                              <a:latin typeface="+mn-lt"/>
                              <a:ea typeface="+mn-ea"/>
                              <a:cs typeface="+mn-cs"/>
                            </a:rPr>
                            <a:t>0.35442</a:t>
                          </a:r>
                        </a:p>
                      </a:txBody>
                      <a:tcPr>
                        <a:lnL w="12700" cap="flat" cmpd="sng" algn="ctr">
                          <a:solidFill>
                            <a:schemeClr val="tx1"/>
                          </a:solidFill>
                          <a:prstDash val="solid"/>
                          <a:round/>
                          <a:headEnd type="none" w="med" len="med"/>
                          <a:tailEnd type="none" w="med" len="med"/>
                        </a:lnL>
                      </a:tcPr>
                    </a:tc>
                    <a:tc>
                      <a:txBody>
                        <a:bodyPr/>
                        <a:lstStyle/>
                        <a:p>
                          <a:r>
                            <a:rPr lang="en-GB" sz="1800" b="0" i="0" u="none" strike="noStrike" kern="1200" baseline="0" dirty="0">
                              <a:solidFill>
                                <a:schemeClr val="tx1"/>
                              </a:solidFill>
                              <a:latin typeface="+mn-lt"/>
                              <a:ea typeface="+mn-ea"/>
                              <a:cs typeface="+mn-cs"/>
                            </a:rPr>
                            <a:t>0.14820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0.04897</a:t>
                          </a:r>
                        </a:p>
                      </a:txBody>
                      <a:tcPr/>
                    </a:tc>
                    <a:extLst>
                      <a:ext uri="{0D108BD9-81ED-4DB2-BD59-A6C34878D82A}">
                        <a16:rowId xmlns:a16="http://schemas.microsoft.com/office/drawing/2014/main" val="10002"/>
                      </a:ext>
                    </a:extLst>
                  </a:tr>
                  <a:tr h="370840">
                    <a:tc>
                      <a:txBody>
                        <a:bodyPr/>
                        <a:lstStyle/>
                        <a:p>
                          <a:endParaRPr lang="nl-NL"/>
                        </a:p>
                      </a:txBody>
                      <a:tcPr>
                        <a:lnR w="12700" cap="flat" cmpd="sng" algn="ctr">
                          <a:solidFill>
                            <a:schemeClr val="tx1"/>
                          </a:solidFill>
                          <a:prstDash val="solid"/>
                          <a:round/>
                          <a:headEnd type="none" w="med" len="med"/>
                          <a:tailEnd type="none" w="med" len="med"/>
                        </a:lnR>
                        <a:blipFill>
                          <a:blip r:embed="rId2"/>
                          <a:stretch>
                            <a:fillRect t="-308197" r="-225783" b="-42295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0.35335</a:t>
                          </a: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0.14992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0.04948</a:t>
                          </a:r>
                        </a:p>
                      </a:txBody>
                      <a:tcPr/>
                    </a:tc>
                    <a:extLst>
                      <a:ext uri="{0D108BD9-81ED-4DB2-BD59-A6C34878D82A}">
                        <a16:rowId xmlns:a16="http://schemas.microsoft.com/office/drawing/2014/main" val="10003"/>
                      </a:ext>
                    </a:extLst>
                  </a:tr>
                  <a:tr h="370840">
                    <a:tc>
                      <a:txBody>
                        <a:bodyPr/>
                        <a:lstStyle/>
                        <a:p>
                          <a:endParaRPr lang="nl-NL"/>
                        </a:p>
                      </a:txBody>
                      <a:tcPr>
                        <a:lnR w="12700" cap="flat" cmpd="sng" algn="ctr">
                          <a:solidFill>
                            <a:schemeClr val="tx1"/>
                          </a:solidFill>
                          <a:prstDash val="solid"/>
                          <a:round/>
                          <a:headEnd type="none" w="med" len="med"/>
                          <a:tailEnd type="none" w="med" len="med"/>
                        </a:lnR>
                        <a:blipFill>
                          <a:blip r:embed="rId2"/>
                          <a:stretch>
                            <a:fillRect t="-408197" r="-225783" b="-32295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0.39809</a:t>
                          </a: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0.15994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0.05002</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WMF_pos_neg</a:t>
                          </a:r>
                          <a:r>
                            <a:rPr lang="en-US" dirty="0"/>
                            <a:t> (ours)</a:t>
                          </a:r>
                          <a:endParaRPr lang="en-GB" dirty="0"/>
                        </a:p>
                      </a:txBody>
                      <a:tcPr>
                        <a:lnR w="12700" cap="flat" cmpd="sng" algn="ctr">
                          <a:solidFill>
                            <a:schemeClr val="tx1"/>
                          </a:solidFill>
                          <a:prstDash val="solid"/>
                          <a:round/>
                          <a:headEnd type="none" w="med" len="med"/>
                          <a:tailEnd type="none" w="med" len="med"/>
                        </a:lnR>
                      </a:tcPr>
                    </a:tc>
                    <a:tc>
                      <a:txBody>
                        <a:bodyPr/>
                        <a:lstStyle/>
                        <a:p>
                          <a:r>
                            <a:rPr lang="en-GB" sz="1800" b="0" i="0" u="none" strike="noStrike" kern="1200" baseline="0" dirty="0">
                              <a:solidFill>
                                <a:schemeClr val="tx1"/>
                              </a:solidFill>
                              <a:latin typeface="+mn-lt"/>
                              <a:ea typeface="+mn-ea"/>
                              <a:cs typeface="+mn-cs"/>
                            </a:rPr>
                            <a:t>0.40989</a:t>
                          </a:r>
                        </a:p>
                      </a:txBody>
                      <a:tcPr>
                        <a:lnL w="12700" cap="flat" cmpd="sng" algn="ctr">
                          <a:solidFill>
                            <a:schemeClr val="tx1"/>
                          </a:solidFill>
                          <a:prstDash val="solid"/>
                          <a:round/>
                          <a:headEnd type="none" w="med" len="med"/>
                          <a:tailEnd type="none" w="med" len="med"/>
                        </a:lnL>
                      </a:tcPr>
                    </a:tc>
                    <a:tc>
                      <a:txBody>
                        <a:bodyPr/>
                        <a:lstStyle/>
                        <a:p>
                          <a:r>
                            <a:rPr lang="en-GB" sz="1800" b="0" i="0" u="none" strike="noStrike" kern="1200" baseline="0" dirty="0">
                              <a:solidFill>
                                <a:schemeClr val="tx1"/>
                              </a:solidFill>
                              <a:latin typeface="+mn-lt"/>
                              <a:ea typeface="+mn-ea"/>
                              <a:cs typeface="+mn-cs"/>
                            </a:rPr>
                            <a:t>0.16671</a:t>
                          </a:r>
                        </a:p>
                      </a:txBody>
                      <a:tcPr/>
                    </a:tc>
                    <a:tc>
                      <a:txBody>
                        <a:bodyPr/>
                        <a:lstStyle/>
                        <a:p>
                          <a:r>
                            <a:rPr lang="en-GB" sz="1800" b="0" i="0" u="none" strike="noStrike" kern="1200" baseline="0" dirty="0">
                              <a:solidFill>
                                <a:schemeClr val="tx1"/>
                              </a:solidFill>
                              <a:latin typeface="+mn-lt"/>
                              <a:ea typeface="+mn-ea"/>
                              <a:cs typeface="+mn-cs"/>
                            </a:rPr>
                            <a:t>0.05649</a:t>
                          </a: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NeuMF</a:t>
                          </a:r>
                          <a:endParaRPr lang="en-GB"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0.42499</a:t>
                          </a:r>
                        </a:p>
                      </a:txBody>
                      <a:tcPr>
                        <a:lnL w="12700" cap="flat" cmpd="sng" algn="ctr">
                          <a:solidFill>
                            <a:schemeClr val="tx1"/>
                          </a:solidFill>
                          <a:prstDash val="solid"/>
                          <a:round/>
                          <a:headEnd type="none" w="med" len="med"/>
                          <a:tailEnd type="none" w="med" len="med"/>
                        </a:lnL>
                      </a:tcPr>
                    </a:tc>
                    <a:tc>
                      <a:txBody>
                        <a:bodyPr/>
                        <a:lstStyle/>
                        <a:p>
                          <a:r>
                            <a:rPr lang="en-GB" sz="1800" b="0" i="0" u="none" strike="noStrike" kern="1200" baseline="0" dirty="0">
                              <a:solidFill>
                                <a:schemeClr val="tx1"/>
                              </a:solidFill>
                              <a:latin typeface="+mn-lt"/>
                              <a:ea typeface="+mn-ea"/>
                              <a:cs typeface="+mn-cs"/>
                            </a:rPr>
                            <a:t>0.16853</a:t>
                          </a:r>
                        </a:p>
                      </a:txBody>
                      <a:tcPr/>
                    </a:tc>
                    <a:tc>
                      <a:txBody>
                        <a:bodyPr/>
                        <a:lstStyle/>
                        <a:p>
                          <a:r>
                            <a:rPr lang="en-GB" sz="1800" b="0" i="0" u="none" strike="noStrike" kern="1200" baseline="0" dirty="0">
                              <a:solidFill>
                                <a:schemeClr val="tx1"/>
                              </a:solidFill>
                              <a:latin typeface="+mn-lt"/>
                              <a:ea typeface="+mn-ea"/>
                              <a:cs typeface="+mn-cs"/>
                            </a:rPr>
                            <a:t>0.06092</a:t>
                          </a:r>
                        </a:p>
                      </a:txBody>
                      <a:tcPr/>
                    </a:tc>
                    <a:extLst>
                      <a:ext uri="{0D108BD9-81ED-4DB2-BD59-A6C34878D82A}">
                        <a16:rowId xmlns:a16="http://schemas.microsoft.com/office/drawing/2014/main" val="10006"/>
                      </a:ext>
                    </a:extLst>
                  </a:tr>
                  <a:tr h="370840">
                    <a:tc>
                      <a:txBody>
                        <a:bodyPr/>
                        <a:lstStyle/>
                        <a:p>
                          <a:r>
                            <a:rPr lang="en-US" dirty="0" err="1"/>
                            <a:t>NeuWMF</a:t>
                          </a:r>
                          <a:r>
                            <a:rPr lang="en-US" dirty="0"/>
                            <a:t> (ours)</a:t>
                          </a:r>
                          <a:endParaRPr lang="en-GB"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tx1"/>
                              </a:solidFill>
                              <a:latin typeface="+mn-lt"/>
                              <a:ea typeface="+mn-ea"/>
                              <a:cs typeface="+mn-cs"/>
                            </a:rPr>
                            <a:t>0.42618</a:t>
                          </a:r>
                        </a:p>
                      </a:txBody>
                      <a:tcPr>
                        <a:lnL w="12700" cap="flat" cmpd="sng" algn="ctr">
                          <a:solidFill>
                            <a:schemeClr val="tx1"/>
                          </a:solidFill>
                          <a:prstDash val="solid"/>
                          <a:round/>
                          <a:headEnd type="none" w="med" len="med"/>
                          <a:tailEnd type="none" w="med" len="med"/>
                        </a:lnL>
                      </a:tcPr>
                    </a:tc>
                    <a:tc>
                      <a:txBody>
                        <a:bodyPr/>
                        <a:lstStyle/>
                        <a:p>
                          <a:r>
                            <a:rPr lang="en-GB" sz="1800" b="1" i="0" u="none" strike="noStrike" kern="1200" baseline="0" dirty="0">
                              <a:solidFill>
                                <a:schemeClr val="tx1"/>
                              </a:solidFill>
                              <a:latin typeface="+mn-lt"/>
                              <a:ea typeface="+mn-ea"/>
                              <a:cs typeface="+mn-cs"/>
                            </a:rPr>
                            <a:t>0.16998</a:t>
                          </a:r>
                        </a:p>
                      </a:txBody>
                      <a:tcPr/>
                    </a:tc>
                    <a:tc>
                      <a:txBody>
                        <a:bodyPr/>
                        <a:lstStyle/>
                        <a:p>
                          <a:r>
                            <a:rPr lang="en-GB" sz="1800" b="1" i="0" u="none" strike="noStrike" kern="1200" baseline="0" dirty="0">
                              <a:solidFill>
                                <a:schemeClr val="tx1"/>
                              </a:solidFill>
                              <a:latin typeface="+mn-lt"/>
                              <a:ea typeface="+mn-ea"/>
                              <a:cs typeface="+mn-cs"/>
                            </a:rPr>
                            <a:t>0.06111</a:t>
                          </a:r>
                        </a:p>
                      </a:txBody>
                      <a:tcPr/>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3371015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Ablation Experiments for </a:t>
            </a:r>
            <a:r>
              <a:rPr lang="en-US" dirty="0" err="1"/>
              <a:t>NeuWMF</a:t>
            </a:r>
            <a:endParaRPr lang="en-GB" dirty="0"/>
          </a:p>
        </p:txBody>
      </p:sp>
      <p:sp>
        <p:nvSpPr>
          <p:cNvPr id="3" name="Content Placeholder 2"/>
          <p:cNvSpPr>
            <a:spLocks noGrp="1"/>
          </p:cNvSpPr>
          <p:nvPr>
            <p:ph idx="1"/>
          </p:nvPr>
        </p:nvSpPr>
        <p:spPr/>
        <p:txBody>
          <a:bodyPr/>
          <a:lstStyle/>
          <a:p>
            <a:r>
              <a:rPr lang="en-US" b="1" dirty="0"/>
              <a:t>Experiment 1: Positive Feedback</a:t>
            </a:r>
          </a:p>
          <a:p>
            <a:r>
              <a:rPr lang="en-US" sz="2000" dirty="0"/>
              <a:t>Compare the original </a:t>
            </a:r>
            <a:r>
              <a:rPr lang="en-US" sz="2000" dirty="0" err="1"/>
              <a:t>NeuMF</a:t>
            </a:r>
            <a:r>
              <a:rPr lang="en-US" sz="2000" dirty="0"/>
              <a:t> model but with L2-loss like </a:t>
            </a:r>
            <a:r>
              <a:rPr lang="en-US" sz="2000" dirty="0" err="1"/>
              <a:t>NeuWMF</a:t>
            </a:r>
            <a:r>
              <a:rPr lang="en-US" sz="2000" dirty="0"/>
              <a:t> with </a:t>
            </a:r>
            <a:r>
              <a:rPr lang="en-US" sz="2000" dirty="0" err="1"/>
              <a:t>NeuWMF_pos</a:t>
            </a:r>
            <a:r>
              <a:rPr lang="en-US" sz="2000" dirty="0"/>
              <a:t> (no regularization) to check the effect of the positive feedback</a:t>
            </a:r>
          </a:p>
          <a:p>
            <a:pPr marL="0" indent="0">
              <a:buNone/>
            </a:pPr>
            <a:endParaRPr lang="en-GB"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28</a:t>
            </a:fld>
            <a:endParaRPr lang="en-US"/>
          </a:p>
        </p:txBody>
      </p:sp>
      <p:graphicFrame>
        <p:nvGraphicFramePr>
          <p:cNvPr id="6" name="Content Placeholder 7"/>
          <p:cNvGraphicFramePr>
            <a:graphicFrameLocks/>
          </p:cNvGraphicFramePr>
          <p:nvPr>
            <p:extLst>
              <p:ext uri="{D42A27DB-BD31-4B8C-83A1-F6EECF244321}">
                <p14:modId xmlns:p14="http://schemas.microsoft.com/office/powerpoint/2010/main" val="3115382266"/>
              </p:ext>
            </p:extLst>
          </p:nvPr>
        </p:nvGraphicFramePr>
        <p:xfrm>
          <a:off x="611561" y="3356992"/>
          <a:ext cx="7704854" cy="1112520"/>
        </p:xfrm>
        <a:graphic>
          <a:graphicData uri="http://schemas.openxmlformats.org/drawingml/2006/table">
            <a:tbl>
              <a:tblPr firstRow="1" bandRow="1">
                <a:tableStyleId>{2D5ABB26-0587-4C30-8999-92F81FD0307C}</a:tableStyleId>
              </a:tblPr>
              <a:tblGrid>
                <a:gridCol w="1837855">
                  <a:extLst>
                    <a:ext uri="{9D8B030D-6E8A-4147-A177-3AD203B41FA5}">
                      <a16:colId xmlns:a16="http://schemas.microsoft.com/office/drawing/2014/main" val="20000"/>
                    </a:ext>
                  </a:extLst>
                </a:gridCol>
                <a:gridCol w="140250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480621">
                  <a:extLst>
                    <a:ext uri="{9D8B030D-6E8A-4147-A177-3AD203B41FA5}">
                      <a16:colId xmlns:a16="http://schemas.microsoft.com/office/drawing/2014/main" val="20003"/>
                    </a:ext>
                  </a:extLst>
                </a:gridCol>
                <a:gridCol w="1687730">
                  <a:extLst>
                    <a:ext uri="{9D8B030D-6E8A-4147-A177-3AD203B41FA5}">
                      <a16:colId xmlns:a16="http://schemas.microsoft.com/office/drawing/2014/main" val="20004"/>
                    </a:ext>
                  </a:extLst>
                </a:gridCol>
              </a:tblGrid>
              <a:tr h="370840">
                <a:tc>
                  <a:txBody>
                    <a:bodyPr/>
                    <a:lstStyle/>
                    <a:p>
                      <a:r>
                        <a:rPr lang="en-US" dirty="0"/>
                        <a:t>Model</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NDCG test</a:t>
                      </a:r>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t>HR</a:t>
                      </a:r>
                      <a:r>
                        <a:rPr lang="en-US" baseline="0" dirty="0"/>
                        <a:t> test</a:t>
                      </a:r>
                      <a:endParaRPr lang="en-GB" dirty="0"/>
                    </a:p>
                  </a:txBody>
                  <a:tcPr>
                    <a:lnB w="12700" cap="flat" cmpd="sng" algn="ctr">
                      <a:solidFill>
                        <a:schemeClr val="tx1"/>
                      </a:solidFill>
                      <a:prstDash val="solid"/>
                      <a:round/>
                      <a:headEnd type="none" w="med" len="med"/>
                      <a:tailEnd type="none" w="med" len="med"/>
                    </a:lnB>
                  </a:tcPr>
                </a:tc>
                <a:tc>
                  <a:txBody>
                    <a:bodyPr/>
                    <a:lstStyle/>
                    <a:p>
                      <a:r>
                        <a:rPr lang="en-US" dirty="0"/>
                        <a:t>NDCG</a:t>
                      </a:r>
                      <a:r>
                        <a:rPr lang="en-US" baseline="0" dirty="0"/>
                        <a:t> train</a:t>
                      </a:r>
                      <a:endParaRPr lang="en-GB" dirty="0"/>
                    </a:p>
                  </a:txBody>
                  <a:tcPr>
                    <a:lnB w="12700" cap="flat" cmpd="sng" algn="ctr">
                      <a:solidFill>
                        <a:schemeClr val="tx1"/>
                      </a:solidFill>
                      <a:prstDash val="solid"/>
                      <a:round/>
                      <a:headEnd type="none" w="med" len="med"/>
                      <a:tailEnd type="none" w="med" len="med"/>
                    </a:lnB>
                  </a:tcPr>
                </a:tc>
                <a:tc>
                  <a:txBody>
                    <a:bodyPr/>
                    <a:lstStyle/>
                    <a:p>
                      <a:r>
                        <a:rPr lang="en-US" dirty="0"/>
                        <a:t>HR train</a:t>
                      </a: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NeuMF_L2</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0.42275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0.06086</a:t>
                      </a:r>
                    </a:p>
                  </a:txBody>
                  <a:tcPr>
                    <a:lnT w="12700" cap="flat" cmpd="sng" algn="ctr">
                      <a:solidFill>
                        <a:schemeClr val="tx1"/>
                      </a:solidFill>
                      <a:prstDash val="solid"/>
                      <a:round/>
                      <a:headEnd type="none" w="med" len="med"/>
                      <a:tailEnd type="none" w="med" len="med"/>
                    </a:lnT>
                  </a:tcPr>
                </a:tc>
                <a:tc>
                  <a:txBody>
                    <a:bodyPr/>
                    <a:lstStyle/>
                    <a:p>
                      <a:r>
                        <a:rPr lang="en-GB" sz="1800" b="0" i="0" u="none" strike="noStrike" kern="1200" baseline="0" dirty="0">
                          <a:solidFill>
                            <a:schemeClr val="tx1"/>
                          </a:solidFill>
                          <a:latin typeface="+mn-lt"/>
                          <a:ea typeface="+mn-ea"/>
                          <a:cs typeface="+mn-cs"/>
                        </a:rPr>
                        <a:t>0.58519</a:t>
                      </a:r>
                    </a:p>
                  </a:txBody>
                  <a:tcPr>
                    <a:lnT w="12700" cap="flat" cmpd="sng" algn="ctr">
                      <a:solidFill>
                        <a:schemeClr val="tx1"/>
                      </a:solidFill>
                      <a:prstDash val="solid"/>
                      <a:round/>
                      <a:headEnd type="none" w="med" len="med"/>
                      <a:tailEnd type="none" w="med" len="med"/>
                    </a:lnT>
                  </a:tcPr>
                </a:tc>
                <a:tc>
                  <a:txBody>
                    <a:bodyPr/>
                    <a:lstStyle/>
                    <a:p>
                      <a:r>
                        <a:rPr lang="en-GB" sz="1800" b="0" i="0" u="none" strike="noStrike" kern="1200" baseline="0" dirty="0">
                          <a:solidFill>
                            <a:schemeClr val="tx1"/>
                          </a:solidFill>
                          <a:latin typeface="+mn-lt"/>
                          <a:ea typeface="+mn-ea"/>
                          <a:cs typeface="+mn-cs"/>
                        </a:rPr>
                        <a:t>0.05931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US" dirty="0" err="1"/>
                        <a:t>NeuWMF_pos</a:t>
                      </a:r>
                      <a:endParaRPr lang="en-GB"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tx1"/>
                          </a:solidFill>
                          <a:latin typeface="+mn-lt"/>
                          <a:ea typeface="+mn-ea"/>
                          <a:cs typeface="+mn-cs"/>
                        </a:rPr>
                        <a:t>0.42566</a:t>
                      </a:r>
                    </a:p>
                  </a:txBody>
                  <a:tcPr>
                    <a:lnL w="12700" cap="flat" cmpd="sng" algn="ctr">
                      <a:solidFill>
                        <a:schemeClr val="tx1"/>
                      </a:solidFill>
                      <a:prstDash val="solid"/>
                      <a:round/>
                      <a:headEnd type="none" w="med" len="med"/>
                      <a:tailEnd type="none" w="med" len="med"/>
                    </a:lnL>
                  </a:tcPr>
                </a:tc>
                <a:tc>
                  <a:txBody>
                    <a:bodyPr/>
                    <a:lstStyle/>
                    <a:p>
                      <a:r>
                        <a:rPr lang="en-GB" sz="1800" b="1" i="0" u="none" strike="noStrike" kern="1200" baseline="0" dirty="0">
                          <a:solidFill>
                            <a:schemeClr val="tx1"/>
                          </a:solidFill>
                          <a:latin typeface="+mn-lt"/>
                          <a:ea typeface="+mn-ea"/>
                          <a:cs typeface="+mn-cs"/>
                        </a:rPr>
                        <a:t>0.06125</a:t>
                      </a:r>
                    </a:p>
                  </a:txBody>
                  <a:tcPr/>
                </a:tc>
                <a:tc>
                  <a:txBody>
                    <a:bodyPr/>
                    <a:lstStyle/>
                    <a:p>
                      <a:r>
                        <a:rPr lang="en-GB" sz="1800" b="1" i="0" u="none" strike="noStrike" kern="1200" baseline="0" dirty="0">
                          <a:solidFill>
                            <a:schemeClr val="tx1"/>
                          </a:solidFill>
                          <a:latin typeface="+mn-lt"/>
                          <a:ea typeface="+mn-ea"/>
                          <a:cs typeface="+mn-cs"/>
                        </a:rPr>
                        <a:t>0.58933</a:t>
                      </a:r>
                    </a:p>
                  </a:txBody>
                  <a:tcPr/>
                </a:tc>
                <a:tc>
                  <a:txBody>
                    <a:bodyPr/>
                    <a:lstStyle/>
                    <a:p>
                      <a:r>
                        <a:rPr lang="en-GB" sz="1800" b="1" i="0" u="none" strike="noStrike" kern="1200" baseline="0" dirty="0">
                          <a:solidFill>
                            <a:schemeClr val="tx1"/>
                          </a:solidFill>
                          <a:latin typeface="+mn-lt"/>
                          <a:ea typeface="+mn-ea"/>
                          <a:cs typeface="+mn-cs"/>
                        </a:rPr>
                        <a:t>0.05971</a:t>
                      </a:r>
                    </a:p>
                  </a:txBody>
                  <a:tcPr/>
                </a:tc>
                <a:extLst>
                  <a:ext uri="{0D108BD9-81ED-4DB2-BD59-A6C34878D82A}">
                    <a16:rowId xmlns:a16="http://schemas.microsoft.com/office/drawing/2014/main" val="10002"/>
                  </a:ext>
                </a:extLst>
              </a:tr>
            </a:tbl>
          </a:graphicData>
        </a:graphic>
      </p:graphicFrame>
      <p:sp>
        <p:nvSpPr>
          <p:cNvPr id="7" name="Content Placeholder 2"/>
          <p:cNvSpPr txBox="1">
            <a:spLocks/>
          </p:cNvSpPr>
          <p:nvPr/>
        </p:nvSpPr>
        <p:spPr bwMode="auto">
          <a:xfrm>
            <a:off x="446856" y="4807693"/>
            <a:ext cx="8229600" cy="16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10000"/>
              </a:spcBef>
              <a:spcAft>
                <a:spcPct val="10000"/>
              </a:spcAft>
              <a:buChar char="•"/>
              <a:defRPr sz="2400">
                <a:solidFill>
                  <a:schemeClr val="tx1"/>
                </a:solidFill>
                <a:latin typeface="+mn-lt"/>
                <a:ea typeface="+mn-ea"/>
                <a:cs typeface="+mn-cs"/>
              </a:defRPr>
            </a:lvl1pPr>
            <a:lvl2pPr marL="742950" indent="-285750" algn="l" rtl="0" eaLnBrk="0" fontAlgn="base" hangingPunct="0">
              <a:spcBef>
                <a:spcPct val="10000"/>
              </a:spcBef>
              <a:spcAft>
                <a:spcPct val="10000"/>
              </a:spcAft>
              <a:buChar char="–"/>
              <a:defRPr sz="2000">
                <a:solidFill>
                  <a:schemeClr val="tx1"/>
                </a:solidFill>
                <a:latin typeface="+mn-lt"/>
              </a:defRPr>
            </a:lvl2pPr>
            <a:lvl3pPr marL="1143000" indent="-228600" algn="l" rtl="0" eaLnBrk="0" fontAlgn="base" hangingPunct="0">
              <a:spcBef>
                <a:spcPct val="10000"/>
              </a:spcBef>
              <a:spcAft>
                <a:spcPct val="10000"/>
              </a:spcAft>
              <a:buChar char="•"/>
              <a:defRPr>
                <a:solidFill>
                  <a:schemeClr val="tx1"/>
                </a:solidFill>
                <a:latin typeface="+mn-lt"/>
              </a:defRPr>
            </a:lvl3pPr>
            <a:lvl4pPr marL="1600200" indent="-228600" algn="l" rtl="0" eaLnBrk="0" fontAlgn="base" hangingPunct="0">
              <a:spcBef>
                <a:spcPct val="10000"/>
              </a:spcBef>
              <a:spcAft>
                <a:spcPct val="10000"/>
              </a:spcAft>
              <a:buChar char="–"/>
              <a:defRPr sz="1600">
                <a:solidFill>
                  <a:schemeClr val="tx1"/>
                </a:solidFill>
                <a:latin typeface="+mn-lt"/>
              </a:defRPr>
            </a:lvl4pPr>
            <a:lvl5pPr marL="2057400" indent="-228600" algn="l" rtl="0" eaLnBrk="0" fontAlgn="base" hangingPunct="0">
              <a:spcBef>
                <a:spcPct val="10000"/>
              </a:spcBef>
              <a:spcAft>
                <a:spcPct val="10000"/>
              </a:spcAft>
              <a:buChar char="»"/>
              <a:defRPr sz="1400">
                <a:solidFill>
                  <a:schemeClr val="tx1"/>
                </a:solidFill>
                <a:latin typeface="+mn-lt"/>
              </a:defRPr>
            </a:lvl5pPr>
            <a:lvl6pPr marL="2514600" indent="-228600" algn="l" rtl="0" fontAlgn="base">
              <a:spcBef>
                <a:spcPct val="10000"/>
              </a:spcBef>
              <a:spcAft>
                <a:spcPct val="10000"/>
              </a:spcAft>
              <a:buChar char="»"/>
              <a:defRPr sz="1400">
                <a:solidFill>
                  <a:schemeClr val="tx1"/>
                </a:solidFill>
                <a:latin typeface="+mn-lt"/>
              </a:defRPr>
            </a:lvl6pPr>
            <a:lvl7pPr marL="2971800" indent="-228600" algn="l" rtl="0" fontAlgn="base">
              <a:spcBef>
                <a:spcPct val="10000"/>
              </a:spcBef>
              <a:spcAft>
                <a:spcPct val="10000"/>
              </a:spcAft>
              <a:buChar char="»"/>
              <a:defRPr sz="1400">
                <a:solidFill>
                  <a:schemeClr val="tx1"/>
                </a:solidFill>
                <a:latin typeface="+mn-lt"/>
              </a:defRPr>
            </a:lvl7pPr>
            <a:lvl8pPr marL="3429000" indent="-228600" algn="l" rtl="0" fontAlgn="base">
              <a:spcBef>
                <a:spcPct val="10000"/>
              </a:spcBef>
              <a:spcAft>
                <a:spcPct val="10000"/>
              </a:spcAft>
              <a:buChar char="»"/>
              <a:defRPr sz="1400">
                <a:solidFill>
                  <a:schemeClr val="tx1"/>
                </a:solidFill>
                <a:latin typeface="+mn-lt"/>
              </a:defRPr>
            </a:lvl8pPr>
            <a:lvl9pPr marL="3886200" indent="-228600" algn="l" rtl="0" fontAlgn="base">
              <a:spcBef>
                <a:spcPct val="10000"/>
              </a:spcBef>
              <a:spcAft>
                <a:spcPct val="10000"/>
              </a:spcAft>
              <a:buChar char="»"/>
              <a:defRPr sz="1400">
                <a:solidFill>
                  <a:schemeClr val="tx1"/>
                </a:solidFill>
                <a:latin typeface="+mn-lt"/>
              </a:defRPr>
            </a:lvl9pPr>
          </a:lstStyle>
          <a:p>
            <a:r>
              <a:rPr lang="en-US" sz="2000" dirty="0"/>
              <a:t>Result: positive weights improve performance compared to no weights</a:t>
            </a:r>
          </a:p>
          <a:p>
            <a:pPr marL="0" indent="0">
              <a:buFontTx/>
              <a:buNone/>
            </a:pPr>
            <a:endParaRPr lang="en-GB" kern="0" dirty="0"/>
          </a:p>
        </p:txBody>
      </p:sp>
    </p:spTree>
    <p:extLst>
      <p:ext uri="{BB962C8B-B14F-4D97-AF65-F5344CB8AC3E}">
        <p14:creationId xmlns:p14="http://schemas.microsoft.com/office/powerpoint/2010/main" val="1984366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46856" y="4807693"/>
            <a:ext cx="8229600" cy="16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10000"/>
              </a:spcBef>
              <a:spcAft>
                <a:spcPct val="10000"/>
              </a:spcAft>
              <a:buChar char="•"/>
              <a:defRPr sz="2400">
                <a:solidFill>
                  <a:schemeClr val="tx1"/>
                </a:solidFill>
                <a:latin typeface="+mn-lt"/>
                <a:ea typeface="+mn-ea"/>
                <a:cs typeface="+mn-cs"/>
              </a:defRPr>
            </a:lvl1pPr>
            <a:lvl2pPr marL="742950" indent="-285750" algn="l" rtl="0" eaLnBrk="0" fontAlgn="base" hangingPunct="0">
              <a:spcBef>
                <a:spcPct val="10000"/>
              </a:spcBef>
              <a:spcAft>
                <a:spcPct val="10000"/>
              </a:spcAft>
              <a:buChar char="–"/>
              <a:defRPr sz="2000">
                <a:solidFill>
                  <a:schemeClr val="tx1"/>
                </a:solidFill>
                <a:latin typeface="+mn-lt"/>
              </a:defRPr>
            </a:lvl2pPr>
            <a:lvl3pPr marL="1143000" indent="-228600" algn="l" rtl="0" eaLnBrk="0" fontAlgn="base" hangingPunct="0">
              <a:spcBef>
                <a:spcPct val="10000"/>
              </a:spcBef>
              <a:spcAft>
                <a:spcPct val="10000"/>
              </a:spcAft>
              <a:buChar char="•"/>
              <a:defRPr>
                <a:solidFill>
                  <a:schemeClr val="tx1"/>
                </a:solidFill>
                <a:latin typeface="+mn-lt"/>
              </a:defRPr>
            </a:lvl3pPr>
            <a:lvl4pPr marL="1600200" indent="-228600" algn="l" rtl="0" eaLnBrk="0" fontAlgn="base" hangingPunct="0">
              <a:spcBef>
                <a:spcPct val="10000"/>
              </a:spcBef>
              <a:spcAft>
                <a:spcPct val="10000"/>
              </a:spcAft>
              <a:buChar char="–"/>
              <a:defRPr sz="1600">
                <a:solidFill>
                  <a:schemeClr val="tx1"/>
                </a:solidFill>
                <a:latin typeface="+mn-lt"/>
              </a:defRPr>
            </a:lvl4pPr>
            <a:lvl5pPr marL="2057400" indent="-228600" algn="l" rtl="0" eaLnBrk="0" fontAlgn="base" hangingPunct="0">
              <a:spcBef>
                <a:spcPct val="10000"/>
              </a:spcBef>
              <a:spcAft>
                <a:spcPct val="10000"/>
              </a:spcAft>
              <a:buChar char="»"/>
              <a:defRPr sz="1400">
                <a:solidFill>
                  <a:schemeClr val="tx1"/>
                </a:solidFill>
                <a:latin typeface="+mn-lt"/>
              </a:defRPr>
            </a:lvl5pPr>
            <a:lvl6pPr marL="2514600" indent="-228600" algn="l" rtl="0" fontAlgn="base">
              <a:spcBef>
                <a:spcPct val="10000"/>
              </a:spcBef>
              <a:spcAft>
                <a:spcPct val="10000"/>
              </a:spcAft>
              <a:buChar char="»"/>
              <a:defRPr sz="1400">
                <a:solidFill>
                  <a:schemeClr val="tx1"/>
                </a:solidFill>
                <a:latin typeface="+mn-lt"/>
              </a:defRPr>
            </a:lvl6pPr>
            <a:lvl7pPr marL="2971800" indent="-228600" algn="l" rtl="0" fontAlgn="base">
              <a:spcBef>
                <a:spcPct val="10000"/>
              </a:spcBef>
              <a:spcAft>
                <a:spcPct val="10000"/>
              </a:spcAft>
              <a:buChar char="»"/>
              <a:defRPr sz="1400">
                <a:solidFill>
                  <a:schemeClr val="tx1"/>
                </a:solidFill>
                <a:latin typeface="+mn-lt"/>
              </a:defRPr>
            </a:lvl7pPr>
            <a:lvl8pPr marL="3429000" indent="-228600" algn="l" rtl="0" fontAlgn="base">
              <a:spcBef>
                <a:spcPct val="10000"/>
              </a:spcBef>
              <a:spcAft>
                <a:spcPct val="10000"/>
              </a:spcAft>
              <a:buChar char="»"/>
              <a:defRPr sz="1400">
                <a:solidFill>
                  <a:schemeClr val="tx1"/>
                </a:solidFill>
                <a:latin typeface="+mn-lt"/>
              </a:defRPr>
            </a:lvl8pPr>
            <a:lvl9pPr marL="3886200" indent="-228600" algn="l" rtl="0" fontAlgn="base">
              <a:spcBef>
                <a:spcPct val="10000"/>
              </a:spcBef>
              <a:spcAft>
                <a:spcPct val="10000"/>
              </a:spcAft>
              <a:buChar char="»"/>
              <a:defRPr sz="1400">
                <a:solidFill>
                  <a:schemeClr val="tx1"/>
                </a:solidFill>
                <a:latin typeface="+mn-lt"/>
              </a:defRPr>
            </a:lvl9pPr>
          </a:lstStyle>
          <a:p>
            <a:r>
              <a:rPr lang="en-US" sz="2000" dirty="0"/>
              <a:t>Result: negative weights improve performance on the training set compared to no weights, but regularization is needed for the test set</a:t>
            </a:r>
          </a:p>
        </p:txBody>
      </p:sp>
      <p:sp>
        <p:nvSpPr>
          <p:cNvPr id="2" name="Title 1"/>
          <p:cNvSpPr>
            <a:spLocks noGrp="1"/>
          </p:cNvSpPr>
          <p:nvPr>
            <p:ph type="title"/>
          </p:nvPr>
        </p:nvSpPr>
        <p:spPr/>
        <p:txBody>
          <a:bodyPr/>
          <a:lstStyle/>
          <a:p>
            <a:r>
              <a:rPr lang="en-US" dirty="0"/>
              <a:t>Ablation Experiments for </a:t>
            </a:r>
            <a:r>
              <a:rPr lang="en-US" dirty="0" err="1"/>
              <a:t>NeuWMF</a:t>
            </a:r>
            <a:endParaRPr lang="en-GB" dirty="0"/>
          </a:p>
        </p:txBody>
      </p:sp>
      <p:sp>
        <p:nvSpPr>
          <p:cNvPr id="3" name="Content Placeholder 2"/>
          <p:cNvSpPr>
            <a:spLocks noGrp="1"/>
          </p:cNvSpPr>
          <p:nvPr>
            <p:ph idx="1"/>
          </p:nvPr>
        </p:nvSpPr>
        <p:spPr>
          <a:xfrm>
            <a:off x="457200" y="1600201"/>
            <a:ext cx="8229600" cy="1612776"/>
          </a:xfrm>
        </p:spPr>
        <p:txBody>
          <a:bodyPr/>
          <a:lstStyle/>
          <a:p>
            <a:r>
              <a:rPr lang="en-US" b="1" dirty="0"/>
              <a:t>Experiment 2: Negative Feedback</a:t>
            </a:r>
          </a:p>
          <a:p>
            <a:r>
              <a:rPr lang="en-US" sz="2000" dirty="0"/>
              <a:t>Compare the original </a:t>
            </a:r>
            <a:r>
              <a:rPr lang="en-US" sz="2000" dirty="0" err="1"/>
              <a:t>NeuMF</a:t>
            </a:r>
            <a:r>
              <a:rPr lang="en-US" sz="2000" dirty="0"/>
              <a:t> model but with L2-loss like </a:t>
            </a:r>
            <a:r>
              <a:rPr lang="en-US" sz="2000" dirty="0" err="1"/>
              <a:t>NeuWMF</a:t>
            </a:r>
            <a:r>
              <a:rPr lang="en-US" sz="2000" dirty="0"/>
              <a:t> with </a:t>
            </a:r>
            <a:r>
              <a:rPr lang="en-US" sz="2000" dirty="0" err="1"/>
              <a:t>NeuWMF_neg</a:t>
            </a:r>
            <a:r>
              <a:rPr lang="en-US" sz="2000" dirty="0"/>
              <a:t> (no regularization) to check the effect of the negative feedback</a:t>
            </a:r>
          </a:p>
          <a:p>
            <a:pPr marL="0" indent="0">
              <a:buNone/>
            </a:pPr>
            <a:endParaRPr lang="en-GB"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29</a:t>
            </a:fld>
            <a:endParaRPr lang="en-US"/>
          </a:p>
        </p:txBody>
      </p:sp>
      <p:graphicFrame>
        <p:nvGraphicFramePr>
          <p:cNvPr id="8" name="Content Placeholder 7"/>
          <p:cNvGraphicFramePr>
            <a:graphicFrameLocks/>
          </p:cNvGraphicFramePr>
          <p:nvPr>
            <p:extLst>
              <p:ext uri="{D42A27DB-BD31-4B8C-83A1-F6EECF244321}">
                <p14:modId xmlns:p14="http://schemas.microsoft.com/office/powerpoint/2010/main" val="3215596900"/>
              </p:ext>
            </p:extLst>
          </p:nvPr>
        </p:nvGraphicFramePr>
        <p:xfrm>
          <a:off x="611561" y="3356992"/>
          <a:ext cx="7704854" cy="1112520"/>
        </p:xfrm>
        <a:graphic>
          <a:graphicData uri="http://schemas.openxmlformats.org/drawingml/2006/table">
            <a:tbl>
              <a:tblPr firstRow="1" bandRow="1">
                <a:tableStyleId>{2D5ABB26-0587-4C30-8999-92F81FD0307C}</a:tableStyleId>
              </a:tblPr>
              <a:tblGrid>
                <a:gridCol w="1837855">
                  <a:extLst>
                    <a:ext uri="{9D8B030D-6E8A-4147-A177-3AD203B41FA5}">
                      <a16:colId xmlns:a16="http://schemas.microsoft.com/office/drawing/2014/main" val="20000"/>
                    </a:ext>
                  </a:extLst>
                </a:gridCol>
                <a:gridCol w="140250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480621">
                  <a:extLst>
                    <a:ext uri="{9D8B030D-6E8A-4147-A177-3AD203B41FA5}">
                      <a16:colId xmlns:a16="http://schemas.microsoft.com/office/drawing/2014/main" val="20003"/>
                    </a:ext>
                  </a:extLst>
                </a:gridCol>
                <a:gridCol w="1687730">
                  <a:extLst>
                    <a:ext uri="{9D8B030D-6E8A-4147-A177-3AD203B41FA5}">
                      <a16:colId xmlns:a16="http://schemas.microsoft.com/office/drawing/2014/main" val="20004"/>
                    </a:ext>
                  </a:extLst>
                </a:gridCol>
              </a:tblGrid>
              <a:tr h="370840">
                <a:tc>
                  <a:txBody>
                    <a:bodyPr/>
                    <a:lstStyle/>
                    <a:p>
                      <a:r>
                        <a:rPr lang="en-US" dirty="0"/>
                        <a:t>Model</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NDCG test</a:t>
                      </a:r>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t>HR</a:t>
                      </a:r>
                      <a:r>
                        <a:rPr lang="en-US" baseline="0" dirty="0"/>
                        <a:t> test</a:t>
                      </a:r>
                      <a:endParaRPr lang="en-GB" dirty="0"/>
                    </a:p>
                  </a:txBody>
                  <a:tcPr>
                    <a:lnB w="12700" cap="flat" cmpd="sng" algn="ctr">
                      <a:solidFill>
                        <a:schemeClr val="tx1"/>
                      </a:solidFill>
                      <a:prstDash val="solid"/>
                      <a:round/>
                      <a:headEnd type="none" w="med" len="med"/>
                      <a:tailEnd type="none" w="med" len="med"/>
                    </a:lnB>
                  </a:tcPr>
                </a:tc>
                <a:tc>
                  <a:txBody>
                    <a:bodyPr/>
                    <a:lstStyle/>
                    <a:p>
                      <a:r>
                        <a:rPr lang="en-US" dirty="0"/>
                        <a:t>NDCG</a:t>
                      </a:r>
                      <a:r>
                        <a:rPr lang="en-US" baseline="0" dirty="0"/>
                        <a:t> train</a:t>
                      </a:r>
                      <a:endParaRPr lang="en-GB" dirty="0"/>
                    </a:p>
                  </a:txBody>
                  <a:tcPr>
                    <a:lnB w="12700" cap="flat" cmpd="sng" algn="ctr">
                      <a:solidFill>
                        <a:schemeClr val="tx1"/>
                      </a:solidFill>
                      <a:prstDash val="solid"/>
                      <a:round/>
                      <a:headEnd type="none" w="med" len="med"/>
                      <a:tailEnd type="none" w="med" len="med"/>
                    </a:lnB>
                  </a:tcPr>
                </a:tc>
                <a:tc>
                  <a:txBody>
                    <a:bodyPr/>
                    <a:lstStyle/>
                    <a:p>
                      <a:r>
                        <a:rPr lang="en-US" dirty="0"/>
                        <a:t>HR train</a:t>
                      </a: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NeuMF_L2</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tx1"/>
                          </a:solidFill>
                          <a:latin typeface="+mn-lt"/>
                          <a:ea typeface="+mn-ea"/>
                          <a:cs typeface="+mn-cs"/>
                        </a:rPr>
                        <a:t>0.42275</a:t>
                      </a:r>
                      <a:endParaRPr lang="en-GB" sz="1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tx1"/>
                          </a:solidFill>
                          <a:latin typeface="+mn-lt"/>
                          <a:ea typeface="+mn-ea"/>
                          <a:cs typeface="+mn-cs"/>
                        </a:rPr>
                        <a:t>0.06086</a:t>
                      </a:r>
                      <a:endParaRPr lang="en-GB" sz="1800" b="0" i="0" u="none" strike="noStrike" kern="1200" baseline="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r>
                        <a:rPr lang="en-GB" sz="1800" b="0" i="0" u="none" strike="noStrike" kern="1200" baseline="0" dirty="0">
                          <a:solidFill>
                            <a:schemeClr val="tx1"/>
                          </a:solidFill>
                          <a:latin typeface="+mn-lt"/>
                          <a:ea typeface="+mn-ea"/>
                          <a:cs typeface="+mn-cs"/>
                        </a:rPr>
                        <a:t>0.58519</a:t>
                      </a:r>
                    </a:p>
                  </a:txBody>
                  <a:tcPr>
                    <a:lnT w="12700" cap="flat" cmpd="sng" algn="ctr">
                      <a:solidFill>
                        <a:schemeClr val="tx1"/>
                      </a:solidFill>
                      <a:prstDash val="solid"/>
                      <a:round/>
                      <a:headEnd type="none" w="med" len="med"/>
                      <a:tailEnd type="none" w="med" len="med"/>
                    </a:lnT>
                  </a:tcPr>
                </a:tc>
                <a:tc>
                  <a:txBody>
                    <a:bodyPr/>
                    <a:lstStyle/>
                    <a:p>
                      <a:r>
                        <a:rPr lang="en-GB" sz="1800" b="0" i="0" u="none" strike="noStrike" kern="1200" baseline="0" dirty="0">
                          <a:solidFill>
                            <a:schemeClr val="tx1"/>
                          </a:solidFill>
                          <a:latin typeface="+mn-lt"/>
                          <a:ea typeface="+mn-ea"/>
                          <a:cs typeface="+mn-cs"/>
                        </a:rPr>
                        <a:t>0.05931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US" dirty="0" err="1"/>
                        <a:t>NeuWMF_neg</a:t>
                      </a:r>
                      <a:endParaRPr lang="en-GB"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0.41174</a:t>
                      </a:r>
                      <a:endParaRPr lang="en-GB" sz="1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0.05963</a:t>
                      </a:r>
                    </a:p>
                  </a:txBody>
                  <a:tcPr/>
                </a:tc>
                <a:tc>
                  <a:txBody>
                    <a:bodyPr/>
                    <a:lstStyle/>
                    <a:p>
                      <a:r>
                        <a:rPr lang="en-GB" sz="1800" b="1" i="0" u="none" strike="noStrike" kern="1200" baseline="0" dirty="0">
                          <a:solidFill>
                            <a:schemeClr val="tx1"/>
                          </a:solidFill>
                          <a:latin typeface="+mn-lt"/>
                          <a:ea typeface="+mn-ea"/>
                          <a:cs typeface="+mn-cs"/>
                        </a:rPr>
                        <a:t>0.60190</a:t>
                      </a:r>
                    </a:p>
                  </a:txBody>
                  <a:tcPr/>
                </a:tc>
                <a:tc>
                  <a:txBody>
                    <a:bodyPr/>
                    <a:lstStyle/>
                    <a:p>
                      <a:r>
                        <a:rPr lang="en-GB" sz="1800" b="1" i="0" u="none" strike="noStrike" kern="1200" baseline="0" dirty="0">
                          <a:solidFill>
                            <a:schemeClr val="tx1"/>
                          </a:solidFill>
                          <a:latin typeface="+mn-lt"/>
                          <a:ea typeface="+mn-ea"/>
                          <a:cs typeface="+mn-cs"/>
                        </a:rPr>
                        <a:t>0.06179</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0432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endParaRPr lang="en-GB" dirty="0"/>
          </a:p>
        </p:txBody>
      </p:sp>
      <p:sp>
        <p:nvSpPr>
          <p:cNvPr id="3" name="Content Placeholder 2"/>
          <p:cNvSpPr>
            <a:spLocks noGrp="1"/>
          </p:cNvSpPr>
          <p:nvPr>
            <p:ph idx="1"/>
          </p:nvPr>
        </p:nvSpPr>
        <p:spPr/>
        <p:txBody>
          <a:bodyPr/>
          <a:lstStyle/>
          <a:p>
            <a:r>
              <a:rPr lang="en-US" dirty="0"/>
              <a:t>Problem: information overload</a:t>
            </a:r>
          </a:p>
          <a:p>
            <a:r>
              <a:rPr lang="en-US" dirty="0"/>
              <a:t>Solution: recommender systems</a:t>
            </a:r>
          </a:p>
          <a:p>
            <a:r>
              <a:rPr lang="en-US" dirty="0"/>
              <a:t>User feedback data:</a:t>
            </a:r>
          </a:p>
          <a:p>
            <a:pPr lvl="1" indent="-342900"/>
            <a:r>
              <a:rPr lang="en-US" dirty="0"/>
              <a:t>Explicit data: user rates items</a:t>
            </a:r>
          </a:p>
          <a:p>
            <a:pPr lvl="1" indent="-342900"/>
            <a:r>
              <a:rPr lang="en-US" b="1" dirty="0"/>
              <a:t>Implicit data</a:t>
            </a:r>
            <a:r>
              <a:rPr lang="en-US" dirty="0"/>
              <a:t>: user interacts with items (e.g., views/buys items) [our focus, as easier to get]</a:t>
            </a:r>
          </a:p>
          <a:p>
            <a:r>
              <a:rPr lang="en-US" b="1" dirty="0"/>
              <a:t>Challenge 1</a:t>
            </a:r>
            <a:r>
              <a:rPr lang="en-US" dirty="0"/>
              <a:t>: uncertainty in implicit data</a:t>
            </a:r>
          </a:p>
          <a:p>
            <a:pPr lvl="1"/>
            <a:r>
              <a:rPr lang="en-US" dirty="0"/>
              <a:t>No user feedback can mean no user interaction yet with the item or the user does not like the item</a:t>
            </a:r>
          </a:p>
          <a:p>
            <a:r>
              <a:rPr lang="en-US" dirty="0"/>
              <a:t>Focus: </a:t>
            </a:r>
            <a:r>
              <a:rPr lang="en-US" i="1" dirty="0"/>
              <a:t>grocery store</a:t>
            </a:r>
          </a:p>
          <a:p>
            <a:r>
              <a:rPr lang="en-US" b="1" dirty="0"/>
              <a:t>Challenge 2</a:t>
            </a:r>
            <a:r>
              <a:rPr lang="en-US" dirty="0"/>
              <a:t>: user can buy a product multiple times (</a:t>
            </a:r>
            <a:r>
              <a:rPr lang="en-US" i="1" dirty="0"/>
              <a:t>fast-moving products</a:t>
            </a:r>
            <a:r>
              <a:rPr lang="en-US" dirty="0"/>
              <a:t>)</a:t>
            </a:r>
          </a:p>
          <a:p>
            <a:pPr lvl="1" indent="-342900"/>
            <a:endParaRPr lang="en-GB"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3</a:t>
            </a:fld>
            <a:endParaRPr lang="en-US"/>
          </a:p>
        </p:txBody>
      </p:sp>
    </p:spTree>
    <p:extLst>
      <p:ext uri="{BB962C8B-B14F-4D97-AF65-F5344CB8AC3E}">
        <p14:creationId xmlns:p14="http://schemas.microsoft.com/office/powerpoint/2010/main" val="3840901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Ablation Experiments for </a:t>
            </a:r>
            <a:r>
              <a:rPr lang="en-US" dirty="0" err="1"/>
              <a:t>NeuWMF</a:t>
            </a:r>
            <a:endParaRPr lang="en-GB" dirty="0"/>
          </a:p>
        </p:txBody>
      </p:sp>
      <p:sp>
        <p:nvSpPr>
          <p:cNvPr id="3" name="Content Placeholder 2"/>
          <p:cNvSpPr>
            <a:spLocks noGrp="1"/>
          </p:cNvSpPr>
          <p:nvPr>
            <p:ph idx="1"/>
          </p:nvPr>
        </p:nvSpPr>
        <p:spPr/>
        <p:txBody>
          <a:bodyPr/>
          <a:lstStyle/>
          <a:p>
            <a:r>
              <a:rPr lang="en-US" b="1" dirty="0"/>
              <a:t>Experiment 3: L2-loss</a:t>
            </a:r>
          </a:p>
          <a:p>
            <a:r>
              <a:rPr lang="en-US" sz="2000" dirty="0"/>
              <a:t>Compare the original </a:t>
            </a:r>
            <a:r>
              <a:rPr lang="en-US" sz="2000" dirty="0" err="1"/>
              <a:t>NeuMF</a:t>
            </a:r>
            <a:r>
              <a:rPr lang="en-US" sz="2000" dirty="0"/>
              <a:t> model but with L2-loss like </a:t>
            </a:r>
            <a:r>
              <a:rPr lang="en-US" sz="2000" dirty="0" err="1"/>
              <a:t>NeuWMF</a:t>
            </a:r>
            <a:r>
              <a:rPr lang="en-US" sz="2000" dirty="0"/>
              <a:t> with original </a:t>
            </a:r>
            <a:r>
              <a:rPr lang="en-US" sz="2000" dirty="0" err="1"/>
              <a:t>NeuMF_pos</a:t>
            </a:r>
            <a:r>
              <a:rPr lang="en-US" sz="2000" dirty="0"/>
              <a:t> with binary cross-entropy (no regularization) to check the effect of the L2-loss</a:t>
            </a:r>
          </a:p>
          <a:p>
            <a:pPr marL="0" indent="0">
              <a:buNone/>
            </a:pPr>
            <a:endParaRPr lang="en-GB"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30</a:t>
            </a:fld>
            <a:endParaRPr lang="en-US"/>
          </a:p>
        </p:txBody>
      </p:sp>
      <p:graphicFrame>
        <p:nvGraphicFramePr>
          <p:cNvPr id="6" name="Content Placeholder 7"/>
          <p:cNvGraphicFramePr>
            <a:graphicFrameLocks/>
          </p:cNvGraphicFramePr>
          <p:nvPr>
            <p:extLst>
              <p:ext uri="{D42A27DB-BD31-4B8C-83A1-F6EECF244321}">
                <p14:modId xmlns:p14="http://schemas.microsoft.com/office/powerpoint/2010/main" val="1571604063"/>
              </p:ext>
            </p:extLst>
          </p:nvPr>
        </p:nvGraphicFramePr>
        <p:xfrm>
          <a:off x="611560" y="3356992"/>
          <a:ext cx="6408712" cy="1112520"/>
        </p:xfrm>
        <a:graphic>
          <a:graphicData uri="http://schemas.openxmlformats.org/drawingml/2006/table">
            <a:tbl>
              <a:tblPr firstRow="1" bandRow="1">
                <a:tableStyleId>{2D5ABB26-0587-4C30-8999-92F81FD0307C}</a:tableStyleId>
              </a:tblPr>
              <a:tblGrid>
                <a:gridCol w="2746591">
                  <a:extLst>
                    <a:ext uri="{9D8B030D-6E8A-4147-A177-3AD203B41FA5}">
                      <a16:colId xmlns:a16="http://schemas.microsoft.com/office/drawing/2014/main" val="20000"/>
                    </a:ext>
                  </a:extLst>
                </a:gridCol>
                <a:gridCol w="1573889">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370840">
                <a:tc>
                  <a:txBody>
                    <a:bodyPr/>
                    <a:lstStyle/>
                    <a:p>
                      <a:r>
                        <a:rPr lang="en-US" dirty="0"/>
                        <a:t>Model</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NDCG test</a:t>
                      </a:r>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t>NDCG New test</a:t>
                      </a: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NeuMF_L2</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0.42275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tx1"/>
                          </a:solidFill>
                          <a:latin typeface="+mn-lt"/>
                          <a:ea typeface="+mn-ea"/>
                          <a:cs typeface="+mn-cs"/>
                        </a:rPr>
                        <a:t>0.16997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US" dirty="0"/>
                        <a:t>NeuMF_cross-entropy</a:t>
                      </a:r>
                      <a:endParaRPr lang="en-GB"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tx1"/>
                          </a:solidFill>
                          <a:latin typeface="+mn-lt"/>
                          <a:ea typeface="+mn-ea"/>
                          <a:cs typeface="+mn-cs"/>
                        </a:rPr>
                        <a:t>0.42499</a:t>
                      </a: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0.16853</a:t>
                      </a:r>
                    </a:p>
                  </a:txBody>
                  <a:tcPr/>
                </a:tc>
                <a:extLst>
                  <a:ext uri="{0D108BD9-81ED-4DB2-BD59-A6C34878D82A}">
                    <a16:rowId xmlns:a16="http://schemas.microsoft.com/office/drawing/2014/main" val="10002"/>
                  </a:ext>
                </a:extLst>
              </a:tr>
            </a:tbl>
          </a:graphicData>
        </a:graphic>
      </p:graphicFrame>
      <p:sp>
        <p:nvSpPr>
          <p:cNvPr id="7" name="Content Placeholder 2"/>
          <p:cNvSpPr txBox="1">
            <a:spLocks/>
          </p:cNvSpPr>
          <p:nvPr/>
        </p:nvSpPr>
        <p:spPr bwMode="auto">
          <a:xfrm>
            <a:off x="446856" y="4807693"/>
            <a:ext cx="8229600" cy="16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10000"/>
              </a:spcBef>
              <a:spcAft>
                <a:spcPct val="10000"/>
              </a:spcAft>
              <a:buChar char="•"/>
              <a:defRPr sz="2400">
                <a:solidFill>
                  <a:schemeClr val="tx1"/>
                </a:solidFill>
                <a:latin typeface="+mn-lt"/>
                <a:ea typeface="+mn-ea"/>
                <a:cs typeface="+mn-cs"/>
              </a:defRPr>
            </a:lvl1pPr>
            <a:lvl2pPr marL="742950" indent="-285750" algn="l" rtl="0" eaLnBrk="0" fontAlgn="base" hangingPunct="0">
              <a:spcBef>
                <a:spcPct val="10000"/>
              </a:spcBef>
              <a:spcAft>
                <a:spcPct val="10000"/>
              </a:spcAft>
              <a:buChar char="–"/>
              <a:defRPr sz="2000">
                <a:solidFill>
                  <a:schemeClr val="tx1"/>
                </a:solidFill>
                <a:latin typeface="+mn-lt"/>
              </a:defRPr>
            </a:lvl2pPr>
            <a:lvl3pPr marL="1143000" indent="-228600" algn="l" rtl="0" eaLnBrk="0" fontAlgn="base" hangingPunct="0">
              <a:spcBef>
                <a:spcPct val="10000"/>
              </a:spcBef>
              <a:spcAft>
                <a:spcPct val="10000"/>
              </a:spcAft>
              <a:buChar char="•"/>
              <a:defRPr>
                <a:solidFill>
                  <a:schemeClr val="tx1"/>
                </a:solidFill>
                <a:latin typeface="+mn-lt"/>
              </a:defRPr>
            </a:lvl3pPr>
            <a:lvl4pPr marL="1600200" indent="-228600" algn="l" rtl="0" eaLnBrk="0" fontAlgn="base" hangingPunct="0">
              <a:spcBef>
                <a:spcPct val="10000"/>
              </a:spcBef>
              <a:spcAft>
                <a:spcPct val="10000"/>
              </a:spcAft>
              <a:buChar char="–"/>
              <a:defRPr sz="1600">
                <a:solidFill>
                  <a:schemeClr val="tx1"/>
                </a:solidFill>
                <a:latin typeface="+mn-lt"/>
              </a:defRPr>
            </a:lvl4pPr>
            <a:lvl5pPr marL="2057400" indent="-228600" algn="l" rtl="0" eaLnBrk="0" fontAlgn="base" hangingPunct="0">
              <a:spcBef>
                <a:spcPct val="10000"/>
              </a:spcBef>
              <a:spcAft>
                <a:spcPct val="10000"/>
              </a:spcAft>
              <a:buChar char="»"/>
              <a:defRPr sz="1400">
                <a:solidFill>
                  <a:schemeClr val="tx1"/>
                </a:solidFill>
                <a:latin typeface="+mn-lt"/>
              </a:defRPr>
            </a:lvl5pPr>
            <a:lvl6pPr marL="2514600" indent="-228600" algn="l" rtl="0" fontAlgn="base">
              <a:spcBef>
                <a:spcPct val="10000"/>
              </a:spcBef>
              <a:spcAft>
                <a:spcPct val="10000"/>
              </a:spcAft>
              <a:buChar char="»"/>
              <a:defRPr sz="1400">
                <a:solidFill>
                  <a:schemeClr val="tx1"/>
                </a:solidFill>
                <a:latin typeface="+mn-lt"/>
              </a:defRPr>
            </a:lvl6pPr>
            <a:lvl7pPr marL="2971800" indent="-228600" algn="l" rtl="0" fontAlgn="base">
              <a:spcBef>
                <a:spcPct val="10000"/>
              </a:spcBef>
              <a:spcAft>
                <a:spcPct val="10000"/>
              </a:spcAft>
              <a:buChar char="»"/>
              <a:defRPr sz="1400">
                <a:solidFill>
                  <a:schemeClr val="tx1"/>
                </a:solidFill>
                <a:latin typeface="+mn-lt"/>
              </a:defRPr>
            </a:lvl7pPr>
            <a:lvl8pPr marL="3429000" indent="-228600" algn="l" rtl="0" fontAlgn="base">
              <a:spcBef>
                <a:spcPct val="10000"/>
              </a:spcBef>
              <a:spcAft>
                <a:spcPct val="10000"/>
              </a:spcAft>
              <a:buChar char="»"/>
              <a:defRPr sz="1400">
                <a:solidFill>
                  <a:schemeClr val="tx1"/>
                </a:solidFill>
                <a:latin typeface="+mn-lt"/>
              </a:defRPr>
            </a:lvl8pPr>
            <a:lvl9pPr marL="3886200" indent="-228600" algn="l" rtl="0" fontAlgn="base">
              <a:spcBef>
                <a:spcPct val="10000"/>
              </a:spcBef>
              <a:spcAft>
                <a:spcPct val="10000"/>
              </a:spcAft>
              <a:buChar char="»"/>
              <a:defRPr sz="1400">
                <a:solidFill>
                  <a:schemeClr val="tx1"/>
                </a:solidFill>
                <a:latin typeface="+mn-lt"/>
              </a:defRPr>
            </a:lvl9pPr>
          </a:lstStyle>
          <a:p>
            <a:r>
              <a:rPr lang="en-US" sz="2000" dirty="0"/>
              <a:t>Result: the differences are rather small with a slight preference for L2-loss with regard to new items only (NDCG New)</a:t>
            </a:r>
          </a:p>
          <a:p>
            <a:r>
              <a:rPr lang="en-US" sz="2000" dirty="0"/>
              <a:t>The change from binary cross-entropy to L2-loss has not a big influence</a:t>
            </a:r>
          </a:p>
        </p:txBody>
      </p:sp>
    </p:spTree>
    <p:extLst>
      <p:ext uri="{BB962C8B-B14F-4D97-AF65-F5344CB8AC3E}">
        <p14:creationId xmlns:p14="http://schemas.microsoft.com/office/powerpoint/2010/main" val="3104321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Ablation Experiments for </a:t>
            </a:r>
            <a:r>
              <a:rPr lang="en-US" dirty="0" err="1"/>
              <a:t>NeuWMF</a:t>
            </a:r>
            <a:endParaRPr lang="en-GB" dirty="0"/>
          </a:p>
        </p:txBody>
      </p:sp>
      <p:sp>
        <p:nvSpPr>
          <p:cNvPr id="3" name="Content Placeholder 2"/>
          <p:cNvSpPr>
            <a:spLocks noGrp="1"/>
          </p:cNvSpPr>
          <p:nvPr>
            <p:ph idx="1"/>
          </p:nvPr>
        </p:nvSpPr>
        <p:spPr/>
        <p:txBody>
          <a:bodyPr/>
          <a:lstStyle/>
          <a:p>
            <a:r>
              <a:rPr lang="en-US" b="1" dirty="0"/>
              <a:t>Experiment 4: Regularization</a:t>
            </a:r>
          </a:p>
          <a:p>
            <a:r>
              <a:rPr lang="en-US" sz="2000" dirty="0"/>
              <a:t>Compare </a:t>
            </a:r>
            <a:r>
              <a:rPr lang="en-US" sz="2000" dirty="0" err="1"/>
              <a:t>NeuWMF</a:t>
            </a:r>
            <a:r>
              <a:rPr lang="en-US" sz="2000" dirty="0"/>
              <a:t> with no regularization with </a:t>
            </a:r>
            <a:r>
              <a:rPr lang="en-US" sz="2000" dirty="0" err="1"/>
              <a:t>NeuWMF</a:t>
            </a:r>
            <a:r>
              <a:rPr lang="en-US" sz="2000" dirty="0"/>
              <a:t> with regularization (the risk of overfitting is higher for </a:t>
            </a:r>
            <a:r>
              <a:rPr lang="en-US" sz="2000" dirty="0" err="1"/>
              <a:t>NeuWMF</a:t>
            </a:r>
            <a:r>
              <a:rPr lang="en-US" sz="2000" dirty="0"/>
              <a:t> than </a:t>
            </a:r>
            <a:r>
              <a:rPr lang="en-US" sz="2000" dirty="0" err="1"/>
              <a:t>NeuMF</a:t>
            </a:r>
            <a:r>
              <a:rPr lang="en-US" sz="2000" dirty="0"/>
              <a:t> due to the extra information added in the form of weights)</a:t>
            </a:r>
          </a:p>
          <a:p>
            <a:pPr marL="0" indent="0">
              <a:buNone/>
            </a:pPr>
            <a:endParaRPr lang="en-GB"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31</a:t>
            </a:fld>
            <a:endParaRPr lang="en-US"/>
          </a:p>
        </p:txBody>
      </p:sp>
      <p:sp>
        <p:nvSpPr>
          <p:cNvPr id="7" name="Content Placeholder 2"/>
          <p:cNvSpPr txBox="1">
            <a:spLocks/>
          </p:cNvSpPr>
          <p:nvPr/>
        </p:nvSpPr>
        <p:spPr bwMode="auto">
          <a:xfrm>
            <a:off x="446856" y="4807693"/>
            <a:ext cx="8229600" cy="16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10000"/>
              </a:spcBef>
              <a:spcAft>
                <a:spcPct val="10000"/>
              </a:spcAft>
              <a:buChar char="•"/>
              <a:defRPr sz="2400">
                <a:solidFill>
                  <a:schemeClr val="tx1"/>
                </a:solidFill>
                <a:latin typeface="+mn-lt"/>
                <a:ea typeface="+mn-ea"/>
                <a:cs typeface="+mn-cs"/>
              </a:defRPr>
            </a:lvl1pPr>
            <a:lvl2pPr marL="742950" indent="-285750" algn="l" rtl="0" eaLnBrk="0" fontAlgn="base" hangingPunct="0">
              <a:spcBef>
                <a:spcPct val="10000"/>
              </a:spcBef>
              <a:spcAft>
                <a:spcPct val="10000"/>
              </a:spcAft>
              <a:buChar char="–"/>
              <a:defRPr sz="2000">
                <a:solidFill>
                  <a:schemeClr val="tx1"/>
                </a:solidFill>
                <a:latin typeface="+mn-lt"/>
              </a:defRPr>
            </a:lvl2pPr>
            <a:lvl3pPr marL="1143000" indent="-228600" algn="l" rtl="0" eaLnBrk="0" fontAlgn="base" hangingPunct="0">
              <a:spcBef>
                <a:spcPct val="10000"/>
              </a:spcBef>
              <a:spcAft>
                <a:spcPct val="10000"/>
              </a:spcAft>
              <a:buChar char="•"/>
              <a:defRPr>
                <a:solidFill>
                  <a:schemeClr val="tx1"/>
                </a:solidFill>
                <a:latin typeface="+mn-lt"/>
              </a:defRPr>
            </a:lvl3pPr>
            <a:lvl4pPr marL="1600200" indent="-228600" algn="l" rtl="0" eaLnBrk="0" fontAlgn="base" hangingPunct="0">
              <a:spcBef>
                <a:spcPct val="10000"/>
              </a:spcBef>
              <a:spcAft>
                <a:spcPct val="10000"/>
              </a:spcAft>
              <a:buChar char="–"/>
              <a:defRPr sz="1600">
                <a:solidFill>
                  <a:schemeClr val="tx1"/>
                </a:solidFill>
                <a:latin typeface="+mn-lt"/>
              </a:defRPr>
            </a:lvl4pPr>
            <a:lvl5pPr marL="2057400" indent="-228600" algn="l" rtl="0" eaLnBrk="0" fontAlgn="base" hangingPunct="0">
              <a:spcBef>
                <a:spcPct val="10000"/>
              </a:spcBef>
              <a:spcAft>
                <a:spcPct val="10000"/>
              </a:spcAft>
              <a:buChar char="»"/>
              <a:defRPr sz="1400">
                <a:solidFill>
                  <a:schemeClr val="tx1"/>
                </a:solidFill>
                <a:latin typeface="+mn-lt"/>
              </a:defRPr>
            </a:lvl5pPr>
            <a:lvl6pPr marL="2514600" indent="-228600" algn="l" rtl="0" fontAlgn="base">
              <a:spcBef>
                <a:spcPct val="10000"/>
              </a:spcBef>
              <a:spcAft>
                <a:spcPct val="10000"/>
              </a:spcAft>
              <a:buChar char="»"/>
              <a:defRPr sz="1400">
                <a:solidFill>
                  <a:schemeClr val="tx1"/>
                </a:solidFill>
                <a:latin typeface="+mn-lt"/>
              </a:defRPr>
            </a:lvl6pPr>
            <a:lvl7pPr marL="2971800" indent="-228600" algn="l" rtl="0" fontAlgn="base">
              <a:spcBef>
                <a:spcPct val="10000"/>
              </a:spcBef>
              <a:spcAft>
                <a:spcPct val="10000"/>
              </a:spcAft>
              <a:buChar char="»"/>
              <a:defRPr sz="1400">
                <a:solidFill>
                  <a:schemeClr val="tx1"/>
                </a:solidFill>
                <a:latin typeface="+mn-lt"/>
              </a:defRPr>
            </a:lvl7pPr>
            <a:lvl8pPr marL="3429000" indent="-228600" algn="l" rtl="0" fontAlgn="base">
              <a:spcBef>
                <a:spcPct val="10000"/>
              </a:spcBef>
              <a:spcAft>
                <a:spcPct val="10000"/>
              </a:spcAft>
              <a:buChar char="»"/>
              <a:defRPr sz="1400">
                <a:solidFill>
                  <a:schemeClr val="tx1"/>
                </a:solidFill>
                <a:latin typeface="+mn-lt"/>
              </a:defRPr>
            </a:lvl8pPr>
            <a:lvl9pPr marL="3886200" indent="-228600" algn="l" rtl="0" fontAlgn="base">
              <a:spcBef>
                <a:spcPct val="10000"/>
              </a:spcBef>
              <a:spcAft>
                <a:spcPct val="10000"/>
              </a:spcAft>
              <a:buChar char="»"/>
              <a:defRPr sz="1400">
                <a:solidFill>
                  <a:schemeClr val="tx1"/>
                </a:solidFill>
                <a:latin typeface="+mn-lt"/>
              </a:defRPr>
            </a:lvl9pPr>
          </a:lstStyle>
          <a:p>
            <a:r>
              <a:rPr lang="en-US" sz="2000" dirty="0"/>
              <a:t>Result: regularization helps get better performance on the test set influence, reducing the overfitting</a:t>
            </a:r>
          </a:p>
          <a:p>
            <a:pPr marL="0" indent="0">
              <a:buFontTx/>
              <a:buNone/>
            </a:pPr>
            <a:endParaRPr lang="en-GB" kern="0" dirty="0"/>
          </a:p>
        </p:txBody>
      </p:sp>
      <p:graphicFrame>
        <p:nvGraphicFramePr>
          <p:cNvPr id="8" name="Content Placeholder 7"/>
          <p:cNvGraphicFramePr>
            <a:graphicFrameLocks/>
          </p:cNvGraphicFramePr>
          <p:nvPr>
            <p:extLst>
              <p:ext uri="{D42A27DB-BD31-4B8C-83A1-F6EECF244321}">
                <p14:modId xmlns:p14="http://schemas.microsoft.com/office/powerpoint/2010/main" val="1634147188"/>
              </p:ext>
            </p:extLst>
          </p:nvPr>
        </p:nvGraphicFramePr>
        <p:xfrm>
          <a:off x="611556" y="3356992"/>
          <a:ext cx="7416829" cy="1112520"/>
        </p:xfrm>
        <a:graphic>
          <a:graphicData uri="http://schemas.openxmlformats.org/drawingml/2006/table">
            <a:tbl>
              <a:tblPr firstRow="1" bandRow="1">
                <a:tableStyleId>{2D5ABB26-0587-4C30-8999-92F81FD0307C}</a:tableStyleId>
              </a:tblPr>
              <a:tblGrid>
                <a:gridCol w="2573996">
                  <a:extLst>
                    <a:ext uri="{9D8B030D-6E8A-4147-A177-3AD203B41FA5}">
                      <a16:colId xmlns:a16="http://schemas.microsoft.com/office/drawing/2014/main" val="20000"/>
                    </a:ext>
                  </a:extLst>
                </a:gridCol>
                <a:gridCol w="1520714">
                  <a:extLst>
                    <a:ext uri="{9D8B030D-6E8A-4147-A177-3AD203B41FA5}">
                      <a16:colId xmlns:a16="http://schemas.microsoft.com/office/drawing/2014/main" val="20001"/>
                    </a:ext>
                  </a:extLst>
                </a:gridCol>
                <a:gridCol w="1449910">
                  <a:extLst>
                    <a:ext uri="{9D8B030D-6E8A-4147-A177-3AD203B41FA5}">
                      <a16:colId xmlns:a16="http://schemas.microsoft.com/office/drawing/2014/main" val="20002"/>
                    </a:ext>
                  </a:extLst>
                </a:gridCol>
                <a:gridCol w="1872209">
                  <a:extLst>
                    <a:ext uri="{9D8B030D-6E8A-4147-A177-3AD203B41FA5}">
                      <a16:colId xmlns:a16="http://schemas.microsoft.com/office/drawing/2014/main" val="20003"/>
                    </a:ext>
                  </a:extLst>
                </a:gridCol>
              </a:tblGrid>
              <a:tr h="370840">
                <a:tc>
                  <a:txBody>
                    <a:bodyPr/>
                    <a:lstStyle/>
                    <a:p>
                      <a:r>
                        <a:rPr lang="en-US" dirty="0"/>
                        <a:t>Model</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NDCG train</a:t>
                      </a:r>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baseline="0" dirty="0"/>
                        <a:t>NDCG test</a:t>
                      </a:r>
                      <a:endParaRPr lang="en-GB" dirty="0"/>
                    </a:p>
                  </a:txBody>
                  <a:tcPr>
                    <a:lnB w="12700" cap="flat" cmpd="sng" algn="ctr">
                      <a:solidFill>
                        <a:schemeClr val="tx1"/>
                      </a:solidFill>
                      <a:prstDash val="solid"/>
                      <a:round/>
                      <a:headEnd type="none" w="med" len="med"/>
                      <a:tailEnd type="none" w="med" len="med"/>
                    </a:lnB>
                  </a:tcPr>
                </a:tc>
                <a:tc>
                  <a:txBody>
                    <a:bodyPr/>
                    <a:lstStyle/>
                    <a:p>
                      <a:r>
                        <a:rPr lang="en-US" dirty="0"/>
                        <a:t>NDCG</a:t>
                      </a:r>
                      <a:r>
                        <a:rPr lang="en-US" baseline="0" dirty="0"/>
                        <a:t> New test</a:t>
                      </a: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a:t>NeuWMF_no_reg</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tx1"/>
                          </a:solidFill>
                          <a:latin typeface="+mn-lt"/>
                          <a:ea typeface="+mn-ea"/>
                          <a:cs typeface="+mn-cs"/>
                        </a:rPr>
                        <a:t>0.57242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0.40117</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0.14736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US" dirty="0" err="1"/>
                        <a:t>NeuWMF_reg</a:t>
                      </a:r>
                      <a:endParaRPr lang="en-GB"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0.49353</a:t>
                      </a: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tx1"/>
                          </a:solidFill>
                          <a:latin typeface="+mn-lt"/>
                          <a:ea typeface="+mn-ea"/>
                          <a:cs typeface="+mn-cs"/>
                        </a:rPr>
                        <a:t>0.42618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tx1"/>
                          </a:solidFill>
                          <a:latin typeface="+mn-lt"/>
                          <a:ea typeface="+mn-ea"/>
                          <a:cs typeface="+mn-cs"/>
                        </a:rPr>
                        <a:t>0.16998</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04321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Recommended Items</a:t>
            </a:r>
            <a:endParaRPr lang="en-GB" dirty="0"/>
          </a:p>
        </p:txBody>
      </p:sp>
      <p:sp>
        <p:nvSpPr>
          <p:cNvPr id="3" name="Content Placeholder 2"/>
          <p:cNvSpPr>
            <a:spLocks noGrp="1"/>
          </p:cNvSpPr>
          <p:nvPr>
            <p:ph idx="1"/>
          </p:nvPr>
        </p:nvSpPr>
        <p:spPr/>
        <p:txBody>
          <a:bodyPr/>
          <a:lstStyle/>
          <a:p>
            <a:r>
              <a:rPr lang="en-US" sz="2000" dirty="0" err="1"/>
              <a:t>Analyse</a:t>
            </a:r>
            <a:r>
              <a:rPr lang="en-US" sz="2000" dirty="0"/>
              <a:t> the items that are ranked the highest by </a:t>
            </a:r>
            <a:r>
              <a:rPr lang="en-US" sz="2000" b="1" dirty="0" err="1"/>
              <a:t>WMF_pos_neg</a:t>
            </a:r>
            <a:r>
              <a:rPr lang="en-US" sz="2000" dirty="0"/>
              <a:t> and </a:t>
            </a:r>
            <a:r>
              <a:rPr lang="en-US" sz="2000" b="1" dirty="0" err="1"/>
              <a:t>NeuWMF</a:t>
            </a:r>
            <a:r>
              <a:rPr lang="en-US" sz="2000" dirty="0"/>
              <a:t> per user and aggregate their counts across users</a:t>
            </a:r>
            <a:endParaRPr lang="en-GB" sz="2000"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32</a:t>
            </a:fld>
            <a:endParaRPr lang="en-US"/>
          </a:p>
        </p:txBody>
      </p:sp>
      <p:graphicFrame>
        <p:nvGraphicFramePr>
          <p:cNvPr id="7" name="Content Placeholder 7"/>
          <p:cNvGraphicFramePr>
            <a:graphicFrameLocks/>
          </p:cNvGraphicFramePr>
          <p:nvPr>
            <p:extLst>
              <p:ext uri="{D42A27DB-BD31-4B8C-83A1-F6EECF244321}">
                <p14:modId xmlns:p14="http://schemas.microsoft.com/office/powerpoint/2010/main" val="3904421388"/>
              </p:ext>
            </p:extLst>
          </p:nvPr>
        </p:nvGraphicFramePr>
        <p:xfrm>
          <a:off x="683568" y="2564904"/>
          <a:ext cx="7488832" cy="3816428"/>
        </p:xfrm>
        <a:graphic>
          <a:graphicData uri="http://schemas.openxmlformats.org/drawingml/2006/table">
            <a:tbl>
              <a:tblPr firstRow="1" bandRow="1">
                <a:tableStyleId>{2D5ABB26-0587-4C30-8999-92F81FD0307C}</a:tableStyleId>
              </a:tblPr>
              <a:tblGrid>
                <a:gridCol w="2690161">
                  <a:extLst>
                    <a:ext uri="{9D8B030D-6E8A-4147-A177-3AD203B41FA5}">
                      <a16:colId xmlns:a16="http://schemas.microsoft.com/office/drawing/2014/main" val="20000"/>
                    </a:ext>
                  </a:extLst>
                </a:gridCol>
                <a:gridCol w="1017898">
                  <a:extLst>
                    <a:ext uri="{9D8B030D-6E8A-4147-A177-3AD203B41FA5}">
                      <a16:colId xmlns:a16="http://schemas.microsoft.com/office/drawing/2014/main" val="20001"/>
                    </a:ext>
                  </a:extLst>
                </a:gridCol>
                <a:gridCol w="2762869">
                  <a:extLst>
                    <a:ext uri="{9D8B030D-6E8A-4147-A177-3AD203B41FA5}">
                      <a16:colId xmlns:a16="http://schemas.microsoft.com/office/drawing/2014/main" val="20002"/>
                    </a:ext>
                  </a:extLst>
                </a:gridCol>
                <a:gridCol w="1017904">
                  <a:extLst>
                    <a:ext uri="{9D8B030D-6E8A-4147-A177-3AD203B41FA5}">
                      <a16:colId xmlns:a16="http://schemas.microsoft.com/office/drawing/2014/main" val="20003"/>
                    </a:ext>
                  </a:extLst>
                </a:gridCol>
              </a:tblGrid>
              <a:tr h="346948">
                <a:tc>
                  <a:txBody>
                    <a:bodyPr/>
                    <a:lstStyle/>
                    <a:p>
                      <a:r>
                        <a:rPr lang="en-US" sz="1600" dirty="0" err="1"/>
                        <a:t>WMF_pos_neg</a:t>
                      </a:r>
                      <a:endParaRPr lang="en-GB"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dirty="0"/>
                        <a:t># users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baseline="0" dirty="0" err="1"/>
                        <a:t>NeuWMF</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dirty="0"/>
                        <a:t># users</a:t>
                      </a:r>
                      <a:endParaRPr lang="en-GB"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694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tx1"/>
                          </a:solidFill>
                          <a:latin typeface="+mn-lt"/>
                          <a:ea typeface="+mn-ea"/>
                          <a:cs typeface="+mn-cs"/>
                        </a:rPr>
                        <a:t>Seedless white grapes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1600" b="0" i="0" u="none" strike="noStrike" kern="1200" baseline="0" dirty="0">
                          <a:solidFill>
                            <a:schemeClr val="tx1"/>
                          </a:solidFill>
                          <a:latin typeface="+mn-lt"/>
                          <a:ea typeface="+mn-ea"/>
                          <a:cs typeface="+mn-cs"/>
                        </a:rPr>
                        <a:t>842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1600" b="0" i="0" u="none" strike="noStrike" kern="1200" baseline="0" dirty="0">
                          <a:solidFill>
                            <a:schemeClr val="tx1"/>
                          </a:solidFill>
                          <a:latin typeface="+mn-lt"/>
                          <a:ea typeface="+mn-ea"/>
                          <a:cs typeface="+mn-cs"/>
                        </a:rPr>
                        <a:t>Minced beef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1600" b="0" i="0" u="none" strike="noStrike" kern="1200" baseline="0" dirty="0">
                          <a:solidFill>
                            <a:schemeClr val="tx1"/>
                          </a:solidFill>
                          <a:latin typeface="+mn-lt"/>
                          <a:ea typeface="+mn-ea"/>
                          <a:cs typeface="+mn-cs"/>
                        </a:rPr>
                        <a:t>708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46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tx1"/>
                          </a:solidFill>
                          <a:latin typeface="+mn-lt"/>
                          <a:ea typeface="+mn-ea"/>
                          <a:cs typeface="+mn-cs"/>
                        </a:rPr>
                        <a:t>Bin bags</a:t>
                      </a:r>
                    </a:p>
                  </a:txBody>
                  <a:tcPr>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729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Bin bags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409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46948">
                <a:tc>
                  <a:txBody>
                    <a:bodyPr/>
                    <a:lstStyle/>
                    <a:p>
                      <a:r>
                        <a:rPr lang="en-GB" sz="1600" b="0" i="0" u="none" strike="noStrike" kern="1200" baseline="0" dirty="0">
                          <a:solidFill>
                            <a:schemeClr val="tx1"/>
                          </a:solidFill>
                          <a:latin typeface="+mn-lt"/>
                          <a:ea typeface="+mn-ea"/>
                          <a:cs typeface="+mn-cs"/>
                        </a:rPr>
                        <a:t>Mushrooms</a:t>
                      </a:r>
                    </a:p>
                  </a:txBody>
                  <a:tcPr>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647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Seedless white grapes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344</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46948">
                <a:tc>
                  <a:txBody>
                    <a:bodyPr/>
                    <a:lstStyle/>
                    <a:p>
                      <a:r>
                        <a:rPr lang="en-GB" sz="1600" b="0" i="0" u="none" strike="noStrike" kern="1200" baseline="0" dirty="0">
                          <a:solidFill>
                            <a:schemeClr val="tx1"/>
                          </a:solidFill>
                          <a:latin typeface="+mn-lt"/>
                          <a:ea typeface="+mn-ea"/>
                          <a:cs typeface="+mn-cs"/>
                        </a:rPr>
                        <a:t>Garlic</a:t>
                      </a:r>
                    </a:p>
                  </a:txBody>
                  <a:tcPr>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627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Garlic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297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46948">
                <a:tc>
                  <a:txBody>
                    <a:bodyPr/>
                    <a:lstStyle/>
                    <a:p>
                      <a:r>
                        <a:rPr lang="en-GB" sz="1600" b="0" i="0" u="none" strike="noStrike" kern="1200" baseline="0" dirty="0">
                          <a:solidFill>
                            <a:schemeClr val="tx1"/>
                          </a:solidFill>
                          <a:latin typeface="+mn-lt"/>
                          <a:ea typeface="+mn-ea"/>
                          <a:cs typeface="+mn-cs"/>
                        </a:rPr>
                        <a:t>Avocado</a:t>
                      </a:r>
                    </a:p>
                  </a:txBody>
                  <a:tcPr>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526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Avocado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283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46948">
                <a:tc>
                  <a:txBody>
                    <a:bodyPr/>
                    <a:lstStyle/>
                    <a:p>
                      <a:r>
                        <a:rPr lang="en-GB" sz="1600" b="0" i="0" u="none" strike="noStrike" kern="1200" baseline="0" dirty="0">
                          <a:solidFill>
                            <a:schemeClr val="tx1"/>
                          </a:solidFill>
                          <a:latin typeface="+mn-lt"/>
                          <a:ea typeface="+mn-ea"/>
                          <a:cs typeface="+mn-cs"/>
                        </a:rPr>
                        <a:t>Washed spinach</a:t>
                      </a:r>
                    </a:p>
                  </a:txBody>
                  <a:tcPr>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297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Tangerines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255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46948">
                <a:tc>
                  <a:txBody>
                    <a:bodyPr/>
                    <a:lstStyle/>
                    <a:p>
                      <a:r>
                        <a:rPr lang="en-GB" sz="1600" b="0" i="0" u="none" strike="noStrike" kern="1200" baseline="0" dirty="0">
                          <a:solidFill>
                            <a:schemeClr val="tx1"/>
                          </a:solidFill>
                          <a:latin typeface="+mn-lt"/>
                          <a:ea typeface="+mn-ea"/>
                          <a:cs typeface="+mn-cs"/>
                        </a:rPr>
                        <a:t>Minced beef</a:t>
                      </a:r>
                    </a:p>
                  </a:txBody>
                  <a:tcPr>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279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Onions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233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46948">
                <a:tc>
                  <a:txBody>
                    <a:bodyPr/>
                    <a:lstStyle/>
                    <a:p>
                      <a:r>
                        <a:rPr lang="en-GB" sz="1600" b="0" i="0" u="none" strike="noStrike" kern="1200" baseline="0" dirty="0">
                          <a:solidFill>
                            <a:schemeClr val="tx1"/>
                          </a:solidFill>
                          <a:latin typeface="+mn-lt"/>
                          <a:ea typeface="+mn-ea"/>
                          <a:cs typeface="+mn-cs"/>
                        </a:rPr>
                        <a:t>Onions</a:t>
                      </a:r>
                    </a:p>
                  </a:txBody>
                  <a:tcPr>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217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Medium eggs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228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346948">
                <a:tc>
                  <a:txBody>
                    <a:bodyPr/>
                    <a:lstStyle/>
                    <a:p>
                      <a:r>
                        <a:rPr lang="en-GB" sz="1600" b="0" i="0" u="none" strike="noStrike" kern="1200" baseline="0" dirty="0">
                          <a:solidFill>
                            <a:schemeClr val="tx1"/>
                          </a:solidFill>
                          <a:latin typeface="+mn-lt"/>
                          <a:ea typeface="+mn-ea"/>
                          <a:cs typeface="+mn-cs"/>
                        </a:rPr>
                        <a:t>Tangerines</a:t>
                      </a:r>
                    </a:p>
                  </a:txBody>
                  <a:tcPr>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184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Mushrooms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200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346948">
                <a:tc>
                  <a:txBody>
                    <a:bodyPr/>
                    <a:lstStyle/>
                    <a:p>
                      <a:r>
                        <a:rPr lang="en-GB" sz="1600" b="0" i="0" u="none" strike="noStrike" kern="1200" baseline="0" dirty="0">
                          <a:solidFill>
                            <a:schemeClr val="tx1"/>
                          </a:solidFill>
                          <a:latin typeface="+mn-lt"/>
                          <a:ea typeface="+mn-ea"/>
                          <a:cs typeface="+mn-cs"/>
                        </a:rPr>
                        <a:t>Medium eggs</a:t>
                      </a:r>
                    </a:p>
                  </a:txBody>
                  <a:tcPr>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173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Cauliflower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b="0" i="0" u="none" strike="noStrike" kern="1200" baseline="0" dirty="0">
                          <a:solidFill>
                            <a:schemeClr val="tx1"/>
                          </a:solidFill>
                          <a:latin typeface="+mn-lt"/>
                          <a:ea typeface="+mn-ea"/>
                          <a:cs typeface="+mn-cs"/>
                        </a:rPr>
                        <a:t>171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08997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Recommended Items</a:t>
            </a:r>
            <a:endParaRPr lang="en-GB" dirty="0"/>
          </a:p>
        </p:txBody>
      </p:sp>
      <p:sp>
        <p:nvSpPr>
          <p:cNvPr id="3" name="Content Placeholder 2"/>
          <p:cNvSpPr>
            <a:spLocks noGrp="1"/>
          </p:cNvSpPr>
          <p:nvPr>
            <p:ph idx="1"/>
          </p:nvPr>
        </p:nvSpPr>
        <p:spPr/>
        <p:txBody>
          <a:bodyPr/>
          <a:lstStyle/>
          <a:p>
            <a:r>
              <a:rPr lang="en-US" dirty="0"/>
              <a:t>All items that are ranked high are quite generic:</a:t>
            </a:r>
          </a:p>
          <a:p>
            <a:pPr lvl="1"/>
            <a:r>
              <a:rPr lang="en-US" dirty="0"/>
              <a:t>Expected as the personalized model results aggregated across all users boils down to the most popular items</a:t>
            </a:r>
          </a:p>
          <a:p>
            <a:r>
              <a:rPr lang="en-US" dirty="0"/>
              <a:t>The amount of users having the same first ranked product for </a:t>
            </a:r>
            <a:r>
              <a:rPr lang="en-US" dirty="0" err="1"/>
              <a:t>NeuWMF</a:t>
            </a:r>
            <a:r>
              <a:rPr lang="en-US" dirty="0"/>
              <a:t> is lower than for </a:t>
            </a:r>
            <a:r>
              <a:rPr lang="en-US" dirty="0" err="1"/>
              <a:t>WMF_pos_neg</a:t>
            </a:r>
            <a:endParaRPr lang="en-US" dirty="0"/>
          </a:p>
          <a:p>
            <a:pPr lvl="1"/>
            <a:r>
              <a:rPr lang="en-US" b="1" dirty="0" err="1"/>
              <a:t>NeuWMF</a:t>
            </a:r>
            <a:r>
              <a:rPr lang="en-US" b="1" dirty="0"/>
              <a:t> is better in personalization</a:t>
            </a:r>
            <a:r>
              <a:rPr lang="en-US" dirty="0"/>
              <a:t> (recommending items other than the most popular ones) than </a:t>
            </a:r>
            <a:r>
              <a:rPr lang="en-US" dirty="0" err="1"/>
              <a:t>WMF_pos_neg</a:t>
            </a:r>
            <a:endParaRPr lang="en-US"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33</a:t>
            </a:fld>
            <a:endParaRPr lang="en-US"/>
          </a:p>
        </p:txBody>
      </p:sp>
    </p:spTree>
    <p:extLst>
      <p:ext uri="{BB962C8B-B14F-4D97-AF65-F5344CB8AC3E}">
        <p14:creationId xmlns:p14="http://schemas.microsoft.com/office/powerpoint/2010/main" val="686671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en-GB" dirty="0"/>
          </a:p>
        </p:txBody>
      </p:sp>
      <p:sp>
        <p:nvSpPr>
          <p:cNvPr id="3" name="Content Placeholder 2"/>
          <p:cNvSpPr>
            <a:spLocks noGrp="1"/>
          </p:cNvSpPr>
          <p:nvPr>
            <p:ph idx="1"/>
          </p:nvPr>
        </p:nvSpPr>
        <p:spPr/>
        <p:txBody>
          <a:bodyPr/>
          <a:lstStyle/>
          <a:p>
            <a:r>
              <a:rPr lang="en-US" dirty="0"/>
              <a:t>We focused on recommender systems applicable in a </a:t>
            </a:r>
            <a:r>
              <a:rPr lang="en-US" i="1" dirty="0"/>
              <a:t>grocery store</a:t>
            </a:r>
          </a:p>
          <a:p>
            <a:pPr lvl="1"/>
            <a:r>
              <a:rPr lang="en-US" i="1" dirty="0"/>
              <a:t>Fast-moving products</a:t>
            </a:r>
          </a:p>
          <a:p>
            <a:pPr lvl="1"/>
            <a:r>
              <a:rPr lang="en-US" b="1" dirty="0"/>
              <a:t>Implicit user feedback data</a:t>
            </a:r>
          </a:p>
          <a:p>
            <a:r>
              <a:rPr lang="en-US" dirty="0"/>
              <a:t>We modeled the uncertainty of  user feedback:</a:t>
            </a:r>
          </a:p>
          <a:p>
            <a:pPr lvl="1"/>
            <a:r>
              <a:rPr lang="en-US" b="1" dirty="0"/>
              <a:t>Positive feedback</a:t>
            </a:r>
            <a:r>
              <a:rPr lang="en-US" dirty="0"/>
              <a:t> (using relative user-item interaction frequency to prevent bias towards </a:t>
            </a:r>
            <a:r>
              <a:rPr lang="en-US" i="1" dirty="0"/>
              <a:t>fast-moving products</a:t>
            </a:r>
            <a:r>
              <a:rPr lang="en-US" dirty="0"/>
              <a:t>)</a:t>
            </a:r>
          </a:p>
          <a:p>
            <a:pPr lvl="1"/>
            <a:r>
              <a:rPr lang="en-US" b="1" dirty="0"/>
              <a:t>Negative feedback</a:t>
            </a:r>
            <a:r>
              <a:rPr lang="en-US" dirty="0"/>
              <a:t> (using item popularity)</a:t>
            </a:r>
          </a:p>
          <a:p>
            <a:r>
              <a:rPr lang="en-US" dirty="0"/>
              <a:t>We have proposed two new MF-based recommender systems that deal with implicit user data uncertainty:</a:t>
            </a:r>
          </a:p>
          <a:p>
            <a:pPr lvl="1"/>
            <a:r>
              <a:rPr lang="en-US" b="1" dirty="0" err="1"/>
              <a:t>WMF_pos_neg</a:t>
            </a:r>
            <a:endParaRPr lang="en-US" b="1" dirty="0"/>
          </a:p>
          <a:p>
            <a:pPr lvl="1"/>
            <a:r>
              <a:rPr lang="en-US" b="1" dirty="0" err="1"/>
              <a:t>NeuWMF</a:t>
            </a:r>
            <a:endParaRPr lang="en-GB" b="1"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34</a:t>
            </a:fld>
            <a:endParaRPr lang="en-US"/>
          </a:p>
        </p:txBody>
      </p:sp>
    </p:spTree>
    <p:extLst>
      <p:ext uri="{BB962C8B-B14F-4D97-AF65-F5344CB8AC3E}">
        <p14:creationId xmlns:p14="http://schemas.microsoft.com/office/powerpoint/2010/main" val="1657882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en-GB" dirty="0"/>
          </a:p>
        </p:txBody>
      </p:sp>
      <p:sp>
        <p:nvSpPr>
          <p:cNvPr id="3" name="Content Placeholder 2"/>
          <p:cNvSpPr>
            <a:spLocks noGrp="1"/>
          </p:cNvSpPr>
          <p:nvPr>
            <p:ph idx="1"/>
          </p:nvPr>
        </p:nvSpPr>
        <p:spPr>
          <a:xfrm>
            <a:off x="457200" y="1600200"/>
            <a:ext cx="8686800" cy="4853136"/>
          </a:xfrm>
        </p:spPr>
        <p:txBody>
          <a:bodyPr>
            <a:normAutofit/>
          </a:bodyPr>
          <a:lstStyle/>
          <a:p>
            <a:r>
              <a:rPr lang="en-US" dirty="0" err="1"/>
              <a:t>WMF_pos_neg</a:t>
            </a:r>
            <a:r>
              <a:rPr lang="en-US" dirty="0"/>
              <a:t> extends </a:t>
            </a:r>
            <a:r>
              <a:rPr lang="en-US" dirty="0" err="1"/>
              <a:t>WMF_pos</a:t>
            </a:r>
            <a:r>
              <a:rPr lang="en-US" dirty="0"/>
              <a:t>/</a:t>
            </a:r>
            <a:r>
              <a:rPr lang="en-US" dirty="0" err="1"/>
              <a:t>WMF_neg</a:t>
            </a:r>
            <a:r>
              <a:rPr lang="en-US" dirty="0"/>
              <a:t>:</a:t>
            </a:r>
          </a:p>
          <a:p>
            <a:pPr lvl="1"/>
            <a:r>
              <a:rPr lang="en-US" dirty="0"/>
              <a:t>Positive feedback</a:t>
            </a:r>
          </a:p>
          <a:p>
            <a:pPr lvl="1"/>
            <a:r>
              <a:rPr lang="en-US" dirty="0"/>
              <a:t>Negative feedback</a:t>
            </a:r>
          </a:p>
          <a:p>
            <a:r>
              <a:rPr lang="en-US" dirty="0" err="1"/>
              <a:t>NeuWMF</a:t>
            </a:r>
            <a:r>
              <a:rPr lang="en-US" dirty="0"/>
              <a:t> extends </a:t>
            </a:r>
            <a:r>
              <a:rPr lang="en-US" dirty="0" err="1"/>
              <a:t>NeuMF</a:t>
            </a:r>
            <a:r>
              <a:rPr lang="en-US" dirty="0"/>
              <a:t>:</a:t>
            </a:r>
          </a:p>
          <a:p>
            <a:pPr lvl="1"/>
            <a:r>
              <a:rPr lang="en-US" dirty="0"/>
              <a:t>L2-loss (as WMF) instead of the binary cross-entropy</a:t>
            </a:r>
          </a:p>
          <a:p>
            <a:pPr lvl="1"/>
            <a:r>
              <a:rPr lang="en-US" dirty="0"/>
              <a:t>Confidence weights (positive and negative feedback)</a:t>
            </a:r>
          </a:p>
          <a:p>
            <a:pPr lvl="1"/>
            <a:r>
              <a:rPr lang="en-US" dirty="0"/>
              <a:t>Regularization term</a:t>
            </a:r>
          </a:p>
          <a:p>
            <a:r>
              <a:rPr lang="en-US" dirty="0"/>
              <a:t>Proposed a new evaluation measure </a:t>
            </a:r>
            <a:r>
              <a:rPr lang="en-US" b="1" dirty="0"/>
              <a:t>NDCG New</a:t>
            </a:r>
            <a:r>
              <a:rPr lang="en-US" dirty="0"/>
              <a:t> to </a:t>
            </a:r>
            <a:br>
              <a:rPr lang="en-US" dirty="0"/>
            </a:br>
            <a:r>
              <a:rPr lang="en-US" dirty="0"/>
              <a:t>focus on the predicting of new items</a:t>
            </a:r>
          </a:p>
          <a:p>
            <a:r>
              <a:rPr lang="en-US" dirty="0"/>
              <a:t>Using a real-world data dataset we have shown that:</a:t>
            </a:r>
          </a:p>
          <a:p>
            <a:pPr marL="0" indent="0">
              <a:buNone/>
            </a:pPr>
            <a:r>
              <a:rPr lang="en-US" dirty="0" err="1"/>
              <a:t>WMF_neg</a:t>
            </a:r>
            <a:r>
              <a:rPr lang="en-US" dirty="0"/>
              <a:t> &lt; </a:t>
            </a:r>
            <a:r>
              <a:rPr lang="en-US" dirty="0" err="1"/>
              <a:t>WMF_pos</a:t>
            </a:r>
            <a:r>
              <a:rPr lang="en-US" dirty="0"/>
              <a:t> &lt; </a:t>
            </a:r>
            <a:r>
              <a:rPr lang="en-US" dirty="0" err="1"/>
              <a:t>WMF_pos_neg</a:t>
            </a:r>
            <a:r>
              <a:rPr lang="en-US" dirty="0"/>
              <a:t> &lt; </a:t>
            </a:r>
            <a:r>
              <a:rPr lang="en-US" dirty="0" err="1"/>
              <a:t>NeuMF</a:t>
            </a:r>
            <a:r>
              <a:rPr lang="en-US" dirty="0"/>
              <a:t>&lt; </a:t>
            </a:r>
            <a:r>
              <a:rPr lang="en-US" b="1" dirty="0" err="1"/>
              <a:t>NeuWMF</a:t>
            </a:r>
            <a:endParaRPr lang="en-US" b="1"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dirty="0"/>
          </a:p>
          <a:p>
            <a:pPr>
              <a:defRPr/>
            </a:pPr>
            <a:fld id="{7B4BD39F-A964-4876-A31E-F21A2A06217E}" type="slidenum">
              <a:rPr lang="en-US" smtClean="0"/>
              <a:pPr>
                <a:defRPr/>
              </a:pPr>
              <a:t>35</a:t>
            </a:fld>
            <a:endParaRPr lang="en-US" dirty="0"/>
          </a:p>
        </p:txBody>
      </p:sp>
    </p:spTree>
    <p:extLst>
      <p:ext uri="{BB962C8B-B14F-4D97-AF65-F5344CB8AC3E}">
        <p14:creationId xmlns:p14="http://schemas.microsoft.com/office/powerpoint/2010/main" val="2935748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Redo the experiments on a different dataset</a:t>
                </a:r>
              </a:p>
              <a:p>
                <a:r>
                  <a:rPr lang="en-US" dirty="0"/>
                  <a:t>Experiment with different functions for the positive and negative weights</a:t>
                </a:r>
              </a:p>
              <a:p>
                <a:pPr lvl="1"/>
                <a:r>
                  <a:rPr lang="en-US" dirty="0"/>
                  <a:t>Give more confidence to positive feedback that happened recently</a:t>
                </a:r>
              </a:p>
              <a:p>
                <a:r>
                  <a:rPr lang="en-US" dirty="0"/>
                  <a:t>Add user and item bias to the model</a:t>
                </a:r>
              </a:p>
              <a:p>
                <a:r>
                  <a:rPr lang="en-US" dirty="0" err="1"/>
                  <a:t>Hypertune</a:t>
                </a:r>
                <a:r>
                  <a:rPr lang="en-US" dirty="0"/>
                  <a:t> </a:t>
                </a:r>
                <a14:m>
                  <m:oMath xmlns:m="http://schemas.openxmlformats.org/officeDocument/2006/math">
                    <m:r>
                      <a:rPr lang="en-US" b="0" i="1" smtClean="0">
                        <a:latin typeface="Cambria Math"/>
                      </a:rPr>
                      <m:t>𝜆</m:t>
                    </m:r>
                  </m:oMath>
                </a14:m>
                <a:r>
                  <a:rPr lang="en-US" dirty="0"/>
                  <a:t> separately for GMF and MLP</a:t>
                </a:r>
              </a:p>
              <a:p>
                <a:r>
                  <a:rPr lang="en-US" dirty="0" err="1"/>
                  <a:t>Hypertune</a:t>
                </a:r>
                <a:r>
                  <a:rPr lang="en-US" dirty="0"/>
                  <a:t> </a:t>
                </a:r>
                <a14:m>
                  <m:oMath xmlns:m="http://schemas.openxmlformats.org/officeDocument/2006/math">
                    <m:r>
                      <a:rPr lang="en-US" b="0" i="1" smtClean="0">
                        <a:latin typeface="Cambria Math"/>
                      </a:rPr>
                      <m:t>𝛾</m:t>
                    </m:r>
                  </m:oMath>
                </a14:m>
                <a:r>
                  <a:rPr lang="en-US" dirty="0"/>
                  <a:t> (importance of GMF and MLP) </a:t>
                </a:r>
              </a:p>
              <a:p>
                <a:r>
                  <a:rPr lang="en-US" dirty="0" err="1"/>
                  <a:t>Hypertune</a:t>
                </a:r>
                <a:r>
                  <a:rPr lang="en-US" dirty="0"/>
                  <a:t> learning rate and momentum terms in Adam, and batch size</a:t>
                </a:r>
              </a:p>
              <a:p>
                <a:r>
                  <a:rPr lang="en-US" dirty="0"/>
                  <a:t>Add dropouts and </a:t>
                </a:r>
                <a:r>
                  <a:rPr lang="en-US" dirty="0" err="1"/>
                  <a:t>hypertune</a:t>
                </a:r>
                <a:r>
                  <a:rPr lang="en-US" dirty="0"/>
                  <a:t> dropout rate</a:t>
                </a:r>
              </a:p>
              <a:p>
                <a:r>
                  <a:rPr lang="en-US" dirty="0" err="1"/>
                  <a:t>Analyse</a:t>
                </a:r>
                <a:r>
                  <a:rPr lang="en-US" dirty="0"/>
                  <a:t> different layer/neurons configurations for MLP</a:t>
                </a:r>
              </a:p>
              <a:p>
                <a:endParaRPr lang="en-US" dirty="0"/>
              </a:p>
              <a:p>
                <a:endParaRPr lang="en-US"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943" b="-12129"/>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36</a:t>
            </a:fld>
            <a:endParaRPr lang="en-US"/>
          </a:p>
        </p:txBody>
      </p:sp>
    </p:spTree>
    <p:extLst>
      <p:ext uri="{BB962C8B-B14F-4D97-AF65-F5344CB8AC3E}">
        <p14:creationId xmlns:p14="http://schemas.microsoft.com/office/powerpoint/2010/main" val="1060258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Information</a:t>
            </a:r>
            <a:endParaRPr lang="en-GB" dirty="0"/>
          </a:p>
        </p:txBody>
      </p:sp>
      <p:sp>
        <p:nvSpPr>
          <p:cNvPr id="3" name="Content Placeholder 2"/>
          <p:cNvSpPr>
            <a:spLocks noGrp="1"/>
          </p:cNvSpPr>
          <p:nvPr>
            <p:ph idx="1"/>
          </p:nvPr>
        </p:nvSpPr>
        <p:spPr/>
        <p:txBody>
          <a:bodyPr/>
          <a:lstStyle/>
          <a:p>
            <a:r>
              <a:rPr lang="en-US" dirty="0"/>
              <a:t>Dataset and code publicly available at: </a:t>
            </a:r>
            <a:r>
              <a:rPr lang="en-GB" dirty="0">
                <a:hlinkClick r:id="rId2"/>
              </a:rPr>
              <a:t>https://github.com/Stan-Hennekes/weighted-neural-collaborative-filtering</a:t>
            </a:r>
            <a:endParaRPr lang="en-GB" dirty="0"/>
          </a:p>
          <a:p>
            <a:r>
              <a:rPr lang="en-US" dirty="0"/>
              <a:t>Dataset is anonymized (provided by Picnic)</a:t>
            </a:r>
          </a:p>
          <a:p>
            <a:r>
              <a:rPr lang="en-US" dirty="0"/>
              <a:t>Code is written in Python</a:t>
            </a:r>
          </a:p>
          <a:p>
            <a:r>
              <a:rPr lang="en-US" dirty="0"/>
              <a:t>Feel free to try it out and improve our research</a:t>
            </a:r>
          </a:p>
          <a:p>
            <a:r>
              <a:rPr lang="en-US" dirty="0"/>
              <a:t>Questions about the code should be sent to Stan </a:t>
            </a:r>
            <a:r>
              <a:rPr lang="en-US" dirty="0" err="1"/>
              <a:t>Hennekes</a:t>
            </a:r>
            <a:r>
              <a:rPr lang="en-US" dirty="0"/>
              <a:t> (</a:t>
            </a:r>
            <a:r>
              <a:rPr lang="en-US" dirty="0">
                <a:hlinkClick r:id="rId3"/>
              </a:rPr>
              <a:t>stanhennekes@gmail.com</a:t>
            </a:r>
            <a:r>
              <a:rPr lang="en-US" dirty="0"/>
              <a:t>) who currently works as a data scientist at Picnic</a:t>
            </a:r>
            <a:endParaRPr lang="en-GB"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37</a:t>
            </a:fld>
            <a:endParaRPr lang="en-US"/>
          </a:p>
        </p:txBody>
      </p:sp>
    </p:spTree>
    <p:extLst>
      <p:ext uri="{BB962C8B-B14F-4D97-AF65-F5344CB8AC3E}">
        <p14:creationId xmlns:p14="http://schemas.microsoft.com/office/powerpoint/2010/main" val="1423846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GB" dirty="0"/>
          </a:p>
        </p:txBody>
      </p:sp>
      <p:sp>
        <p:nvSpPr>
          <p:cNvPr id="3" name="Content Placeholder 2"/>
          <p:cNvSpPr>
            <a:spLocks noGrp="1"/>
          </p:cNvSpPr>
          <p:nvPr>
            <p:ph idx="1"/>
          </p:nvPr>
        </p:nvSpPr>
        <p:spPr>
          <a:xfrm>
            <a:off x="457200" y="1600200"/>
            <a:ext cx="8229600" cy="4925144"/>
          </a:xfrm>
        </p:spPr>
        <p:txBody>
          <a:bodyPr>
            <a:normAutofit fontScale="92500" lnSpcReduction="10000"/>
          </a:bodyPr>
          <a:lstStyle/>
          <a:p>
            <a:r>
              <a:rPr lang="en-US" b="1" dirty="0" err="1"/>
              <a:t>WMF_pos</a:t>
            </a:r>
            <a:r>
              <a:rPr lang="en-US" dirty="0"/>
              <a:t>:</a:t>
            </a:r>
          </a:p>
          <a:p>
            <a:pPr lvl="1"/>
            <a:r>
              <a:rPr lang="en-US" dirty="0" err="1"/>
              <a:t>Yifan</a:t>
            </a:r>
            <a:r>
              <a:rPr lang="en-US" dirty="0"/>
              <a:t> Hu, Yehuda </a:t>
            </a:r>
            <a:r>
              <a:rPr lang="en-US" dirty="0" err="1"/>
              <a:t>Koren</a:t>
            </a:r>
            <a:r>
              <a:rPr lang="en-US" dirty="0"/>
              <a:t>, and Chris </a:t>
            </a:r>
            <a:r>
              <a:rPr lang="en-US" dirty="0" err="1"/>
              <a:t>Volinsky</a:t>
            </a:r>
            <a:r>
              <a:rPr lang="en-US" dirty="0"/>
              <a:t> (2008). Collaborative Filtering for Implicit Feedback Datasets. In Proceedings of the 8th International Conference on Data Mining (ICDM 2008). IEEE Computer Society, 263–272.</a:t>
            </a:r>
          </a:p>
          <a:p>
            <a:r>
              <a:rPr lang="en-US" b="1" dirty="0" err="1"/>
              <a:t>WMF_neg</a:t>
            </a:r>
            <a:r>
              <a:rPr lang="en-US" dirty="0"/>
              <a:t>:</a:t>
            </a:r>
          </a:p>
          <a:p>
            <a:pPr lvl="1"/>
            <a:r>
              <a:rPr lang="en-US" dirty="0" err="1"/>
              <a:t>Xiangnan</a:t>
            </a:r>
            <a:r>
              <a:rPr lang="en-US" dirty="0"/>
              <a:t> He, Han Zhang, Min-Yen </a:t>
            </a:r>
            <a:r>
              <a:rPr lang="en-US" dirty="0" err="1"/>
              <a:t>Kan</a:t>
            </a:r>
            <a:r>
              <a:rPr lang="en-US" dirty="0"/>
              <a:t>, and Tat-Seng Chua (2016). Fast Matrix Factorization for Online Recommendation with Implicit Feedback. In Proceedings of the 39th International ACM SIGIR Conference on Research and Development in Information Retrieval (SIGIR 2016). ACM, 549–558.</a:t>
            </a:r>
          </a:p>
          <a:p>
            <a:r>
              <a:rPr lang="en-US" b="1" dirty="0" err="1"/>
              <a:t>NeuMF</a:t>
            </a:r>
            <a:r>
              <a:rPr lang="en-US" dirty="0"/>
              <a:t>:</a:t>
            </a:r>
          </a:p>
          <a:p>
            <a:pPr lvl="1"/>
            <a:r>
              <a:rPr lang="en-GB" dirty="0" err="1"/>
              <a:t>Xiangnan</a:t>
            </a:r>
            <a:r>
              <a:rPr lang="en-GB" dirty="0"/>
              <a:t> He, </a:t>
            </a:r>
            <a:r>
              <a:rPr lang="en-GB" dirty="0" err="1"/>
              <a:t>Lizi</a:t>
            </a:r>
            <a:r>
              <a:rPr lang="en-GB" dirty="0"/>
              <a:t> Liao, </a:t>
            </a:r>
            <a:r>
              <a:rPr lang="en-GB" dirty="0" err="1"/>
              <a:t>Hanwang</a:t>
            </a:r>
            <a:r>
              <a:rPr lang="en-GB" dirty="0"/>
              <a:t> Zhang, </a:t>
            </a:r>
            <a:r>
              <a:rPr lang="en-GB" dirty="0" err="1"/>
              <a:t>Liqiang</a:t>
            </a:r>
            <a:r>
              <a:rPr lang="en-GB" dirty="0"/>
              <a:t> </a:t>
            </a:r>
            <a:r>
              <a:rPr lang="en-GB" dirty="0" err="1"/>
              <a:t>Nie</a:t>
            </a:r>
            <a:r>
              <a:rPr lang="en-GB" dirty="0"/>
              <a:t>, Xia Hu, and Tat-Seng Chua (2017). Neural collaborative filtering. In Proceedings of the 26th International Conference on World Wide Web (WWW 2017). ACM, 173–182.</a:t>
            </a:r>
          </a:p>
        </p:txBody>
      </p:sp>
      <p:sp>
        <p:nvSpPr>
          <p:cNvPr id="4" name="Footer Placeholder 3"/>
          <p:cNvSpPr>
            <a:spLocks noGrp="1"/>
          </p:cNvSpPr>
          <p:nvPr>
            <p:ph type="ftr" sz="quarter" idx="11"/>
          </p:nvPr>
        </p:nvSpPr>
        <p:spPr/>
        <p:txBody>
          <a:bodyPr/>
          <a:lstStyle/>
          <a:p>
            <a:pPr>
              <a:defRPr/>
            </a:pPr>
            <a:endParaRPr lang="en-US" dirty="0"/>
          </a:p>
          <a:p>
            <a:pPr>
              <a:defRPr/>
            </a:pPr>
            <a:endParaRPr lang="en-US" dirty="0"/>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38</a:t>
            </a:fld>
            <a:endParaRPr lang="en-US"/>
          </a:p>
        </p:txBody>
      </p:sp>
    </p:spTree>
    <p:extLst>
      <p:ext uri="{BB962C8B-B14F-4D97-AF65-F5344CB8AC3E}">
        <p14:creationId xmlns:p14="http://schemas.microsoft.com/office/powerpoint/2010/main" val="100781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endParaRPr lang="en-GB" dirty="0"/>
          </a:p>
        </p:txBody>
      </p:sp>
      <p:sp>
        <p:nvSpPr>
          <p:cNvPr id="3" name="Content Placeholder 2"/>
          <p:cNvSpPr>
            <a:spLocks noGrp="1"/>
          </p:cNvSpPr>
          <p:nvPr>
            <p:ph idx="1"/>
          </p:nvPr>
        </p:nvSpPr>
        <p:spPr/>
        <p:txBody>
          <a:bodyPr/>
          <a:lstStyle/>
          <a:p>
            <a:r>
              <a:rPr lang="en-US" dirty="0"/>
              <a:t>Recommendation systems output:</a:t>
            </a:r>
          </a:p>
          <a:p>
            <a:pPr lvl="1"/>
            <a:r>
              <a:rPr lang="en-US" b="1" dirty="0"/>
              <a:t>Point-wise</a:t>
            </a:r>
            <a:r>
              <a:rPr lang="en-US" dirty="0"/>
              <a:t> [our focus, as most flexible]</a:t>
            </a:r>
          </a:p>
          <a:p>
            <a:pPr lvl="1"/>
            <a:r>
              <a:rPr lang="en-US" dirty="0"/>
              <a:t>Pair-wise</a:t>
            </a:r>
          </a:p>
          <a:p>
            <a:pPr lvl="1"/>
            <a:r>
              <a:rPr lang="en-US" dirty="0"/>
              <a:t>List-wise</a:t>
            </a:r>
          </a:p>
          <a:p>
            <a:r>
              <a:rPr lang="en-US" dirty="0"/>
              <a:t>Recommender systems methods:</a:t>
            </a:r>
          </a:p>
          <a:p>
            <a:pPr lvl="1"/>
            <a:r>
              <a:rPr lang="en-US" dirty="0"/>
              <a:t>Content-Based</a:t>
            </a:r>
          </a:p>
          <a:p>
            <a:pPr lvl="1"/>
            <a:r>
              <a:rPr lang="en-US" b="1" dirty="0"/>
              <a:t>Collaborative-Filtering</a:t>
            </a:r>
            <a:r>
              <a:rPr lang="en-US" dirty="0"/>
              <a:t>:</a:t>
            </a:r>
          </a:p>
          <a:p>
            <a:pPr lvl="2"/>
            <a:r>
              <a:rPr lang="en-US" dirty="0"/>
              <a:t>Memory-Based</a:t>
            </a:r>
          </a:p>
          <a:p>
            <a:pPr lvl="2"/>
            <a:r>
              <a:rPr lang="en-US" b="1" dirty="0"/>
              <a:t>Model-Based</a:t>
            </a:r>
            <a:r>
              <a:rPr lang="en-US" dirty="0"/>
              <a:t> [our focus, due to their good performance and no need of user/item metadata]</a:t>
            </a:r>
          </a:p>
          <a:p>
            <a:pPr lvl="1"/>
            <a:r>
              <a:rPr lang="en-US" dirty="0"/>
              <a:t>Hybrid</a:t>
            </a:r>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4</a:t>
            </a:fld>
            <a:endParaRPr lang="en-US"/>
          </a:p>
        </p:txBody>
      </p:sp>
    </p:spTree>
    <p:extLst>
      <p:ext uri="{BB962C8B-B14F-4D97-AF65-F5344CB8AC3E}">
        <p14:creationId xmlns:p14="http://schemas.microsoft.com/office/powerpoint/2010/main" val="79136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endParaRPr lang="en-GB"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5</a:t>
            </a:fld>
            <a:endParaRPr lang="en-US"/>
          </a:p>
        </p:txBody>
      </p:sp>
      <p:grpSp>
        <p:nvGrpSpPr>
          <p:cNvPr id="60" name="Group 59"/>
          <p:cNvGrpSpPr/>
          <p:nvPr/>
        </p:nvGrpSpPr>
        <p:grpSpPr>
          <a:xfrm>
            <a:off x="971600" y="1502305"/>
            <a:ext cx="7485485" cy="4980303"/>
            <a:chOff x="2573488" y="1502305"/>
            <a:chExt cx="7485485" cy="4980303"/>
          </a:xfrm>
        </p:grpSpPr>
        <p:pic>
          <p:nvPicPr>
            <p:cNvPr id="61" name="Picture 60" descr="A screenshot of a cell phone&#10;&#10;Description automatically generated">
              <a:extLst>
                <a:ext uri="{FF2B5EF4-FFF2-40B4-BE49-F238E27FC236}">
                  <a16:creationId xmlns:a16="http://schemas.microsoft.com/office/drawing/2014/main" id="{B90A99EB-DE69-49EC-A170-8BD7D85ECCA6}"/>
                </a:ext>
              </a:extLst>
            </p:cNvPr>
            <p:cNvPicPr>
              <a:picLocks noChangeAspect="1"/>
            </p:cNvPicPr>
            <p:nvPr/>
          </p:nvPicPr>
          <p:blipFill rotWithShape="1">
            <a:blip r:embed="rId2"/>
            <a:srcRect t="5257"/>
            <a:stretch/>
          </p:blipFill>
          <p:spPr>
            <a:xfrm>
              <a:off x="2656616" y="2215609"/>
              <a:ext cx="2478559" cy="4174690"/>
            </a:xfrm>
            <a:prstGeom prst="rect">
              <a:avLst/>
            </a:prstGeom>
            <a:ln>
              <a:noFill/>
            </a:ln>
            <a:effectLst>
              <a:outerShdw blurRad="190500" algn="tl" rotWithShape="0">
                <a:srgbClr val="000000">
                  <a:alpha val="70000"/>
                </a:srgbClr>
              </a:outerShdw>
            </a:effectLst>
          </p:spPr>
        </p:pic>
        <p:sp>
          <p:nvSpPr>
            <p:cNvPr id="62" name="Arrow: Right 7">
              <a:extLst>
                <a:ext uri="{FF2B5EF4-FFF2-40B4-BE49-F238E27FC236}">
                  <a16:creationId xmlns:a16="http://schemas.microsoft.com/office/drawing/2014/main" id="{CA7ABA16-1E6D-4BA1-B97B-ECC86C1009DA}"/>
                </a:ext>
              </a:extLst>
            </p:cNvPr>
            <p:cNvSpPr/>
            <p:nvPr/>
          </p:nvSpPr>
          <p:spPr>
            <a:xfrm>
              <a:off x="5700234" y="3992345"/>
              <a:ext cx="791532" cy="621219"/>
            </a:xfrm>
            <a:prstGeom prst="rightArrow">
              <a:avLst/>
            </a:prstGeom>
            <a:solidFill>
              <a:schemeClr val="bg1"/>
            </a:solid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x-none"/>
            </a:p>
          </p:txBody>
        </p:sp>
        <p:pic>
          <p:nvPicPr>
            <p:cNvPr id="63" name="Picture 62" descr="A picture containing fruit, food&#10;&#10;Description automatically generated">
              <a:extLst>
                <a:ext uri="{FF2B5EF4-FFF2-40B4-BE49-F238E27FC236}">
                  <a16:creationId xmlns:a16="http://schemas.microsoft.com/office/drawing/2014/main" id="{F8FE4E1F-9EE9-4271-A8A0-768D18757745}"/>
                </a:ext>
              </a:extLst>
            </p:cNvPr>
            <p:cNvPicPr>
              <a:picLocks noChangeAspect="1"/>
            </p:cNvPicPr>
            <p:nvPr/>
          </p:nvPicPr>
          <p:blipFill>
            <a:blip r:embed="rId3"/>
            <a:stretch>
              <a:fillRect/>
            </a:stretch>
          </p:blipFill>
          <p:spPr>
            <a:xfrm>
              <a:off x="7220197" y="2182090"/>
              <a:ext cx="2511745" cy="4300518"/>
            </a:xfrm>
            <a:prstGeom prst="rect">
              <a:avLst/>
            </a:prstGeom>
            <a:ln>
              <a:noFill/>
            </a:ln>
            <a:effectLst>
              <a:outerShdw blurRad="190500" algn="tl" rotWithShape="0">
                <a:srgbClr val="000000">
                  <a:alpha val="70000"/>
                </a:srgbClr>
              </a:outerShdw>
            </a:effectLst>
          </p:spPr>
        </p:pic>
        <p:sp>
          <p:nvSpPr>
            <p:cNvPr id="64" name="TextBox 63">
              <a:extLst>
                <a:ext uri="{FF2B5EF4-FFF2-40B4-BE49-F238E27FC236}">
                  <a16:creationId xmlns:a16="http://schemas.microsoft.com/office/drawing/2014/main" id="{B13E5881-522A-4BF5-A146-41174F3560E4}"/>
                </a:ext>
              </a:extLst>
            </p:cNvPr>
            <p:cNvSpPr txBox="1"/>
            <p:nvPr/>
          </p:nvSpPr>
          <p:spPr>
            <a:xfrm>
              <a:off x="2573488" y="1502305"/>
              <a:ext cx="3011765" cy="646331"/>
            </a:xfrm>
            <a:prstGeom prst="rect">
              <a:avLst/>
            </a:prstGeom>
            <a:noFill/>
          </p:spPr>
          <p:txBody>
            <a:bodyPr wrap="square" rtlCol="0">
              <a:spAutoFit/>
            </a:bodyPr>
            <a:lstStyle/>
            <a:p>
              <a:r>
                <a:rPr lang="en-US" dirty="0"/>
                <a:t>Now: personalization of    items you already bought</a:t>
              </a:r>
              <a:endParaRPr lang="x-none" dirty="0"/>
            </a:p>
          </p:txBody>
        </p:sp>
        <p:sp>
          <p:nvSpPr>
            <p:cNvPr id="65" name="TextBox 64">
              <a:extLst>
                <a:ext uri="{FF2B5EF4-FFF2-40B4-BE49-F238E27FC236}">
                  <a16:creationId xmlns:a16="http://schemas.microsoft.com/office/drawing/2014/main" id="{EFC23EF0-ACF9-4ED2-8526-4F9B497B6A79}"/>
                </a:ext>
              </a:extLst>
            </p:cNvPr>
            <p:cNvSpPr txBox="1"/>
            <p:nvPr/>
          </p:nvSpPr>
          <p:spPr>
            <a:xfrm>
              <a:off x="7146055" y="1502305"/>
              <a:ext cx="2912918" cy="646331"/>
            </a:xfrm>
            <a:prstGeom prst="rect">
              <a:avLst/>
            </a:prstGeom>
            <a:noFill/>
          </p:spPr>
          <p:txBody>
            <a:bodyPr wrap="square" rtlCol="0">
              <a:spAutoFit/>
            </a:bodyPr>
            <a:lstStyle/>
            <a:p>
              <a:r>
                <a:rPr lang="en-US" dirty="0"/>
                <a:t>Goal: personalization of previously </a:t>
              </a:r>
              <a:r>
                <a:rPr lang="en-US" dirty="0">
                  <a:solidFill>
                    <a:srgbClr val="FF0000"/>
                  </a:solidFill>
                </a:rPr>
                <a:t>unbought</a:t>
              </a:r>
              <a:r>
                <a:rPr lang="en-US" dirty="0"/>
                <a:t> items</a:t>
              </a:r>
              <a:endParaRPr lang="x-none" dirty="0"/>
            </a:p>
          </p:txBody>
        </p:sp>
      </p:grpSp>
    </p:spTree>
    <p:extLst>
      <p:ext uri="{BB962C8B-B14F-4D97-AF65-F5344CB8AC3E}">
        <p14:creationId xmlns:p14="http://schemas.microsoft.com/office/powerpoint/2010/main" val="19141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endParaRPr lang="en-GB" dirty="0"/>
          </a:p>
        </p:txBody>
      </p:sp>
      <p:sp>
        <p:nvSpPr>
          <p:cNvPr id="3" name="Content Placeholder 2"/>
          <p:cNvSpPr>
            <a:spLocks noGrp="1"/>
          </p:cNvSpPr>
          <p:nvPr>
            <p:ph idx="1"/>
          </p:nvPr>
        </p:nvSpPr>
        <p:spPr/>
        <p:txBody>
          <a:bodyPr/>
          <a:lstStyle/>
          <a:p>
            <a:r>
              <a:rPr lang="en-US" b="1" dirty="0"/>
              <a:t>Weighted Matrix Factorization (WMF) with positive feedback (</a:t>
            </a:r>
            <a:r>
              <a:rPr lang="en-US" b="1" dirty="0" err="1"/>
              <a:t>WMF_pos</a:t>
            </a:r>
            <a:r>
              <a:rPr lang="en-US" b="1" dirty="0"/>
              <a:t>):</a:t>
            </a:r>
          </a:p>
          <a:p>
            <a:pPr lvl="1"/>
            <a:r>
              <a:rPr lang="en-US" dirty="0"/>
              <a:t>Proposed by Hu et al. (2008)</a:t>
            </a:r>
          </a:p>
          <a:p>
            <a:pPr lvl="1"/>
            <a:r>
              <a:rPr lang="en-US" dirty="0"/>
              <a:t>Positive (present) user-item interactions are weighted in the loss function by the corresponding number of user-item interactions (the more a user interacts with an item, the more confident we are that the user likes the item)</a:t>
            </a:r>
          </a:p>
          <a:p>
            <a:r>
              <a:rPr lang="en-US" b="1" dirty="0"/>
              <a:t>WMF with negative feedback (</a:t>
            </a:r>
            <a:r>
              <a:rPr lang="en-US" b="1" dirty="0" err="1"/>
              <a:t>WMF_neg</a:t>
            </a:r>
            <a:r>
              <a:rPr lang="en-US" b="1" dirty="0"/>
              <a:t>)</a:t>
            </a:r>
            <a:r>
              <a:rPr lang="en-US" dirty="0"/>
              <a:t>:</a:t>
            </a:r>
          </a:p>
          <a:p>
            <a:pPr lvl="1"/>
            <a:r>
              <a:rPr lang="en-US" dirty="0"/>
              <a:t>Proposed by He et al. (2016)</a:t>
            </a:r>
          </a:p>
          <a:p>
            <a:pPr lvl="1"/>
            <a:r>
              <a:rPr lang="en-US" dirty="0"/>
              <a:t>Negative (missing) user-item interactions are weighted in the loss function by item popularity (popular items not interacted with by a user are regarded are more probable not to be liked by the user)</a:t>
            </a:r>
            <a:endParaRPr lang="en-GB"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6</a:t>
            </a:fld>
            <a:endParaRPr lang="en-US"/>
          </a:p>
        </p:txBody>
      </p:sp>
    </p:spTree>
    <p:extLst>
      <p:ext uri="{BB962C8B-B14F-4D97-AF65-F5344CB8AC3E}">
        <p14:creationId xmlns:p14="http://schemas.microsoft.com/office/powerpoint/2010/main" val="269092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endParaRPr lang="en-GB" dirty="0"/>
          </a:p>
        </p:txBody>
      </p:sp>
      <p:sp>
        <p:nvSpPr>
          <p:cNvPr id="3" name="Content Placeholder 2"/>
          <p:cNvSpPr>
            <a:spLocks noGrp="1"/>
          </p:cNvSpPr>
          <p:nvPr>
            <p:ph idx="1"/>
          </p:nvPr>
        </p:nvSpPr>
        <p:spPr>
          <a:xfrm>
            <a:off x="457200" y="1600200"/>
            <a:ext cx="8229600" cy="4997152"/>
          </a:xfrm>
        </p:spPr>
        <p:txBody>
          <a:bodyPr>
            <a:normAutofit fontScale="92500"/>
          </a:bodyPr>
          <a:lstStyle/>
          <a:p>
            <a:r>
              <a:rPr lang="en-US" b="1" dirty="0"/>
              <a:t>Neural Matrix Factorization (</a:t>
            </a:r>
            <a:r>
              <a:rPr lang="en-US" b="1" dirty="0" err="1"/>
              <a:t>NeuMF</a:t>
            </a:r>
            <a:r>
              <a:rPr lang="en-US" b="1" dirty="0"/>
              <a:t>)</a:t>
            </a:r>
            <a:r>
              <a:rPr lang="en-US" dirty="0"/>
              <a:t>:</a:t>
            </a:r>
          </a:p>
          <a:p>
            <a:pPr lvl="1"/>
            <a:r>
              <a:rPr lang="en-US" dirty="0"/>
              <a:t>Proposed by He et al. (2017)</a:t>
            </a:r>
          </a:p>
          <a:p>
            <a:pPr lvl="1"/>
            <a:r>
              <a:rPr lang="en-US" dirty="0"/>
              <a:t>Combines the simplicity of Matrix Factorization (MF) [shallow model] with the complexity of Neural Networks (NN) [deep model]</a:t>
            </a:r>
          </a:p>
          <a:p>
            <a:pPr lvl="1"/>
            <a:r>
              <a:rPr lang="en-US" dirty="0"/>
              <a:t> As NN it uses a Multi-Layer Perceptron (MLP)</a:t>
            </a:r>
            <a:endParaRPr lang="en-GB" dirty="0"/>
          </a:p>
          <a:p>
            <a:r>
              <a:rPr lang="en-US" b="1" dirty="0"/>
              <a:t>MF</a:t>
            </a:r>
            <a:r>
              <a:rPr lang="en-US" dirty="0"/>
              <a:t>:</a:t>
            </a:r>
          </a:p>
          <a:p>
            <a:pPr lvl="1"/>
            <a:r>
              <a:rPr lang="en-US" dirty="0"/>
              <a:t>models linear interactions so it cannot pick up complex interactions in the low-dimensional latent space (especially true for sparse data)</a:t>
            </a:r>
          </a:p>
          <a:p>
            <a:pPr lvl="1"/>
            <a:r>
              <a:rPr lang="en-US" dirty="0"/>
              <a:t>good at modeling the similarity relationships between items and relatively easy to interpret</a:t>
            </a:r>
          </a:p>
          <a:p>
            <a:r>
              <a:rPr lang="en-US" b="1" dirty="0"/>
              <a:t>MLP</a:t>
            </a:r>
            <a:r>
              <a:rPr lang="en-US" dirty="0"/>
              <a:t>:</a:t>
            </a:r>
          </a:p>
          <a:p>
            <a:pPr lvl="1"/>
            <a:r>
              <a:rPr lang="en-US" dirty="0"/>
              <a:t>model non-linear interactions so it can represent complex interactions between users and items</a:t>
            </a:r>
          </a:p>
          <a:p>
            <a:pPr lvl="1"/>
            <a:r>
              <a:rPr lang="en-US" dirty="0"/>
              <a:t>more difficult to interpret</a:t>
            </a:r>
          </a:p>
        </p:txBody>
      </p:sp>
      <p:sp>
        <p:nvSpPr>
          <p:cNvPr id="4" name="Footer Placeholder 3"/>
          <p:cNvSpPr>
            <a:spLocks noGrp="1"/>
          </p:cNvSpPr>
          <p:nvPr>
            <p:ph type="ftr" sz="quarter" idx="11"/>
          </p:nvPr>
        </p:nvSpPr>
        <p:spPr/>
        <p:txBody>
          <a:bodyPr/>
          <a:lstStyle/>
          <a:p>
            <a:pPr>
              <a:defRPr/>
            </a:pPr>
            <a:endParaRPr lang="en-US" dirty="0"/>
          </a:p>
          <a:p>
            <a:pPr>
              <a:defRPr/>
            </a:pPr>
            <a:endParaRPr lang="en-US" dirty="0"/>
          </a:p>
        </p:txBody>
      </p:sp>
      <p:sp>
        <p:nvSpPr>
          <p:cNvPr id="5" name="Slide Number Placeholder 4"/>
          <p:cNvSpPr>
            <a:spLocks noGrp="1"/>
          </p:cNvSpPr>
          <p:nvPr>
            <p:ph type="sldNum" sz="quarter" idx="12"/>
          </p:nvPr>
        </p:nvSpPr>
        <p:spPr/>
        <p:txBody>
          <a:bodyPr/>
          <a:lstStyle/>
          <a:p>
            <a:pPr>
              <a:defRPr/>
            </a:pPr>
            <a:endParaRPr lang="en-US" dirty="0"/>
          </a:p>
          <a:p>
            <a:pPr>
              <a:defRPr/>
            </a:pPr>
            <a:fld id="{7B4BD39F-A964-4876-A31E-F21A2A06217E}" type="slidenum">
              <a:rPr lang="en-US" smtClean="0"/>
              <a:pPr>
                <a:defRPr/>
              </a:pPr>
              <a:t>7</a:t>
            </a:fld>
            <a:endParaRPr lang="en-US" dirty="0"/>
          </a:p>
        </p:txBody>
      </p:sp>
    </p:spTree>
    <p:extLst>
      <p:ext uri="{BB962C8B-B14F-4D97-AF65-F5344CB8AC3E}">
        <p14:creationId xmlns:p14="http://schemas.microsoft.com/office/powerpoint/2010/main" val="339686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endParaRPr lang="en-GB" dirty="0"/>
          </a:p>
        </p:txBody>
      </p:sp>
      <p:sp>
        <p:nvSpPr>
          <p:cNvPr id="3" name="Content Placeholder 2"/>
          <p:cNvSpPr>
            <a:spLocks noGrp="1"/>
          </p:cNvSpPr>
          <p:nvPr>
            <p:ph idx="1"/>
          </p:nvPr>
        </p:nvSpPr>
        <p:spPr/>
        <p:txBody>
          <a:bodyPr/>
          <a:lstStyle/>
          <a:p>
            <a:r>
              <a:rPr lang="en-US" dirty="0"/>
              <a:t>The proposed methodology is </a:t>
            </a:r>
            <a:r>
              <a:rPr lang="en-US" b="1" dirty="0" err="1"/>
              <a:t>NeuWMF</a:t>
            </a:r>
            <a:r>
              <a:rPr lang="en-US" dirty="0"/>
              <a:t>:</a:t>
            </a:r>
          </a:p>
          <a:p>
            <a:pPr lvl="1"/>
            <a:r>
              <a:rPr lang="en-US" dirty="0"/>
              <a:t>Reuses the weights from WMF (</a:t>
            </a:r>
            <a:r>
              <a:rPr lang="en-US" dirty="0" err="1"/>
              <a:t>WMF_pos_neg</a:t>
            </a:r>
            <a:r>
              <a:rPr lang="en-US" dirty="0"/>
              <a:t>):</a:t>
            </a:r>
          </a:p>
          <a:p>
            <a:pPr lvl="2"/>
            <a:r>
              <a:rPr lang="en-US" dirty="0"/>
              <a:t>Positive weights from </a:t>
            </a:r>
            <a:r>
              <a:rPr lang="en-US" dirty="0" err="1"/>
              <a:t>WMF_pos</a:t>
            </a:r>
            <a:r>
              <a:rPr lang="en-US" dirty="0"/>
              <a:t>: adapts these weights to account for the </a:t>
            </a:r>
            <a:r>
              <a:rPr lang="en-US" i="1" dirty="0"/>
              <a:t>fast-moving products</a:t>
            </a:r>
            <a:r>
              <a:rPr lang="en-US" dirty="0"/>
              <a:t>)</a:t>
            </a:r>
          </a:p>
          <a:p>
            <a:pPr lvl="2"/>
            <a:r>
              <a:rPr lang="en-US" dirty="0"/>
              <a:t>Negative weights from </a:t>
            </a:r>
            <a:r>
              <a:rPr lang="en-US" dirty="0" err="1"/>
              <a:t>WMF_neg</a:t>
            </a:r>
            <a:endParaRPr lang="en-US" dirty="0"/>
          </a:p>
          <a:p>
            <a:pPr lvl="1"/>
            <a:r>
              <a:rPr lang="en-US" dirty="0"/>
              <a:t>Uses </a:t>
            </a:r>
            <a:r>
              <a:rPr lang="en-US" dirty="0" err="1"/>
              <a:t>NeuMF</a:t>
            </a:r>
            <a:r>
              <a:rPr lang="en-US" dirty="0"/>
              <a:t> with the WMF loss function for building the model</a:t>
            </a:r>
          </a:p>
          <a:p>
            <a:pPr lvl="1"/>
            <a:r>
              <a:rPr lang="en-US" dirty="0"/>
              <a:t>Adds a regularization term to the loss function</a:t>
            </a:r>
          </a:p>
          <a:p>
            <a:pPr marL="0" indent="0">
              <a:buNone/>
            </a:pPr>
            <a:endParaRPr lang="en-GB" dirty="0"/>
          </a:p>
        </p:txBody>
      </p:sp>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8</a:t>
            </a:fld>
            <a:endParaRPr lang="en-US"/>
          </a:p>
        </p:txBody>
      </p:sp>
    </p:spTree>
    <p:extLst>
      <p:ext uri="{BB962C8B-B14F-4D97-AF65-F5344CB8AC3E}">
        <p14:creationId xmlns:p14="http://schemas.microsoft.com/office/powerpoint/2010/main" val="167198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WMF</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342900" lvl="1" indent="-342900">
                  <a:buFontTx/>
                  <a:buChar char="•"/>
                </a:pPr>
                <a14:m>
                  <m:oMath xmlns:m="http://schemas.openxmlformats.org/officeDocument/2006/math">
                    <m:r>
                      <a:rPr lang="en-US" sz="2400" b="1" smtClean="0">
                        <a:latin typeface="Cambria Math"/>
                      </a:rPr>
                      <m:t>𝐑</m:t>
                    </m:r>
                    <m:r>
                      <m:rPr>
                        <m:lit/>
                      </m:rPr>
                      <a:rPr lang="en-US" sz="2400" i="1">
                        <a:latin typeface="Cambria Math"/>
                      </a:rPr>
                      <m:t> </m:t>
                    </m:r>
                    <m:r>
                      <a:rPr lang="en-US" sz="2400" i="1">
                        <a:latin typeface="Cambria Math"/>
                      </a:rPr>
                      <m:t>∈</m:t>
                    </m:r>
                    <m:sSup>
                      <m:sSupPr>
                        <m:ctrlPr>
                          <a:rPr lang="en-US" sz="2400" i="1">
                            <a:latin typeface="Cambria Math" panose="02040503050406030204" pitchFamily="18" charset="0"/>
                          </a:rPr>
                        </m:ctrlPr>
                      </m:sSupPr>
                      <m:e>
                        <m:r>
                          <a:rPr lang="en-US" sz="2400" i="1">
                            <a:latin typeface="Cambria Math"/>
                          </a:rPr>
                          <m:t>ℝ</m:t>
                        </m:r>
                      </m:e>
                      <m:sup>
                        <m:r>
                          <a:rPr lang="en-US" sz="2400" i="1">
                            <a:latin typeface="Cambria Math"/>
                          </a:rPr>
                          <m:t>𝑀</m:t>
                        </m:r>
                        <m:r>
                          <a:rPr lang="en-US" sz="2400" i="1">
                            <a:latin typeface="Cambria Math"/>
                            <a:ea typeface="Cambria Math"/>
                          </a:rPr>
                          <m:t>×</m:t>
                        </m:r>
                        <m:r>
                          <a:rPr lang="en-US" sz="2400" i="1">
                            <a:latin typeface="Cambria Math"/>
                            <a:ea typeface="Cambria Math"/>
                          </a:rPr>
                          <m:t>𝑁</m:t>
                        </m:r>
                      </m:sup>
                    </m:sSup>
                    <m:r>
                      <a:rPr lang="en-US" sz="2400" i="1">
                        <a:latin typeface="Cambria Math"/>
                      </a:rPr>
                      <m:t> </m:t>
                    </m:r>
                  </m:oMath>
                </a14:m>
                <a:r>
                  <a:rPr lang="en-GB" sz="2400" dirty="0"/>
                  <a:t> is the user-item rating matrix, where </a:t>
                </a:r>
                <a14:m>
                  <m:oMath xmlns:m="http://schemas.openxmlformats.org/officeDocument/2006/math">
                    <m:r>
                      <a:rPr lang="en-US" sz="2400" i="1">
                        <a:latin typeface="Cambria Math"/>
                      </a:rPr>
                      <m:t>𝑀</m:t>
                    </m:r>
                  </m:oMath>
                </a14:m>
                <a:r>
                  <a:rPr lang="en-GB" sz="2400" dirty="0"/>
                  <a:t> is the number of users and </a:t>
                </a:r>
                <a14:m>
                  <m:oMath xmlns:m="http://schemas.openxmlformats.org/officeDocument/2006/math">
                    <m:r>
                      <a:rPr lang="en-US" sz="2400" i="1">
                        <a:latin typeface="Cambria Math"/>
                      </a:rPr>
                      <m:t>𝑁</m:t>
                    </m:r>
                  </m:oMath>
                </a14:m>
                <a:r>
                  <a:rPr lang="en-GB" sz="2400" dirty="0"/>
                  <a:t> is the number of items:</a:t>
                </a:r>
                <a:endParaRPr lang="en-GB" sz="2200" dirty="0"/>
              </a:p>
              <a:p>
                <a:pPr lvl="1"/>
                <a14:m>
                  <m:oMath xmlns:m="http://schemas.openxmlformats.org/officeDocument/2006/math">
                    <m:sSub>
                      <m:sSubPr>
                        <m:ctrlPr>
                          <a:rPr lang="en-US" sz="2200" i="1">
                            <a:latin typeface="Cambria Math" panose="02040503050406030204" pitchFamily="18" charset="0"/>
                          </a:rPr>
                        </m:ctrlPr>
                      </m:sSubPr>
                      <m:e>
                        <m:r>
                          <a:rPr lang="en-US" sz="2200">
                            <a:latin typeface="Cambria Math"/>
                          </a:rPr>
                          <m:t>𝑟</m:t>
                        </m:r>
                      </m:e>
                      <m:sub>
                        <m:r>
                          <m:rPr>
                            <m:sty m:val="p"/>
                          </m:rPr>
                          <a:rPr lang="en-US" sz="2200">
                            <a:latin typeface="Cambria Math"/>
                          </a:rPr>
                          <m:t>ui</m:t>
                        </m:r>
                      </m:sub>
                    </m:sSub>
                    <m:r>
                      <a:rPr lang="en-US" sz="2200">
                        <a:latin typeface="Cambria Math"/>
                      </a:rPr>
                      <m:t>=</m:t>
                    </m:r>
                    <m:r>
                      <a:rPr lang="en-US" sz="2200">
                        <a:latin typeface="Cambria Math"/>
                      </a:rPr>
                      <m:t>𝐑</m:t>
                    </m:r>
                    <m:d>
                      <m:dPr>
                        <m:ctrlPr>
                          <a:rPr lang="en-US" sz="2200" i="1">
                            <a:latin typeface="Cambria Math" panose="02040503050406030204" pitchFamily="18" charset="0"/>
                          </a:rPr>
                        </m:ctrlPr>
                      </m:dPr>
                      <m:e>
                        <m:r>
                          <m:rPr>
                            <m:sty m:val="p"/>
                          </m:rPr>
                          <a:rPr lang="en-US" sz="2200">
                            <a:latin typeface="Cambria Math"/>
                          </a:rPr>
                          <m:t>u</m:t>
                        </m:r>
                        <m:r>
                          <a:rPr lang="en-US" sz="2200">
                            <a:latin typeface="Cambria Math"/>
                          </a:rPr>
                          <m:t>,</m:t>
                        </m:r>
                        <m:r>
                          <m:rPr>
                            <m:sty m:val="p"/>
                          </m:rPr>
                          <a:rPr lang="en-US" sz="2200">
                            <a:latin typeface="Cambria Math"/>
                          </a:rPr>
                          <m:t>i</m:t>
                        </m:r>
                      </m:e>
                    </m:d>
                  </m:oMath>
                </a14:m>
                <a:r>
                  <a:rPr lang="en-GB" sz="2200" dirty="0"/>
                  <a:t> is the number of interactions (in our context purchases) user </a:t>
                </a:r>
                <a14:m>
                  <m:oMath xmlns:m="http://schemas.openxmlformats.org/officeDocument/2006/math">
                    <m:r>
                      <a:rPr lang="en-US" sz="2200">
                        <a:latin typeface="Cambria Math"/>
                      </a:rPr>
                      <m:t>𝑢</m:t>
                    </m:r>
                  </m:oMath>
                </a14:m>
                <a:r>
                  <a:rPr lang="en-GB" sz="2200" dirty="0"/>
                  <a:t> had with item </a:t>
                </a:r>
                <a14:m>
                  <m:oMath xmlns:m="http://schemas.openxmlformats.org/officeDocument/2006/math">
                    <m:r>
                      <a:rPr lang="en-US" sz="2200">
                        <a:latin typeface="Cambria Math"/>
                      </a:rPr>
                      <m:t>𝑖</m:t>
                    </m:r>
                  </m:oMath>
                </a14:m>
                <a:endParaRPr lang="en-GB" sz="2200" dirty="0"/>
              </a:p>
              <a:p>
                <a:pPr lvl="1"/>
                <a14:m>
                  <m:oMath xmlns:m="http://schemas.openxmlformats.org/officeDocument/2006/math">
                    <m:sSup>
                      <m:sSupPr>
                        <m:ctrlPr>
                          <a:rPr lang="en-US" sz="2200" i="1">
                            <a:latin typeface="Cambria Math" panose="02040503050406030204" pitchFamily="18" charset="0"/>
                          </a:rPr>
                        </m:ctrlPr>
                      </m:sSupPr>
                      <m:e>
                        <m:r>
                          <a:rPr lang="en-US" sz="2200">
                            <a:latin typeface="Cambria Math"/>
                          </a:rPr>
                          <m:t>ℛ</m:t>
                        </m:r>
                      </m:e>
                      <m:sup>
                        <m:r>
                          <a:rPr lang="en-US" sz="2200">
                            <a:latin typeface="Cambria Math"/>
                          </a:rPr>
                          <m:t>+</m:t>
                        </m:r>
                      </m:sup>
                    </m:sSup>
                  </m:oMath>
                </a14:m>
                <a:r>
                  <a:rPr lang="en-GB" sz="2200" dirty="0"/>
                  <a:t>is the set of user-item pairs that have non-zero values in </a:t>
                </a:r>
                <a14:m>
                  <m:oMath xmlns:m="http://schemas.openxmlformats.org/officeDocument/2006/math">
                    <m:r>
                      <a:rPr lang="en-US" sz="2200">
                        <a:latin typeface="Cambria Math"/>
                      </a:rPr>
                      <m:t>𝐑</m:t>
                    </m:r>
                  </m:oMath>
                </a14:m>
                <a:endParaRPr lang="en-US" sz="2200" dirty="0"/>
              </a:p>
              <a:p>
                <a:pPr lvl="1"/>
                <a14:m>
                  <m:oMath xmlns:m="http://schemas.openxmlformats.org/officeDocument/2006/math">
                    <m:sSup>
                      <m:sSupPr>
                        <m:ctrlPr>
                          <a:rPr lang="en-US" sz="2200" i="1">
                            <a:latin typeface="Cambria Math" panose="02040503050406030204" pitchFamily="18" charset="0"/>
                          </a:rPr>
                        </m:ctrlPr>
                      </m:sSupPr>
                      <m:e>
                        <m:r>
                          <a:rPr lang="en-US" sz="2200">
                            <a:latin typeface="Cambria Math"/>
                          </a:rPr>
                          <m:t>ℛ</m:t>
                        </m:r>
                      </m:e>
                      <m:sup>
                        <m:r>
                          <a:rPr lang="en-US" sz="2200">
                            <a:latin typeface="Cambria Math"/>
                          </a:rPr>
                          <m:t>−</m:t>
                        </m:r>
                      </m:sup>
                    </m:sSup>
                  </m:oMath>
                </a14:m>
                <a:r>
                  <a:rPr lang="en-GB" sz="2200" dirty="0"/>
                  <a:t>is the set of user-item pairs that have zero values in </a:t>
                </a:r>
                <a14:m>
                  <m:oMath xmlns:m="http://schemas.openxmlformats.org/officeDocument/2006/math">
                    <m:r>
                      <a:rPr lang="en-US" sz="2200">
                        <a:latin typeface="Cambria Math"/>
                      </a:rPr>
                      <m:t>𝐑</m:t>
                    </m:r>
                  </m:oMath>
                </a14:m>
                <a:endParaRPr lang="en-US" sz="2200" dirty="0"/>
              </a:p>
              <a:p>
                <a:pPr lvl="1"/>
                <a14:m>
                  <m:oMath xmlns:m="http://schemas.openxmlformats.org/officeDocument/2006/math">
                    <m:sSup>
                      <m:sSupPr>
                        <m:ctrlPr>
                          <a:rPr lang="en-US" sz="2200" i="1">
                            <a:latin typeface="Cambria Math" panose="02040503050406030204" pitchFamily="18" charset="0"/>
                          </a:rPr>
                        </m:ctrlPr>
                      </m:sSupPr>
                      <m:e>
                        <m:r>
                          <a:rPr lang="en-US" sz="2200">
                            <a:latin typeface="Cambria Math"/>
                          </a:rPr>
                          <m:t>ℛ</m:t>
                        </m:r>
                      </m:e>
                      <m:sup>
                        <m:r>
                          <a:rPr lang="en-US" sz="2200">
                            <a:latin typeface="Cambria Math"/>
                          </a:rPr>
                          <m:t>+</m:t>
                        </m:r>
                      </m:sup>
                    </m:sSup>
                    <m:r>
                      <a:rPr lang="en-US" sz="2200">
                        <a:latin typeface="Cambria Math"/>
                      </a:rPr>
                      <m:t>∩</m:t>
                    </m:r>
                  </m:oMath>
                </a14:m>
                <a:r>
                  <a:rPr lang="en-US" sz="2200" dirty="0"/>
                  <a:t> </a:t>
                </a:r>
                <a14:m>
                  <m:oMath xmlns:m="http://schemas.openxmlformats.org/officeDocument/2006/math">
                    <m:sSup>
                      <m:sSupPr>
                        <m:ctrlPr>
                          <a:rPr lang="en-US" sz="2200" i="1">
                            <a:latin typeface="Cambria Math" panose="02040503050406030204" pitchFamily="18" charset="0"/>
                          </a:rPr>
                        </m:ctrlPr>
                      </m:sSupPr>
                      <m:e>
                        <m:r>
                          <a:rPr lang="en-US" sz="2200">
                            <a:latin typeface="Cambria Math"/>
                          </a:rPr>
                          <m:t>ℛ</m:t>
                        </m:r>
                      </m:e>
                      <m:sup>
                        <m:r>
                          <a:rPr lang="en-US" sz="2200">
                            <a:latin typeface="Cambria Math"/>
                          </a:rPr>
                          <m:t>+</m:t>
                        </m:r>
                      </m:sup>
                    </m:sSup>
                    <m:r>
                      <a:rPr lang="en-US" sz="2200">
                        <a:latin typeface="Cambria Math"/>
                      </a:rPr>
                      <m:t>=∅</m:t>
                    </m:r>
                  </m:oMath>
                </a14:m>
                <a:endParaRPr lang="en-GB" sz="2200" dirty="0"/>
              </a:p>
              <a:p>
                <a:r>
                  <a:rPr lang="en-US" sz="2600" dirty="0"/>
                  <a:t>MF decomposes matrix </a:t>
                </a:r>
                <a14:m>
                  <m:oMath xmlns:m="http://schemas.openxmlformats.org/officeDocument/2006/math">
                    <m:r>
                      <a:rPr lang="en-US" sz="2800" b="1">
                        <a:latin typeface="Cambria Math"/>
                      </a:rPr>
                      <m:t>𝐑</m:t>
                    </m:r>
                  </m:oMath>
                </a14:m>
                <a:r>
                  <a:rPr lang="en-GB" sz="2600" dirty="0"/>
                  <a:t> into the embedding matrices </a:t>
                </a:r>
                <a14:m>
                  <m:oMath xmlns:m="http://schemas.openxmlformats.org/officeDocument/2006/math">
                    <m:r>
                      <a:rPr lang="en-US" sz="2600">
                        <a:latin typeface="Cambria Math"/>
                      </a:rPr>
                      <m:t>𝐏</m:t>
                    </m:r>
                    <m:r>
                      <a:rPr lang="en-US" sz="2600">
                        <a:latin typeface="Cambria Math"/>
                      </a:rPr>
                      <m:t>∈</m:t>
                    </m:r>
                    <m:sSup>
                      <m:sSupPr>
                        <m:ctrlPr>
                          <a:rPr lang="en-US" sz="2600" i="1">
                            <a:latin typeface="Cambria Math" panose="02040503050406030204" pitchFamily="18" charset="0"/>
                          </a:rPr>
                        </m:ctrlPr>
                      </m:sSupPr>
                      <m:e>
                        <m:r>
                          <a:rPr lang="en-US" sz="2600">
                            <a:latin typeface="Cambria Math"/>
                          </a:rPr>
                          <m:t>ℝ</m:t>
                        </m:r>
                      </m:e>
                      <m:sup>
                        <m:r>
                          <a:rPr lang="en-US" sz="2600">
                            <a:latin typeface="Cambria Math"/>
                          </a:rPr>
                          <m:t>𝑀</m:t>
                        </m:r>
                        <m:r>
                          <a:rPr lang="en-US" sz="2600">
                            <a:latin typeface="Cambria Math"/>
                          </a:rPr>
                          <m:t>×</m:t>
                        </m:r>
                        <m:r>
                          <a:rPr lang="en-US" sz="2600">
                            <a:latin typeface="Cambria Math"/>
                          </a:rPr>
                          <m:t>𝐾</m:t>
                        </m:r>
                      </m:sup>
                    </m:sSup>
                  </m:oMath>
                </a14:m>
                <a:r>
                  <a:rPr lang="en-GB" sz="2600" dirty="0"/>
                  <a:t> and </a:t>
                </a:r>
                <a14:m>
                  <m:oMath xmlns:m="http://schemas.openxmlformats.org/officeDocument/2006/math">
                    <m:r>
                      <a:rPr lang="en-US" sz="2600" b="1" i="0" smtClean="0">
                        <a:latin typeface="Cambria Math"/>
                      </a:rPr>
                      <m:t>𝐐</m:t>
                    </m:r>
                    <m:r>
                      <a:rPr lang="en-US" sz="2600">
                        <a:latin typeface="Cambria Math"/>
                      </a:rPr>
                      <m:t>∈</m:t>
                    </m:r>
                    <m:sSup>
                      <m:sSupPr>
                        <m:ctrlPr>
                          <a:rPr lang="en-US" sz="2600" i="1">
                            <a:latin typeface="Cambria Math" panose="02040503050406030204" pitchFamily="18" charset="0"/>
                          </a:rPr>
                        </m:ctrlPr>
                      </m:sSupPr>
                      <m:e>
                        <m:r>
                          <a:rPr lang="en-US" sz="2600">
                            <a:latin typeface="Cambria Math"/>
                          </a:rPr>
                          <m:t>ℝ</m:t>
                        </m:r>
                      </m:e>
                      <m:sup>
                        <m:r>
                          <m:rPr>
                            <m:sty m:val="p"/>
                          </m:rPr>
                          <a:rPr lang="en-US" sz="2600" b="0" i="0" smtClean="0">
                            <a:latin typeface="Cambria Math"/>
                          </a:rPr>
                          <m:t>N</m:t>
                        </m:r>
                        <m:r>
                          <a:rPr lang="en-US" sz="2600">
                            <a:latin typeface="Cambria Math"/>
                          </a:rPr>
                          <m:t>×</m:t>
                        </m:r>
                        <m:r>
                          <a:rPr lang="en-US" sz="2600">
                            <a:latin typeface="Cambria Math"/>
                          </a:rPr>
                          <m:t>𝐾</m:t>
                        </m:r>
                      </m:sup>
                    </m:sSup>
                  </m:oMath>
                </a14:m>
                <a:r>
                  <a:rPr lang="en-GB" sz="2600" dirty="0"/>
                  <a:t> where </a:t>
                </a:r>
                <a14:m>
                  <m:oMath xmlns:m="http://schemas.openxmlformats.org/officeDocument/2006/math">
                    <m:r>
                      <a:rPr lang="en-US" sz="2600" b="0" i="1" smtClean="0">
                        <a:latin typeface="Cambria Math"/>
                      </a:rPr>
                      <m:t>𝐾</m:t>
                    </m:r>
                  </m:oMath>
                </a14:m>
                <a:r>
                  <a:rPr lang="en-GB" sz="2600" dirty="0"/>
                  <a:t> is the number of latent factors:</a:t>
                </a:r>
              </a:p>
              <a:p>
                <a:pPr lvl="1"/>
                <a:r>
                  <a:rPr lang="en-US" sz="2200" dirty="0"/>
                  <a:t>Each element </a:t>
                </a:r>
                <a14:m>
                  <m:oMath xmlns:m="http://schemas.openxmlformats.org/officeDocument/2006/math">
                    <m:sSub>
                      <m:sSubPr>
                        <m:ctrlPr>
                          <a:rPr lang="en-US" sz="2200" i="1">
                            <a:latin typeface="Cambria Math" panose="02040503050406030204" pitchFamily="18" charset="0"/>
                          </a:rPr>
                        </m:ctrlPr>
                      </m:sSubPr>
                      <m:e>
                        <m:r>
                          <a:rPr lang="en-US" sz="2200">
                            <a:latin typeface="Cambria Math"/>
                          </a:rPr>
                          <m:t>𝑟</m:t>
                        </m:r>
                      </m:e>
                      <m:sub>
                        <m:r>
                          <m:rPr>
                            <m:sty m:val="p"/>
                          </m:rPr>
                          <a:rPr lang="en-US" sz="2200">
                            <a:latin typeface="Cambria Math"/>
                          </a:rPr>
                          <m:t>ui</m:t>
                        </m:r>
                      </m:sub>
                    </m:sSub>
                  </m:oMath>
                </a14:m>
                <a:r>
                  <a:rPr lang="en-GB" sz="2200" dirty="0"/>
                  <a:t> can be estimated as </a:t>
                </a:r>
                <a14:m>
                  <m:oMath xmlns:m="http://schemas.openxmlformats.org/officeDocument/2006/math">
                    <m:sSub>
                      <m:sSubPr>
                        <m:ctrlPr>
                          <a:rPr lang="en-US" sz="2200" i="1">
                            <a:latin typeface="Cambria Math" panose="02040503050406030204" pitchFamily="18" charset="0"/>
                          </a:rPr>
                        </m:ctrlPr>
                      </m:sSubPr>
                      <m:e>
                        <m:acc>
                          <m:accPr>
                            <m:chr m:val="̂"/>
                            <m:ctrlPr>
                              <a:rPr lang="en-US" sz="2200" i="1" smtClean="0">
                                <a:latin typeface="Cambria Math" panose="02040503050406030204" pitchFamily="18" charset="0"/>
                              </a:rPr>
                            </m:ctrlPr>
                          </m:accPr>
                          <m:e>
                            <m:r>
                              <a:rPr lang="en-US" sz="2200" b="0" i="1" smtClean="0">
                                <a:latin typeface="Cambria Math"/>
                              </a:rPr>
                              <m:t>𝑟</m:t>
                            </m:r>
                          </m:e>
                        </m:acc>
                      </m:e>
                      <m:sub>
                        <m:r>
                          <m:rPr>
                            <m:sty m:val="p"/>
                          </m:rPr>
                          <a:rPr lang="en-US" sz="2200">
                            <a:latin typeface="Cambria Math"/>
                          </a:rPr>
                          <m:t>ui</m:t>
                        </m:r>
                      </m:sub>
                    </m:sSub>
                    <m:r>
                      <a:rPr lang="en-US" sz="2200" b="0" i="1" smtClean="0">
                        <a:latin typeface="Cambria Math"/>
                      </a:rPr>
                      <m:t>=</m:t>
                    </m:r>
                    <m:sSubSup>
                      <m:sSubSupPr>
                        <m:ctrlPr>
                          <a:rPr lang="en-GB" sz="2400" i="1" dirty="0">
                            <a:latin typeface="Cambria Math" panose="02040503050406030204" pitchFamily="18" charset="0"/>
                          </a:rPr>
                        </m:ctrlPr>
                      </m:sSubSupPr>
                      <m:e>
                        <m:r>
                          <a:rPr lang="en-GB" sz="2400" i="1" dirty="0">
                            <a:latin typeface="Cambria Math"/>
                          </a:rPr>
                          <m:t>𝑝</m:t>
                        </m:r>
                      </m:e>
                      <m:sub>
                        <m:r>
                          <a:rPr lang="en-GB" sz="2400" i="1" dirty="0">
                            <a:latin typeface="Cambria Math"/>
                          </a:rPr>
                          <m:t>𝑢</m:t>
                        </m:r>
                      </m:sub>
                      <m:sup>
                        <m:r>
                          <m:rPr>
                            <m:nor/>
                          </m:rPr>
                          <a:rPr lang="en-US" sz="2400" dirty="0">
                            <a:latin typeface="Cambria Math"/>
                          </a:rPr>
                          <m:t>T</m:t>
                        </m:r>
                      </m:sup>
                    </m:sSubSup>
                    <m:sSub>
                      <m:sSubPr>
                        <m:ctrlPr>
                          <a:rPr lang="en-GB" sz="2400" i="1" dirty="0" err="1">
                            <a:latin typeface="Cambria Math" panose="02040503050406030204" pitchFamily="18" charset="0"/>
                          </a:rPr>
                        </m:ctrlPr>
                      </m:sSubPr>
                      <m:e>
                        <m:r>
                          <a:rPr lang="en-GB" sz="2400" i="1" dirty="0" err="1">
                            <a:latin typeface="Cambria Math"/>
                          </a:rPr>
                          <m:t>𝑞</m:t>
                        </m:r>
                      </m:e>
                      <m:sub>
                        <m:r>
                          <a:rPr lang="en-GB" sz="2400" i="1" dirty="0" err="1">
                            <a:latin typeface="Cambria Math"/>
                          </a:rPr>
                          <m:t>𝑖</m:t>
                        </m:r>
                      </m:sub>
                    </m:sSub>
                  </m:oMath>
                </a14:m>
                <a:endParaRPr lang="en-GB" sz="2200" dirty="0"/>
              </a:p>
              <a:p>
                <a:pPr lvl="1"/>
                <a:endParaRPr lang="en-GB" sz="2200" dirty="0"/>
              </a:p>
              <a:p>
                <a:pPr lvl="1"/>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752" r="-519" b="-94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a:p>
          <a:p>
            <a:pPr>
              <a:defRPr/>
            </a:pPr>
            <a:endParaRPr lang="en-US"/>
          </a:p>
        </p:txBody>
      </p:sp>
      <p:sp>
        <p:nvSpPr>
          <p:cNvPr id="5" name="Slide Number Placeholder 4"/>
          <p:cNvSpPr>
            <a:spLocks noGrp="1"/>
          </p:cNvSpPr>
          <p:nvPr>
            <p:ph type="sldNum" sz="quarter" idx="12"/>
          </p:nvPr>
        </p:nvSpPr>
        <p:spPr/>
        <p:txBody>
          <a:bodyPr/>
          <a:lstStyle/>
          <a:p>
            <a:pPr>
              <a:defRPr/>
            </a:pPr>
            <a:endParaRPr lang="en-US"/>
          </a:p>
          <a:p>
            <a:pPr>
              <a:defRPr/>
            </a:pPr>
            <a:fld id="{7B4BD39F-A964-4876-A31E-F21A2A06217E}" type="slidenum">
              <a:rPr lang="en-US" smtClean="0"/>
              <a:pPr>
                <a:defRPr/>
              </a:pPr>
              <a:t>9</a:t>
            </a:fld>
            <a:endParaRPr lang="en-US"/>
          </a:p>
        </p:txBody>
      </p:sp>
    </p:spTree>
    <p:extLst>
      <p:ext uri="{BB962C8B-B14F-4D97-AF65-F5344CB8AC3E}">
        <p14:creationId xmlns:p14="http://schemas.microsoft.com/office/powerpoint/2010/main" val="85272255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31799</TotalTime>
  <Words>3204</Words>
  <Application>Microsoft Office PowerPoint</Application>
  <PresentationFormat>On-screen Show (4:3)</PresentationFormat>
  <Paragraphs>549</Paragraphs>
  <Slides>38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Cambria Math</vt:lpstr>
      <vt:lpstr>Default Design</vt:lpstr>
      <vt:lpstr> Weighted Neural Collaborative Filtering:  Deep Implicit Recommendation with  Weighted Positive and Negative Feedback*</vt:lpstr>
      <vt:lpstr>Contents</vt:lpstr>
      <vt:lpstr>Motivation</vt:lpstr>
      <vt:lpstr>Motivation</vt:lpstr>
      <vt:lpstr>Motivation</vt:lpstr>
      <vt:lpstr>Related Work</vt:lpstr>
      <vt:lpstr>Related Work</vt:lpstr>
      <vt:lpstr>Methodology</vt:lpstr>
      <vt:lpstr>WMF</vt:lpstr>
      <vt:lpstr>WMF</vt:lpstr>
      <vt:lpstr>NeuMF</vt:lpstr>
      <vt:lpstr>GMF</vt:lpstr>
      <vt:lpstr>MLP</vt:lpstr>
      <vt:lpstr>NeuMF</vt:lpstr>
      <vt:lpstr>WMF_pos_neg</vt:lpstr>
      <vt:lpstr>WMF_pos_neg</vt:lpstr>
      <vt:lpstr>WMF Weighting Schemes</vt:lpstr>
      <vt:lpstr>NeuWMF</vt:lpstr>
      <vt:lpstr>NeuWMF</vt:lpstr>
      <vt:lpstr>NeuMF Recap</vt:lpstr>
      <vt:lpstr>Evaluation</vt:lpstr>
      <vt:lpstr>Performance Measures</vt:lpstr>
      <vt:lpstr>Experimental Setup</vt:lpstr>
      <vt:lpstr>Data Preprocessing</vt:lpstr>
      <vt:lpstr>Hyperparameter Setting</vt:lpstr>
      <vt:lpstr>Model Comparison</vt:lpstr>
      <vt:lpstr>Model Comparison</vt:lpstr>
      <vt:lpstr>Ablation Experiments for NeuWMF</vt:lpstr>
      <vt:lpstr>Ablation Experiments for NeuWMF</vt:lpstr>
      <vt:lpstr>Ablation Experiments for NeuWMF</vt:lpstr>
      <vt:lpstr>Ablation Experiments for NeuWMF</vt:lpstr>
      <vt:lpstr>Most Recommended Items</vt:lpstr>
      <vt:lpstr>Most Recommended Items</vt:lpstr>
      <vt:lpstr>Conclusion</vt:lpstr>
      <vt:lpstr>Conclusion</vt:lpstr>
      <vt:lpstr>Future Work</vt:lpstr>
      <vt:lpstr>Further Information</vt:lpstr>
      <vt:lpstr>References</vt:lpstr>
    </vt:vector>
  </TitlesOfParts>
  <Company>Technische Universiteit Eindhoven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4+1 View Model of Software Architecture</dc:title>
  <dc:creator>BCF</dc:creator>
  <cp:lastModifiedBy>Flavius Frasincar</cp:lastModifiedBy>
  <cp:revision>685</cp:revision>
  <dcterms:created xsi:type="dcterms:W3CDTF">2005-07-13T13:15:44Z</dcterms:created>
  <dcterms:modified xsi:type="dcterms:W3CDTF">2023-03-27T19:48:06Z</dcterms:modified>
</cp:coreProperties>
</file>