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86" r:id="rId8"/>
    <p:sldId id="263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5" r:id="rId26"/>
    <p:sldId id="304" r:id="rId27"/>
    <p:sldId id="303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0000"/>
    <a:srgbClr val="00CCFF"/>
    <a:srgbClr val="FF9900"/>
    <a:srgbClr val="669900"/>
    <a:srgbClr val="99FF99"/>
    <a:srgbClr val="FF7C8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89" autoAdjust="0"/>
  </p:normalViewPr>
  <p:slideViewPr>
    <p:cSldViewPr>
      <p:cViewPr varScale="1">
        <p:scale>
          <a:sx n="77" d="100"/>
          <a:sy n="77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 smtClean="0"/>
              <a:t> </a:t>
            </a:r>
            <a:r>
              <a:rPr lang="en-US" altLang="en-US" dirty="0" smtClean="0"/>
              <a:t>Exploring </a:t>
            </a:r>
            <a:r>
              <a:rPr lang="en-US" altLang="en-US" dirty="0" err="1" smtClean="0"/>
              <a:t>Lexico</a:t>
            </a:r>
            <a:r>
              <a:rPr lang="en-US" altLang="en-US" dirty="0" smtClean="0"/>
              <a:t>-Semantic Patterns for Aspect-Based Sentiment Analysis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Flavius </a:t>
            </a:r>
            <a:r>
              <a:rPr lang="en-US" altLang="en-US" dirty="0" err="1" smtClean="0"/>
              <a:t>Frasincar</a:t>
            </a:r>
            <a:r>
              <a:rPr lang="en-US" altLang="en-US" dirty="0" smtClean="0"/>
              <a:t>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hlinkClick r:id="rId3"/>
              </a:rPr>
              <a:t>frasincar@ese.eur.nl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 smtClean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468312" y="6094413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/>
              <a:t>* </a:t>
            </a:r>
            <a:r>
              <a:rPr lang="en-US" altLang="en-US" sz="1400" dirty="0"/>
              <a:t>Joint work with </a:t>
            </a:r>
            <a:r>
              <a:rPr lang="en-US" altLang="en-US" sz="1400" dirty="0" smtClean="0"/>
              <a:t>Frederique Baas, Olivier Bus, Alexander </a:t>
            </a:r>
            <a:r>
              <a:rPr lang="en-US" altLang="en-US" sz="1400" dirty="0" err="1" smtClean="0"/>
              <a:t>Osinga</a:t>
            </a:r>
            <a:r>
              <a:rPr lang="en-US" altLang="en-US" sz="1400" dirty="0" smtClean="0"/>
              <a:t>, Nikki van de </a:t>
            </a:r>
            <a:r>
              <a:rPr lang="en-US" altLang="en-US" sz="1400" dirty="0" err="1" smtClean="0"/>
              <a:t>Ven</a:t>
            </a:r>
            <a:r>
              <a:rPr lang="en-US" altLang="en-US" sz="1400" dirty="0" smtClean="0"/>
              <a:t>, </a:t>
            </a:r>
            <a:r>
              <a:rPr lang="en-US" altLang="en-US" sz="1400" dirty="0" err="1" smtClean="0"/>
              <a:t>Steffie</a:t>
            </a:r>
            <a:r>
              <a:rPr lang="en-US" altLang="en-US" sz="1400" dirty="0" smtClean="0"/>
              <a:t> van </a:t>
            </a:r>
            <a:r>
              <a:rPr lang="en-US" altLang="en-US" sz="1400" dirty="0" err="1" smtClean="0"/>
              <a:t>Loenhout</a:t>
            </a:r>
            <a:r>
              <a:rPr lang="en-US" altLang="en-US" sz="1400" dirty="0" smtClean="0"/>
              <a:t>, </a:t>
            </a:r>
            <a:r>
              <a:rPr lang="en-US" altLang="en-US" sz="1400" dirty="0" err="1" smtClean="0"/>
              <a:t>Lisanne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Vrolijk</a:t>
            </a:r>
            <a:r>
              <a:rPr lang="en-US" altLang="en-US" sz="1400" dirty="0" smtClean="0"/>
              <a:t>, and Kim Schouten</a:t>
            </a:r>
            <a:endParaRPr lang="en-US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Lexico</a:t>
            </a:r>
            <a:r>
              <a:rPr lang="en-US" dirty="0" smtClean="0"/>
              <a:t>-Semantic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514350" indent="-457200">
              <a:buFont typeface="+mj-lt"/>
              <a:buAutoNum type="arabicPeriod"/>
            </a:pPr>
            <a:r>
              <a:rPr lang="en-US" dirty="0" smtClean="0"/>
              <a:t>Lexical:</a:t>
            </a:r>
          </a:p>
          <a:p>
            <a:pPr marL="914400" lvl="1" indent="-457200"/>
            <a:r>
              <a:rPr lang="en-US" i="1" dirty="0" smtClean="0"/>
              <a:t>Word unigrams</a:t>
            </a:r>
            <a:r>
              <a:rPr lang="en-US" dirty="0" smtClean="0"/>
              <a:t>, </a:t>
            </a:r>
            <a:r>
              <a:rPr lang="en-US" i="1" dirty="0" smtClean="0"/>
              <a:t>bigrams</a:t>
            </a:r>
            <a:r>
              <a:rPr lang="en-US" dirty="0" smtClean="0"/>
              <a:t>, </a:t>
            </a:r>
            <a:r>
              <a:rPr lang="en-US" i="1" dirty="0" smtClean="0"/>
              <a:t>trigrams</a:t>
            </a:r>
            <a:r>
              <a:rPr lang="en-US" dirty="0" smtClean="0"/>
              <a:t>, and </a:t>
            </a:r>
            <a:r>
              <a:rPr lang="en-US" i="1" dirty="0" err="1" smtClean="0"/>
              <a:t>quadgrams</a:t>
            </a:r>
            <a:r>
              <a:rPr lang="en-US" dirty="0" smtClean="0"/>
              <a:t> (larger n-grams are too sparse)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Syntactic:</a:t>
            </a:r>
          </a:p>
          <a:p>
            <a:pPr marL="914400" lvl="1" indent="-457200"/>
            <a:r>
              <a:rPr lang="en-US" i="1" dirty="0" smtClean="0"/>
              <a:t>POS unigrams</a:t>
            </a:r>
            <a:r>
              <a:rPr lang="en-US" dirty="0" smtClean="0"/>
              <a:t>, </a:t>
            </a:r>
            <a:r>
              <a:rPr lang="en-US" i="1" dirty="0" smtClean="0"/>
              <a:t>bigrams</a:t>
            </a:r>
            <a:r>
              <a:rPr lang="en-US" dirty="0" smtClean="0"/>
              <a:t>, </a:t>
            </a:r>
            <a:r>
              <a:rPr lang="en-US" i="1" dirty="0" smtClean="0"/>
              <a:t>trigrams</a:t>
            </a:r>
            <a:r>
              <a:rPr lang="en-US" dirty="0" smtClean="0"/>
              <a:t>, and </a:t>
            </a:r>
            <a:r>
              <a:rPr lang="en-US" i="1" dirty="0" err="1" smtClean="0"/>
              <a:t>quadgrams</a:t>
            </a:r>
            <a:r>
              <a:rPr lang="en-US" dirty="0" smtClean="0"/>
              <a:t> (based on Stanford POS tagger)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Semantic:</a:t>
            </a:r>
          </a:p>
          <a:p>
            <a:pPr marL="914400" lvl="1" indent="-457200"/>
            <a:r>
              <a:rPr lang="en-US" i="1" dirty="0" err="1" smtClean="0"/>
              <a:t>Synset</a:t>
            </a:r>
            <a:r>
              <a:rPr lang="en-US" i="1" dirty="0" smtClean="0"/>
              <a:t> unigrams</a:t>
            </a:r>
            <a:r>
              <a:rPr lang="en-US" dirty="0" smtClean="0"/>
              <a:t> and </a:t>
            </a:r>
            <a:r>
              <a:rPr lang="en-US" i="1" dirty="0" err="1" smtClean="0"/>
              <a:t>synsets</a:t>
            </a:r>
            <a:r>
              <a:rPr lang="en-US" i="1" dirty="0" smtClean="0"/>
              <a:t> bigrams</a:t>
            </a:r>
            <a:r>
              <a:rPr lang="en-US" dirty="0" smtClean="0"/>
              <a:t> (based on adapted </a:t>
            </a:r>
            <a:r>
              <a:rPr lang="en-US" dirty="0" err="1" smtClean="0"/>
              <a:t>Lesk</a:t>
            </a:r>
            <a:r>
              <a:rPr lang="en-US" dirty="0" smtClean="0"/>
              <a:t> algorithm for word sense disambiguation)</a:t>
            </a:r>
          </a:p>
          <a:p>
            <a:pPr marL="914400" lvl="1" indent="-457200"/>
            <a:r>
              <a:rPr lang="en-US" dirty="0" smtClean="0"/>
              <a:t>Examples of </a:t>
            </a:r>
            <a:r>
              <a:rPr lang="en-US" i="1" dirty="0" err="1" smtClean="0"/>
              <a:t>synset</a:t>
            </a:r>
            <a:r>
              <a:rPr lang="en-US" i="1" dirty="0" smtClean="0"/>
              <a:t> bigram</a:t>
            </a:r>
            <a:r>
              <a:rPr lang="en-US" dirty="0" smtClean="0"/>
              <a:t>: “small#JJ#1</a:t>
            </a:r>
            <a:r>
              <a:rPr lang="en-US" dirty="0"/>
              <a:t>”+ </a:t>
            </a:r>
            <a:r>
              <a:rPr lang="en-US" dirty="0" smtClean="0"/>
              <a:t>“device#NN#1” denotes in general positive sentiment, but “small#JJ#1</a:t>
            </a:r>
            <a:r>
              <a:rPr lang="en-US" dirty="0"/>
              <a:t>”+ </a:t>
            </a:r>
            <a:r>
              <a:rPr lang="en-US" dirty="0" smtClean="0"/>
              <a:t>“meal#NN#1” denotes in general negative sentiment</a:t>
            </a:r>
          </a:p>
          <a:p>
            <a:pPr marL="914400" lvl="1" indent="-457200"/>
            <a:r>
              <a:rPr lang="en-US" dirty="0" smtClean="0"/>
              <a:t>For </a:t>
            </a:r>
            <a:r>
              <a:rPr lang="en-US" i="1" dirty="0" err="1" smtClean="0"/>
              <a:t>synset</a:t>
            </a:r>
            <a:r>
              <a:rPr lang="en-US" i="1" dirty="0" smtClean="0"/>
              <a:t> bigrams</a:t>
            </a:r>
            <a:r>
              <a:rPr lang="en-US" dirty="0" smtClean="0"/>
              <a:t> the order of the </a:t>
            </a:r>
            <a:r>
              <a:rPr lang="en-US" dirty="0" err="1" smtClean="0"/>
              <a:t>synsets</a:t>
            </a:r>
            <a:r>
              <a:rPr lang="en-US" dirty="0" smtClean="0"/>
              <a:t> was discarded (to reduce </a:t>
            </a:r>
            <a:r>
              <a:rPr lang="en-US" dirty="0" err="1" smtClean="0"/>
              <a:t>sparsity</a:t>
            </a:r>
            <a:r>
              <a:rPr lang="en-US" dirty="0" smtClean="0"/>
              <a:t>)</a:t>
            </a:r>
          </a:p>
          <a:p>
            <a:pPr marL="51435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Lexico</a:t>
            </a:r>
            <a:r>
              <a:rPr lang="en-US" dirty="0" smtClean="0"/>
              <a:t>-Semantic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>
              <a:buFont typeface="+mj-lt"/>
              <a:buAutoNum type="arabicPeriod" startAt="4"/>
            </a:pPr>
            <a:r>
              <a:rPr lang="en-US" dirty="0" smtClean="0"/>
              <a:t>Sentiment:</a:t>
            </a:r>
          </a:p>
          <a:p>
            <a:pPr marL="914400" lvl="1" indent="-457200"/>
            <a:r>
              <a:rPr lang="en-US" i="1" dirty="0" err="1" smtClean="0"/>
              <a:t>Sentisynset</a:t>
            </a:r>
            <a:r>
              <a:rPr lang="en-US" i="1" dirty="0" smtClean="0"/>
              <a:t> unigram</a:t>
            </a:r>
            <a:r>
              <a:rPr lang="en-US" dirty="0" smtClean="0"/>
              <a:t>, </a:t>
            </a:r>
            <a:r>
              <a:rPr lang="en-US" i="1" dirty="0" err="1" smtClean="0"/>
              <a:t>negator-sentisynset</a:t>
            </a:r>
            <a:r>
              <a:rPr lang="en-US" i="1" dirty="0" smtClean="0"/>
              <a:t> bigram</a:t>
            </a:r>
            <a:r>
              <a:rPr lang="en-US" dirty="0" smtClean="0"/>
              <a:t> (based on </a:t>
            </a:r>
            <a:r>
              <a:rPr lang="en-US" dirty="0" err="1" smtClean="0"/>
              <a:t>SentiWordNet</a:t>
            </a:r>
            <a:r>
              <a:rPr lang="en-US" dirty="0" smtClean="0"/>
              <a:t>, </a:t>
            </a:r>
            <a:r>
              <a:rPr lang="en-US" i="1" dirty="0" smtClean="0"/>
              <a:t>sentiment</a:t>
            </a:r>
            <a:r>
              <a:rPr lang="en-US" dirty="0" smtClean="0"/>
              <a:t> = </a:t>
            </a:r>
            <a:r>
              <a:rPr lang="en-US" i="1" dirty="0" err="1" smtClean="0"/>
              <a:t>positive_score</a:t>
            </a:r>
            <a:r>
              <a:rPr lang="en-US" dirty="0" smtClean="0"/>
              <a:t> – </a:t>
            </a:r>
            <a:r>
              <a:rPr lang="en-US" i="1" dirty="0" err="1" smtClean="0"/>
              <a:t>negative_score</a:t>
            </a:r>
            <a:r>
              <a:rPr lang="en-US" dirty="0" smtClean="0"/>
              <a:t> and </a:t>
            </a:r>
            <a:r>
              <a:rPr lang="en-US" i="1" dirty="0" err="1" smtClean="0"/>
              <a:t>negator</a:t>
            </a:r>
            <a:r>
              <a:rPr lang="en-US" dirty="0" smtClean="0"/>
              <a:t> words that flip the sentiment are from </a:t>
            </a:r>
            <a:r>
              <a:rPr lang="en-US" dirty="0" err="1" smtClean="0"/>
              <a:t>GeneralEnquirer</a:t>
            </a:r>
            <a:r>
              <a:rPr lang="en-US" dirty="0" smtClean="0"/>
              <a:t>)</a:t>
            </a:r>
          </a:p>
          <a:p>
            <a:pPr marL="914400" lvl="1" indent="-457200"/>
            <a:r>
              <a:rPr lang="en-US" dirty="0" smtClean="0"/>
              <a:t>The only non-binary features</a:t>
            </a:r>
          </a:p>
          <a:p>
            <a:pPr marL="514350" indent="-457200">
              <a:buFont typeface="+mj-lt"/>
              <a:buAutoNum type="arabicPeriod" startAt="4"/>
            </a:pPr>
            <a:r>
              <a:rPr lang="en-US" dirty="0" smtClean="0"/>
              <a:t>Hybrid:</a:t>
            </a:r>
          </a:p>
          <a:p>
            <a:pPr marL="914400" lvl="1" indent="-457200"/>
            <a:r>
              <a:rPr lang="en-US" i="1" dirty="0" err="1" smtClean="0"/>
              <a:t>Negator</a:t>
            </a:r>
            <a:r>
              <a:rPr lang="en-US" i="1" dirty="0" smtClean="0"/>
              <a:t>-POS bigram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err="1" smtClean="0"/>
              <a:t>synset</a:t>
            </a:r>
            <a:r>
              <a:rPr lang="en-US" i="1" dirty="0" smtClean="0"/>
              <a:t>-POS bigram</a:t>
            </a:r>
          </a:p>
          <a:p>
            <a:pPr marL="914400" lvl="1" indent="-457200"/>
            <a:r>
              <a:rPr lang="en-US" i="1" dirty="0" err="1" smtClean="0"/>
              <a:t>Negator</a:t>
            </a:r>
            <a:r>
              <a:rPr lang="en-US" i="1" dirty="0" smtClean="0"/>
              <a:t>-POS bigram </a:t>
            </a:r>
            <a:r>
              <a:rPr lang="en-US" dirty="0" smtClean="0"/>
              <a:t>generalizes over </a:t>
            </a:r>
            <a:r>
              <a:rPr lang="en-US" i="1" dirty="0" smtClean="0"/>
              <a:t>word bigram </a:t>
            </a:r>
            <a:r>
              <a:rPr lang="en-US" dirty="0" smtClean="0"/>
              <a:t>(e.g., “not good” and “not tasty” generalized as </a:t>
            </a:r>
            <a:r>
              <a:rPr lang="en-US" i="1" dirty="0" err="1" smtClean="0"/>
              <a:t>negator</a:t>
            </a:r>
            <a:r>
              <a:rPr lang="en-US" i="1" dirty="0" smtClean="0"/>
              <a:t>-adjective</a:t>
            </a:r>
            <a:r>
              <a:rPr lang="en-US" dirty="0" smtClean="0"/>
              <a:t>) and specializes over </a:t>
            </a:r>
            <a:r>
              <a:rPr lang="en-US" i="1" dirty="0" smtClean="0"/>
              <a:t>POS-bigram </a:t>
            </a:r>
            <a:r>
              <a:rPr lang="en-US" dirty="0" smtClean="0"/>
              <a:t>(“not good”, “not tasty”, and “very delicious” are all </a:t>
            </a:r>
            <a:r>
              <a:rPr lang="en-US" i="1" dirty="0" smtClean="0"/>
              <a:t>adverb-adjective</a:t>
            </a:r>
            <a:r>
              <a:rPr lang="en-US" dirty="0" smtClean="0"/>
              <a:t> bigrams but the sentiment is very different)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SemEval</a:t>
            </a:r>
            <a:r>
              <a:rPr lang="en-US" dirty="0" smtClean="0"/>
              <a:t> 2015 two datasets: restaurants and laptops</a:t>
            </a:r>
          </a:p>
          <a:p>
            <a:r>
              <a:rPr lang="en-US" dirty="0" smtClean="0"/>
              <a:t>Example: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27584" y="2636912"/>
            <a:ext cx="7776864" cy="35086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&lt;sentence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id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"1486041:2"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</a:t>
            </a:r>
            <a:r>
              <a:rPr lang="en-GB" b="1" dirty="0">
                <a:solidFill>
                  <a:srgbClr val="0000FF"/>
                </a:solidFill>
                <a:highlight>
                  <a:srgbClr val="FFFFFF"/>
                </a:highlight>
              </a:rPr>
              <a:t>text&gt;</a:t>
            </a:r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Despite a slightly limited menu, everything prepared is done to perfection, ultra fresh and a work of food art.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&lt;/text&gt;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&lt;Opinions&gt;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&lt;Opinion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target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"menu"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category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"FOOD#STYLE_OPTIONS"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polarity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"negative"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from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"27"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to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"31"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/&gt;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&lt;Opinion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target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"NULL"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category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"FOOD#QUALITY"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polarity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"positive"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from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"0"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to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"0"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/&gt;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&lt;Opinion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target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"NULL"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category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"FOOD#STYLE_OPTIONS"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polarity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"positive"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from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"0"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GB" dirty="0">
                <a:solidFill>
                  <a:srgbClr val="FF0000"/>
                </a:solidFill>
                <a:highlight>
                  <a:srgbClr val="FFFFFF"/>
                </a:highlight>
              </a:rPr>
              <a:t>to</a:t>
            </a:r>
            <a:r>
              <a:rPr lang="en-GB" dirty="0">
                <a:solidFill>
                  <a:srgbClr val="000000"/>
                </a:solidFill>
                <a:highlight>
                  <a:srgbClr val="FFFFFF"/>
                </a:highlight>
              </a:rPr>
              <a:t>=</a:t>
            </a:r>
            <a:r>
              <a:rPr lang="en-GB" b="1" dirty="0">
                <a:solidFill>
                  <a:srgbClr val="8000FF"/>
                </a:solidFill>
                <a:highlight>
                  <a:srgbClr val="FFFFFF"/>
                </a:highlight>
              </a:rPr>
              <a:t>"0"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/&gt;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&lt;/Opinions&gt;</a:t>
            </a:r>
            <a:endParaRPr lang="en-GB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GB" dirty="0">
                <a:solidFill>
                  <a:srgbClr val="0000FF"/>
                </a:solidFill>
                <a:highlight>
                  <a:srgbClr val="FFFFFF"/>
                </a:highlight>
              </a:rPr>
              <a:t>&lt;/sentence&gt;</a:t>
            </a:r>
            <a:endParaRPr lang="en-GB" sz="2400" dirty="0">
              <a:solidFill>
                <a:srgbClr val="0000FF"/>
              </a:solidFill>
              <a:highlight>
                <a:srgbClr val="FFFFFF"/>
              </a:highlight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Restaurants:</a:t>
            </a:r>
          </a:p>
          <a:p>
            <a:pPr lvl="1"/>
            <a:r>
              <a:rPr lang="en-US" dirty="0" smtClean="0"/>
              <a:t>254 reviews:</a:t>
            </a:r>
            <a:r>
              <a:rPr lang="en-GB" dirty="0" smtClean="0"/>
              <a:t> 1315 sentences</a:t>
            </a:r>
          </a:p>
          <a:p>
            <a:pPr lvl="1"/>
            <a:r>
              <a:rPr lang="en-US" dirty="0" smtClean="0"/>
              <a:t>Mix of explicit and implicit aspects</a:t>
            </a:r>
            <a:endParaRPr lang="en-GB" dirty="0" smtClean="0"/>
          </a:p>
          <a:p>
            <a:r>
              <a:rPr lang="en-US" dirty="0" smtClean="0"/>
              <a:t>Laptops:</a:t>
            </a:r>
          </a:p>
          <a:p>
            <a:pPr lvl="1"/>
            <a:r>
              <a:rPr lang="en-US" dirty="0" smtClean="0"/>
              <a:t>277 reviews: 1739 sentences</a:t>
            </a:r>
          </a:p>
          <a:p>
            <a:pPr lvl="1"/>
            <a:r>
              <a:rPr lang="en-US" dirty="0" smtClean="0"/>
              <a:t>Only implicit aspects (targets are not specified)</a:t>
            </a:r>
          </a:p>
          <a:p>
            <a:r>
              <a:rPr lang="en-US" dirty="0" smtClean="0"/>
              <a:t>Each sentence contains 0, 1, or multiple aspects</a:t>
            </a:r>
          </a:p>
          <a:p>
            <a:r>
              <a:rPr lang="en-US" dirty="0" smtClean="0"/>
              <a:t>Each aspect is labeled as positive, neutral, or negative</a:t>
            </a:r>
          </a:p>
          <a:p>
            <a:r>
              <a:rPr lang="en-US" dirty="0" smtClean="0"/>
              <a:t>Sentences can have different sentiments for different aspects and sometimes even for the very same aspect!</a:t>
            </a:r>
          </a:p>
          <a:p>
            <a:pPr marL="0" indent="0">
              <a:buNone/>
            </a:pPr>
            <a:endParaRPr lang="en-US" dirty="0" smtClean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5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66" y="3923280"/>
            <a:ext cx="7988619" cy="25960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65" y="1318188"/>
            <a:ext cx="7988620" cy="257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7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31" y="2327416"/>
            <a:ext cx="7992888" cy="264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98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Marginal effect of adding one feature versus majority baseline (positive) using F1: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933" y="2482516"/>
            <a:ext cx="5470794" cy="401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64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forward feature selection</a:t>
            </a:r>
          </a:p>
          <a:p>
            <a:r>
              <a:rPr lang="en-US" dirty="0" smtClean="0"/>
              <a:t>Laptop:</a:t>
            </a:r>
          </a:p>
          <a:p>
            <a:pPr lvl="1"/>
            <a:r>
              <a:rPr lang="en-US" i="1" u="sng" dirty="0"/>
              <a:t>w</a:t>
            </a:r>
            <a:r>
              <a:rPr lang="en-US" i="1" u="sng" dirty="0" smtClean="0"/>
              <a:t>ord unigram</a:t>
            </a:r>
            <a:r>
              <a:rPr lang="en-US" dirty="0" smtClean="0"/>
              <a:t>, </a:t>
            </a:r>
            <a:r>
              <a:rPr lang="en-US" i="1" u="sng" dirty="0" err="1" smtClean="0"/>
              <a:t>synset</a:t>
            </a:r>
            <a:r>
              <a:rPr lang="en-US" i="1" u="sng" dirty="0" smtClean="0"/>
              <a:t> bigram</a:t>
            </a:r>
            <a:r>
              <a:rPr lang="en-US" dirty="0" smtClean="0"/>
              <a:t>, </a:t>
            </a:r>
            <a:r>
              <a:rPr lang="en-US" i="1" u="sng" dirty="0" err="1" smtClean="0"/>
              <a:t>sentisynset</a:t>
            </a:r>
            <a:r>
              <a:rPr lang="en-US" i="1" u="sng" dirty="0" smtClean="0"/>
              <a:t> unigram</a:t>
            </a:r>
            <a:r>
              <a:rPr lang="en-US" dirty="0" smtClean="0"/>
              <a:t>, and </a:t>
            </a:r>
            <a:r>
              <a:rPr lang="en-US" i="1" dirty="0" err="1" smtClean="0"/>
              <a:t>synset</a:t>
            </a:r>
            <a:r>
              <a:rPr lang="en-US" i="1" dirty="0" smtClean="0"/>
              <a:t> unigram</a:t>
            </a:r>
          </a:p>
          <a:p>
            <a:r>
              <a:rPr lang="en-US" dirty="0" smtClean="0"/>
              <a:t>Restaurant:</a:t>
            </a:r>
          </a:p>
          <a:p>
            <a:pPr lvl="1"/>
            <a:r>
              <a:rPr lang="en-US" i="1" u="sng" dirty="0"/>
              <a:t>w</a:t>
            </a:r>
            <a:r>
              <a:rPr lang="en-US" i="1" u="sng" dirty="0" smtClean="0"/>
              <a:t>ord unigram</a:t>
            </a:r>
            <a:r>
              <a:rPr lang="en-US" dirty="0" smtClean="0"/>
              <a:t>, </a:t>
            </a:r>
            <a:r>
              <a:rPr lang="en-US" i="1" u="sng" dirty="0" err="1" smtClean="0"/>
              <a:t>synset</a:t>
            </a:r>
            <a:r>
              <a:rPr lang="en-US" i="1" u="sng" dirty="0" smtClean="0"/>
              <a:t> bigram</a:t>
            </a:r>
            <a:r>
              <a:rPr lang="en-US" dirty="0" smtClean="0"/>
              <a:t>, </a:t>
            </a:r>
            <a:r>
              <a:rPr lang="en-US" i="1" u="sng" dirty="0" err="1" smtClean="0"/>
              <a:t>sentisynset</a:t>
            </a:r>
            <a:r>
              <a:rPr lang="en-US" i="1" u="sng" dirty="0" smtClean="0"/>
              <a:t> unigram</a:t>
            </a:r>
            <a:r>
              <a:rPr lang="en-US" dirty="0" smtClean="0"/>
              <a:t>, </a:t>
            </a:r>
            <a:r>
              <a:rPr lang="en-US" i="1" dirty="0" smtClean="0"/>
              <a:t>POS bigram</a:t>
            </a:r>
            <a:r>
              <a:rPr lang="en-US" dirty="0" smtClean="0"/>
              <a:t>, and </a:t>
            </a:r>
            <a:r>
              <a:rPr lang="en-US" i="1" dirty="0" err="1" smtClean="0"/>
              <a:t>negator</a:t>
            </a:r>
            <a:r>
              <a:rPr lang="en-US" i="1" dirty="0" smtClean="0"/>
              <a:t>-POS bigram</a:t>
            </a:r>
          </a:p>
          <a:p>
            <a:endParaRPr lang="en-US" i="1" dirty="0"/>
          </a:p>
          <a:p>
            <a:r>
              <a:rPr lang="en-US" dirty="0" smtClean="0"/>
              <a:t>Observation: </a:t>
            </a:r>
            <a:r>
              <a:rPr lang="en-US" i="1" dirty="0" smtClean="0"/>
              <a:t>POS</a:t>
            </a:r>
            <a:r>
              <a:rPr lang="en-US" dirty="0" smtClean="0"/>
              <a:t>-based </a:t>
            </a:r>
            <a:r>
              <a:rPr lang="en-US" i="1" dirty="0" smtClean="0"/>
              <a:t>bigrams</a:t>
            </a:r>
            <a:r>
              <a:rPr lang="en-US" dirty="0" smtClean="0"/>
              <a:t> are selected for the restaurant dataset but not for the laptop </a:t>
            </a:r>
            <a:r>
              <a:rPr lang="en-US" dirty="0" smtClean="0"/>
              <a:t>dataset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Prevalence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Deviation from the expected negative polarity for POS bigram (if the feature does not discriminate the aspect sentiment, it will appear in the same proportion in a negative context as in the whole dataset)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4" y="2796873"/>
            <a:ext cx="5952756" cy="3584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87622" y="2780928"/>
            <a:ext cx="21768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Legend:</a:t>
            </a:r>
          </a:p>
          <a:p>
            <a:r>
              <a:rPr lang="en-US" sz="1400" dirty="0" smtClean="0"/>
              <a:t>DT = determiner</a:t>
            </a:r>
          </a:p>
          <a:p>
            <a:r>
              <a:rPr lang="en-US" sz="1400" dirty="0" smtClean="0"/>
              <a:t>NN = noun</a:t>
            </a:r>
          </a:p>
          <a:p>
            <a:r>
              <a:rPr lang="en-US" sz="1400" dirty="0" smtClean="0"/>
              <a:t>IN = preposition</a:t>
            </a:r>
          </a:p>
          <a:p>
            <a:r>
              <a:rPr lang="en-US" sz="1400" dirty="0" smtClean="0"/>
              <a:t>PRP = personal pronoun</a:t>
            </a:r>
          </a:p>
          <a:p>
            <a:r>
              <a:rPr lang="en-US" sz="1400" dirty="0" smtClean="0"/>
              <a:t>VBD = verb past tense</a:t>
            </a:r>
          </a:p>
          <a:p>
            <a:r>
              <a:rPr lang="en-US" sz="1400" dirty="0" smtClean="0"/>
              <a:t>RB = adverb</a:t>
            </a:r>
          </a:p>
          <a:p>
            <a:r>
              <a:rPr lang="en-US" sz="1400" dirty="0" smtClean="0"/>
              <a:t>JJ = adjective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Bigram PRP VBD </a:t>
            </a:r>
          </a:p>
          <a:p>
            <a:r>
              <a:rPr lang="en-US" sz="1400" dirty="0" smtClean="0"/>
              <a:t>(e.g., “I thought”) is good indicator for negative sentiment for restaurants</a:t>
            </a:r>
            <a:endParaRPr lang="en-GB" sz="14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5148064" y="4041068"/>
            <a:ext cx="1639558" cy="1404156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99992" y="3861048"/>
            <a:ext cx="648072" cy="36004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1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Context and Feature Ablation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228379"/>
          </a:xfrm>
        </p:spPr>
        <p:txBody>
          <a:bodyPr/>
          <a:lstStyle/>
          <a:p>
            <a:r>
              <a:rPr lang="en-US" dirty="0" smtClean="0"/>
              <a:t>Optimal surface context:</a:t>
            </a:r>
          </a:p>
          <a:p>
            <a:pPr lvl="1"/>
            <a:r>
              <a:rPr lang="en-US" dirty="0"/>
              <a:t>8</a:t>
            </a:r>
            <a:r>
              <a:rPr lang="en-US" dirty="0" smtClean="0"/>
              <a:t> words to the left of the target and 8 words to the right target</a:t>
            </a:r>
          </a:p>
          <a:p>
            <a:r>
              <a:rPr lang="en-US" dirty="0" smtClean="0"/>
              <a:t>Feature ablation:</a:t>
            </a:r>
          </a:p>
          <a:p>
            <a:pPr lvl="1"/>
            <a:r>
              <a:rPr lang="en-US" dirty="0" smtClean="0"/>
              <a:t>Using all features except for the analyzed feature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39" y="3738351"/>
            <a:ext cx="5306437" cy="228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954195" y="4526153"/>
            <a:ext cx="952577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010228" y="4795697"/>
            <a:ext cx="4896544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06112" y="4550867"/>
            <a:ext cx="1944216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312549" y="4257345"/>
            <a:ext cx="2176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w</a:t>
            </a:r>
            <a:r>
              <a:rPr lang="en-US" sz="1400" i="1" dirty="0" smtClean="0"/>
              <a:t>ord unigram </a:t>
            </a:r>
            <a:r>
              <a:rPr lang="en-US" sz="1400" dirty="0" smtClean="0"/>
              <a:t>important for laptops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6279594" y="4871896"/>
            <a:ext cx="217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/>
              <a:t>s</a:t>
            </a:r>
            <a:r>
              <a:rPr lang="en-US" sz="1400" i="1" dirty="0" err="1" smtClean="0"/>
              <a:t>ynset</a:t>
            </a:r>
            <a:r>
              <a:rPr lang="en-US" sz="1400" i="1" dirty="0" smtClean="0"/>
              <a:t> bigram</a:t>
            </a:r>
            <a:r>
              <a:rPr lang="en-US" sz="1400" dirty="0" smtClean="0"/>
              <a:t> important for both restaurants and laptops</a:t>
            </a:r>
            <a:endParaRPr lang="en-GB" sz="1400" dirty="0"/>
          </a:p>
        </p:txBody>
      </p:sp>
      <p:cxnSp>
        <p:nvCxnSpPr>
          <p:cNvPr id="13" name="Straight Connector 12"/>
          <p:cNvCxnSpPr>
            <a:endCxn id="11" idx="1"/>
          </p:cNvCxnSpPr>
          <p:nvPr/>
        </p:nvCxnSpPr>
        <p:spPr>
          <a:xfrm flipV="1">
            <a:off x="5918640" y="4518955"/>
            <a:ext cx="393909" cy="97198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3"/>
          </p:cNvCxnSpPr>
          <p:nvPr/>
        </p:nvCxnSpPr>
        <p:spPr>
          <a:xfrm>
            <a:off x="5906772" y="4885697"/>
            <a:ext cx="405777" cy="22080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9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Motivation</a:t>
            </a:r>
          </a:p>
          <a:p>
            <a:pPr eaLnBrk="1" hangingPunct="1"/>
            <a:r>
              <a:rPr lang="en-US" altLang="en-US" dirty="0" smtClean="0"/>
              <a:t>Related Work</a:t>
            </a:r>
          </a:p>
          <a:p>
            <a:pPr eaLnBrk="1" hangingPunct="1"/>
            <a:r>
              <a:rPr lang="en-US" altLang="en-US" dirty="0" smtClean="0"/>
              <a:t>Data</a:t>
            </a:r>
          </a:p>
          <a:p>
            <a:pPr eaLnBrk="1" hangingPunct="1"/>
            <a:r>
              <a:rPr lang="en-US" altLang="en-US" dirty="0" smtClean="0"/>
              <a:t>Methodology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Evaluation</a:t>
            </a:r>
          </a:p>
          <a:p>
            <a:pPr eaLnBrk="1" hangingPunct="1"/>
            <a:r>
              <a:rPr lang="en-US" altLang="en-US" dirty="0" smtClean="0"/>
              <a:t>Conclusion  (includes Future Work)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09F2CC5E-FE89-4336-B166-F3813ECD4A88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Weight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SVM:</a:t>
            </a:r>
          </a:p>
          <a:p>
            <a:pPr lvl="1"/>
            <a:r>
              <a:rPr lang="en-US" dirty="0" smtClean="0"/>
              <a:t>Optimal set of features and optimal hyper-parameters</a:t>
            </a:r>
          </a:p>
          <a:p>
            <a:pPr lvl="1"/>
            <a:r>
              <a:rPr lang="en-US" dirty="0" smtClean="0"/>
              <a:t>Only positive/negative classification for interpretation (removed neutral)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56" y="3157909"/>
            <a:ext cx="8568951" cy="178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0815" y="5085184"/>
            <a:ext cx="25809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Legend:</a:t>
            </a:r>
          </a:p>
          <a:p>
            <a:r>
              <a:rPr lang="en-US" sz="1400" dirty="0" smtClean="0"/>
              <a:t>W = </a:t>
            </a:r>
            <a:r>
              <a:rPr lang="en-US" sz="1400" i="1" dirty="0" smtClean="0"/>
              <a:t>word unigram</a:t>
            </a:r>
          </a:p>
          <a:p>
            <a:r>
              <a:rPr lang="en-US" sz="1400" dirty="0" smtClean="0"/>
              <a:t>SS = </a:t>
            </a:r>
            <a:r>
              <a:rPr lang="en-US" sz="1400" i="1" dirty="0" err="1" smtClean="0"/>
              <a:t>synset</a:t>
            </a:r>
            <a:r>
              <a:rPr lang="en-US" sz="1400" i="1" dirty="0" smtClean="0"/>
              <a:t> unigram</a:t>
            </a:r>
          </a:p>
          <a:p>
            <a:r>
              <a:rPr lang="en-US" sz="1400" dirty="0" smtClean="0"/>
              <a:t>SSS = </a:t>
            </a:r>
            <a:r>
              <a:rPr lang="en-US" sz="1400" i="1" dirty="0" err="1" smtClean="0"/>
              <a:t>sentisynset</a:t>
            </a:r>
            <a:r>
              <a:rPr lang="en-US" sz="1400" i="1" dirty="0" smtClean="0"/>
              <a:t> unigram</a:t>
            </a:r>
          </a:p>
          <a:p>
            <a:r>
              <a:rPr lang="en-US" sz="1400" dirty="0" smtClean="0"/>
              <a:t>* = </a:t>
            </a:r>
            <a:r>
              <a:rPr lang="en-US" sz="1400" i="1" dirty="0" smtClean="0"/>
              <a:t>present tense</a:t>
            </a:r>
          </a:p>
          <a:p>
            <a:r>
              <a:rPr lang="en-US" sz="1400" dirty="0" smtClean="0"/>
              <a:t>** = </a:t>
            </a:r>
            <a:r>
              <a:rPr lang="en-US" sz="1400" i="1" dirty="0" smtClean="0"/>
              <a:t>past tense</a:t>
            </a:r>
            <a:endParaRPr lang="en-GB" sz="1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845943" y="5097541"/>
            <a:ext cx="18001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</a:t>
            </a:r>
            <a:r>
              <a:rPr lang="en-US" sz="1400" dirty="0" smtClean="0"/>
              <a:t>ord “soggy” strong </a:t>
            </a:r>
          </a:p>
          <a:p>
            <a:r>
              <a:rPr lang="en-US" sz="1400" i="1" dirty="0"/>
              <a:t>i</a:t>
            </a:r>
            <a:r>
              <a:rPr lang="en-US" sz="1400" i="1" dirty="0" smtClean="0"/>
              <a:t>ndicator for negative sentiment for restaurants</a:t>
            </a:r>
            <a:endParaRPr lang="en-GB" sz="1400" i="1" dirty="0"/>
          </a:p>
        </p:txBody>
      </p:sp>
      <p:sp>
        <p:nvSpPr>
          <p:cNvPr id="10" name="Rectangle 9"/>
          <p:cNvSpPr/>
          <p:nvPr/>
        </p:nvSpPr>
        <p:spPr>
          <a:xfrm>
            <a:off x="2627784" y="4196374"/>
            <a:ext cx="1944216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925684" y="4679494"/>
            <a:ext cx="1800000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66022" y="4376374"/>
            <a:ext cx="0" cy="72116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849434" y="4889357"/>
            <a:ext cx="0" cy="208184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06382" y="5081692"/>
            <a:ext cx="18001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</a:t>
            </a:r>
            <a:r>
              <a:rPr lang="en-US" sz="1400" dirty="0" smtClean="0"/>
              <a:t>ord “Dell” strong </a:t>
            </a:r>
          </a:p>
          <a:p>
            <a:r>
              <a:rPr lang="en-US" sz="1400" i="1" dirty="0"/>
              <a:t>i</a:t>
            </a:r>
            <a:r>
              <a:rPr lang="en-US" sz="1400" i="1" dirty="0" smtClean="0"/>
              <a:t>ndicator for negative sentiment for laptops</a:t>
            </a:r>
            <a:endParaRPr lang="en-GB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792583" y="5087620"/>
            <a:ext cx="1800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</a:t>
            </a:r>
            <a:r>
              <a:rPr lang="en-US" sz="1400" dirty="0" smtClean="0"/>
              <a:t>ord “be” associated with positive sentiment in present tense and negative sentiment in past tense</a:t>
            </a:r>
            <a:endParaRPr lang="en-GB" sz="1400" i="1" dirty="0"/>
          </a:p>
        </p:txBody>
      </p:sp>
      <p:sp>
        <p:nvSpPr>
          <p:cNvPr id="21" name="Rectangle 20"/>
          <p:cNvSpPr/>
          <p:nvPr/>
        </p:nvSpPr>
        <p:spPr>
          <a:xfrm>
            <a:off x="4796848" y="3717032"/>
            <a:ext cx="1944216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890647" y="3949124"/>
            <a:ext cx="1859751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95536" y="3949124"/>
            <a:ext cx="2088232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Connector 23"/>
          <p:cNvCxnSpPr/>
          <p:nvPr/>
        </p:nvCxnSpPr>
        <p:spPr>
          <a:xfrm>
            <a:off x="5780351" y="3897032"/>
            <a:ext cx="0" cy="12240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932751" y="4129124"/>
            <a:ext cx="1892933" cy="95606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648231" y="3717032"/>
            <a:ext cx="1913640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3566022" y="3897032"/>
            <a:ext cx="1726058" cy="118815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3" idx="2"/>
          </p:cNvCxnSpPr>
          <p:nvPr/>
        </p:nvCxnSpPr>
        <p:spPr>
          <a:xfrm>
            <a:off x="1439652" y="4129124"/>
            <a:ext cx="3636404" cy="97728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1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optimal set of features and optimal hyper-parameters</a:t>
            </a:r>
          </a:p>
          <a:p>
            <a:r>
              <a:rPr lang="en-US" dirty="0" smtClean="0"/>
              <a:t>Majority baseline: predict always positive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68" y="2924944"/>
            <a:ext cx="8659849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257120" y="4197461"/>
            <a:ext cx="792088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884368" y="4200630"/>
            <a:ext cx="792088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028411" y="5013176"/>
            <a:ext cx="1531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5.4 percentage points increase compared to the SVM with </a:t>
            </a:r>
            <a:r>
              <a:rPr lang="en-US" sz="1400" dirty="0" err="1" smtClean="0"/>
              <a:t>BoW</a:t>
            </a:r>
            <a:endParaRPr lang="en-GB" sz="1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514784" y="4986328"/>
            <a:ext cx="1531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3.1 percentage points increase compared to the SVM with </a:t>
            </a:r>
            <a:r>
              <a:rPr lang="en-US" sz="1400" dirty="0" err="1" smtClean="0"/>
              <a:t>BoW</a:t>
            </a:r>
            <a:endParaRPr lang="en-GB" sz="1400" i="1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8280412" y="4392987"/>
            <a:ext cx="0" cy="29776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91408" y="5042005"/>
            <a:ext cx="334448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It is harder to predict the less occurring</a:t>
            </a:r>
            <a:endParaRPr lang="en-US" sz="1400" dirty="0"/>
          </a:p>
          <a:p>
            <a:r>
              <a:rPr lang="en-US" sz="1400" dirty="0" smtClean="0"/>
              <a:t>sentiment classes (neutral and negative) </a:t>
            </a:r>
          </a:p>
          <a:p>
            <a:endParaRPr lang="en-US" sz="800" dirty="0" smtClean="0"/>
          </a:p>
          <a:p>
            <a:r>
              <a:rPr lang="en-US" sz="1400" dirty="0" smtClean="0"/>
              <a:t>Restaurant dataset is harder: relatively more negative sentiment in test than in training, less instances, and more conflictual sentiment per sentence</a:t>
            </a:r>
            <a:endParaRPr lang="en-GB" sz="1400" dirty="0"/>
          </a:p>
        </p:txBody>
      </p:sp>
      <p:sp>
        <p:nvSpPr>
          <p:cNvPr id="21" name="Rectangle 20"/>
          <p:cNvSpPr/>
          <p:nvPr/>
        </p:nvSpPr>
        <p:spPr>
          <a:xfrm>
            <a:off x="4264144" y="4678393"/>
            <a:ext cx="792088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886686" y="4678393"/>
            <a:ext cx="792088" cy="18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/>
          <p:cNvCxnSpPr/>
          <p:nvPr/>
        </p:nvCxnSpPr>
        <p:spPr>
          <a:xfrm>
            <a:off x="4653164" y="4393876"/>
            <a:ext cx="0" cy="29776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72545" y="4858393"/>
            <a:ext cx="0" cy="18361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273865" y="4869067"/>
            <a:ext cx="0" cy="18361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80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F1 scores: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99" y="2235533"/>
            <a:ext cx="8651461" cy="29642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94622" y="2852936"/>
            <a:ext cx="654787" cy="33242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9592" y="3197448"/>
            <a:ext cx="2088232" cy="2165384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39952" y="3200092"/>
            <a:ext cx="2055586" cy="2166884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63688" y="5366976"/>
            <a:ext cx="53285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restaurant training dataset has relatively more positive sentiment instances than the restaurant test dataset -&gt; </a:t>
            </a:r>
          </a:p>
          <a:p>
            <a:r>
              <a:rPr lang="en-US" sz="1400" dirty="0" smtClean="0"/>
              <a:t>The cross-validation sentiment scores for the restaurant training dataset with positive sentiment are better than </a:t>
            </a:r>
            <a:r>
              <a:rPr lang="en-US" sz="1400" dirty="0"/>
              <a:t>the </a:t>
            </a:r>
            <a:r>
              <a:rPr lang="en-US" sz="1400" dirty="0" smtClean="0"/>
              <a:t> </a:t>
            </a:r>
            <a:r>
              <a:rPr lang="en-US" sz="1400" dirty="0"/>
              <a:t>sentiment scores </a:t>
            </a:r>
            <a:r>
              <a:rPr lang="en-US" sz="1400" dirty="0" smtClean="0"/>
              <a:t>for </a:t>
            </a:r>
            <a:r>
              <a:rPr lang="en-US" sz="1400" dirty="0"/>
              <a:t>the restaurant </a:t>
            </a:r>
            <a:r>
              <a:rPr lang="en-US" sz="1400" dirty="0" smtClean="0"/>
              <a:t>test </a:t>
            </a:r>
            <a:r>
              <a:rPr lang="en-US" sz="1400" dirty="0"/>
              <a:t>dataset with positive sentiment </a:t>
            </a:r>
            <a:endParaRPr lang="en-US" sz="1400" dirty="0" smtClean="0"/>
          </a:p>
          <a:p>
            <a:r>
              <a:rPr lang="en-US" sz="1400" dirty="0" smtClean="0"/>
              <a:t>(not true for the laptop dataset)</a:t>
            </a:r>
            <a:endParaRPr lang="en-GB" sz="1400" dirty="0"/>
          </a:p>
        </p:txBody>
      </p:sp>
      <p:sp>
        <p:nvSpPr>
          <p:cNvPr id="36" name="Rectangle 35"/>
          <p:cNvSpPr/>
          <p:nvPr/>
        </p:nvSpPr>
        <p:spPr>
          <a:xfrm>
            <a:off x="5892858" y="2867672"/>
            <a:ext cx="654787" cy="33242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2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Analysis – 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r>
              <a:rPr lang="en-US" dirty="0" smtClean="0"/>
              <a:t>‘laptop design’ is an implicit feature, annotated as positive but predicted as negative</a:t>
            </a:r>
          </a:p>
          <a:p>
            <a:endParaRPr lang="en-US" dirty="0" smtClean="0"/>
          </a:p>
          <a:p>
            <a:r>
              <a:rPr lang="en-US" dirty="0" smtClean="0"/>
              <a:t>Observation 1: The current features cannot deal with double negation (negations considered only in bigrams)</a:t>
            </a:r>
          </a:p>
          <a:p>
            <a:r>
              <a:rPr lang="en-US" dirty="0" smtClean="0"/>
              <a:t>Observation 2: Some people might argue that the sentiment is neutral, underlining the subjectivity level involved in sentiment analysis   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75656" y="1700808"/>
            <a:ext cx="547260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“It is not a small, compact laptop, but I won’t</a:t>
            </a:r>
          </a:p>
          <a:p>
            <a:r>
              <a:rPr lang="en-GB" dirty="0"/>
              <a:t>be traveling via air often, so its size and weight</a:t>
            </a:r>
          </a:p>
          <a:p>
            <a:r>
              <a:rPr lang="en-GB" dirty="0"/>
              <a:t>is not a problem for me.”</a:t>
            </a:r>
          </a:p>
        </p:txBody>
      </p:sp>
    </p:spTree>
    <p:extLst>
      <p:ext uri="{BB962C8B-B14F-4D97-AF65-F5344CB8AC3E}">
        <p14:creationId xmlns:p14="http://schemas.microsoft.com/office/powerpoint/2010/main" val="16007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Analysis – 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r>
              <a:rPr lang="en-US" dirty="0" smtClean="0"/>
              <a:t>‘laptop design’ is an implicit feature, annotated as negative but predicted as positive</a:t>
            </a:r>
          </a:p>
          <a:p>
            <a:endParaRPr lang="en-US" dirty="0" smtClean="0"/>
          </a:p>
          <a:p>
            <a:r>
              <a:rPr lang="en-US" dirty="0" smtClean="0"/>
              <a:t>Observation 1: There is one spelling error “to” instead of “too” (undetected by the algorithm)</a:t>
            </a:r>
          </a:p>
          <a:p>
            <a:r>
              <a:rPr lang="en-US" dirty="0" smtClean="0"/>
              <a:t>Observation 2: The spelling error implies a positive sentiment as “light” has a positive sentiment in relation to laptops (while the “too light” is negative)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95736" y="1700808"/>
            <a:ext cx="36724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“</a:t>
            </a:r>
            <a:r>
              <a:rPr lang="en-GB" dirty="0" err="1"/>
              <a:t>kinda</a:t>
            </a:r>
            <a:r>
              <a:rPr lang="en-GB" dirty="0"/>
              <a:t> to light and plastic feeling</a:t>
            </a:r>
            <a:r>
              <a:rPr lang="en-GB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54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</a:t>
            </a:r>
            <a:r>
              <a:rPr lang="en-US" dirty="0" smtClean="0"/>
              <a:t>Analysis – Examples 1 and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sentiment is </a:t>
            </a:r>
            <a:r>
              <a:rPr lang="en-US" i="1" dirty="0" smtClean="0"/>
              <a:t>user-specific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Example 1: laptop is heavy but the user does not mind (positive sentiment)</a:t>
            </a:r>
          </a:p>
          <a:p>
            <a:pPr lvl="1"/>
            <a:r>
              <a:rPr lang="en-US" dirty="0" smtClean="0"/>
              <a:t>Example 2: laptop is light but the user prefers a heavier one (negative sentiment)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Observation: </a:t>
            </a:r>
            <a:r>
              <a:rPr lang="en-US" dirty="0" smtClean="0"/>
              <a:t>Difficult to predict sentiment even when taking domain knowledge into </a:t>
            </a:r>
            <a:r>
              <a:rPr lang="en-US" dirty="0" smtClean="0"/>
              <a:t>account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Analysis – Example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r>
              <a:rPr lang="en-US" dirty="0" smtClean="0"/>
              <a:t>‘laptop connectivity’ is annotated as negative but predicted as positive</a:t>
            </a:r>
          </a:p>
          <a:p>
            <a:endParaRPr lang="en-US" dirty="0" smtClean="0"/>
          </a:p>
          <a:p>
            <a:r>
              <a:rPr lang="en-US" dirty="0" smtClean="0"/>
              <a:t>Observation: The writing style is very specific here (“whenever it feels like </a:t>
            </a:r>
            <a:r>
              <a:rPr lang="en-US" dirty="0"/>
              <a:t>it”), </a:t>
            </a:r>
            <a:r>
              <a:rPr lang="en-US" dirty="0" err="1" smtClean="0"/>
              <a:t>lexico</a:t>
            </a:r>
            <a:r>
              <a:rPr lang="en-US" dirty="0" smtClean="0"/>
              <a:t>-semantic patterns are unable to capture the negative sentiment</a:t>
            </a: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75656" y="1700808"/>
            <a:ext cx="626469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“The biggie though is the fact that it disconnects from the</a:t>
            </a:r>
          </a:p>
          <a:p>
            <a:r>
              <a:rPr lang="en-GB" dirty="0"/>
              <a:t>internet whenever if feels like it, even when the strength bar</a:t>
            </a:r>
          </a:p>
          <a:p>
            <a:r>
              <a:rPr lang="en-GB" dirty="0"/>
              <a:t>is filled.”</a:t>
            </a:r>
          </a:p>
        </p:txBody>
      </p:sp>
    </p:spTree>
    <p:extLst>
      <p:ext uri="{BB962C8B-B14F-4D97-AF65-F5344CB8AC3E}">
        <p14:creationId xmlns:p14="http://schemas.microsoft.com/office/powerpoint/2010/main" val="387894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Lexico</a:t>
            </a:r>
            <a:r>
              <a:rPr lang="en-US" dirty="0" smtClean="0"/>
              <a:t>-semantic patterns help aspect-based sentiment analysis</a:t>
            </a:r>
            <a:r>
              <a:rPr lang="en-GB" dirty="0" smtClean="0"/>
              <a:t>:</a:t>
            </a:r>
          </a:p>
          <a:p>
            <a:pPr lvl="1"/>
            <a:r>
              <a:rPr lang="en-US" dirty="0" smtClean="0"/>
              <a:t>Laptop: </a:t>
            </a:r>
            <a:r>
              <a:rPr lang="en-US" i="1" dirty="0" smtClean="0"/>
              <a:t>word </a:t>
            </a:r>
            <a:r>
              <a:rPr lang="en-US" i="1" dirty="0"/>
              <a:t>unigram</a:t>
            </a:r>
            <a:r>
              <a:rPr lang="en-US" dirty="0"/>
              <a:t>, </a:t>
            </a:r>
            <a:r>
              <a:rPr lang="en-US" i="1" dirty="0" err="1"/>
              <a:t>synset</a:t>
            </a:r>
            <a:r>
              <a:rPr lang="en-US" i="1" dirty="0"/>
              <a:t> bigram</a:t>
            </a:r>
            <a:r>
              <a:rPr lang="en-US" dirty="0"/>
              <a:t>, </a:t>
            </a:r>
            <a:r>
              <a:rPr lang="en-US" i="1" dirty="0" err="1"/>
              <a:t>sentisynset</a:t>
            </a:r>
            <a:r>
              <a:rPr lang="en-US" i="1" dirty="0"/>
              <a:t> unigram</a:t>
            </a:r>
            <a:r>
              <a:rPr lang="en-US" dirty="0"/>
              <a:t>, and </a:t>
            </a:r>
            <a:r>
              <a:rPr lang="en-US" i="1" dirty="0" err="1"/>
              <a:t>synset</a:t>
            </a:r>
            <a:r>
              <a:rPr lang="en-US" i="1" dirty="0"/>
              <a:t> </a:t>
            </a:r>
            <a:r>
              <a:rPr lang="en-US" i="1" dirty="0" smtClean="0"/>
              <a:t>unigram </a:t>
            </a:r>
            <a:r>
              <a:rPr lang="en-US" dirty="0" smtClean="0"/>
              <a:t>(F1 increases 73.1% from 70.0% with </a:t>
            </a:r>
            <a:r>
              <a:rPr lang="en-US" dirty="0" err="1" smtClean="0"/>
              <a:t>BoW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Restaurant: </a:t>
            </a:r>
            <a:r>
              <a:rPr lang="en-US" i="1" dirty="0" smtClean="0"/>
              <a:t>word </a:t>
            </a:r>
            <a:r>
              <a:rPr lang="en-US" i="1" dirty="0"/>
              <a:t>unigram</a:t>
            </a:r>
            <a:r>
              <a:rPr lang="en-US" dirty="0"/>
              <a:t>, </a:t>
            </a:r>
            <a:r>
              <a:rPr lang="en-US" i="1" dirty="0" err="1"/>
              <a:t>synset</a:t>
            </a:r>
            <a:r>
              <a:rPr lang="en-US" i="1" dirty="0"/>
              <a:t> bigram</a:t>
            </a:r>
            <a:r>
              <a:rPr lang="en-US" dirty="0"/>
              <a:t>, </a:t>
            </a:r>
            <a:r>
              <a:rPr lang="en-US" i="1" dirty="0" err="1"/>
              <a:t>sentisynset</a:t>
            </a:r>
            <a:r>
              <a:rPr lang="en-US" i="1" dirty="0"/>
              <a:t> unigram</a:t>
            </a:r>
            <a:r>
              <a:rPr lang="en-US" dirty="0"/>
              <a:t>, </a:t>
            </a:r>
            <a:r>
              <a:rPr lang="en-US" i="1" dirty="0"/>
              <a:t>POS bigra</a:t>
            </a:r>
            <a:r>
              <a:rPr lang="en-US" dirty="0"/>
              <a:t>m, and </a:t>
            </a:r>
            <a:r>
              <a:rPr lang="en-US" i="1" dirty="0" err="1"/>
              <a:t>negator</a:t>
            </a:r>
            <a:r>
              <a:rPr lang="en-US" i="1" dirty="0"/>
              <a:t>-POS </a:t>
            </a:r>
            <a:r>
              <a:rPr lang="en-US" i="1" dirty="0" smtClean="0"/>
              <a:t>bigram </a:t>
            </a:r>
            <a:r>
              <a:rPr lang="en-US" dirty="0"/>
              <a:t>(F1 </a:t>
            </a:r>
            <a:r>
              <a:rPr lang="en-US" dirty="0" smtClean="0"/>
              <a:t>increases to 69.0% from 63.6% with </a:t>
            </a:r>
            <a:r>
              <a:rPr lang="en-US" dirty="0" err="1" smtClean="0"/>
              <a:t>BoW</a:t>
            </a:r>
            <a:r>
              <a:rPr lang="en-US" dirty="0" smtClean="0"/>
              <a:t>)</a:t>
            </a:r>
            <a:endParaRPr lang="en-US" i="1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Applying a spell-checker before sentiment analysis</a:t>
            </a:r>
          </a:p>
          <a:p>
            <a:pPr lvl="1"/>
            <a:r>
              <a:rPr lang="en-US" dirty="0" smtClean="0"/>
              <a:t>Using concept patterns based on a sentiment domain ontology</a:t>
            </a:r>
          </a:p>
          <a:p>
            <a:pPr lvl="1"/>
            <a:r>
              <a:rPr lang="en-US" dirty="0" smtClean="0"/>
              <a:t>Developing hybrid approaches: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Knowledge reasoning (using a sentiment domain ontology)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Machine learning (focus on deep learning solutions)</a:t>
            </a: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8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the convenience of shopping online there is an </a:t>
            </a:r>
            <a:r>
              <a:rPr lang="en-US" i="1" dirty="0" smtClean="0"/>
              <a:t>increasing number of Web shops</a:t>
            </a:r>
          </a:p>
          <a:p>
            <a:endParaRPr lang="en-US" sz="1000" dirty="0" smtClean="0"/>
          </a:p>
          <a:p>
            <a:r>
              <a:rPr lang="en-US" dirty="0" smtClean="0"/>
              <a:t>Web shops often provide a platform for consumers to share their experiences, which lead to an </a:t>
            </a:r>
            <a:r>
              <a:rPr lang="en-US" i="1" dirty="0" smtClean="0"/>
              <a:t>increasing number of product reviews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 2014: the number of reviews on Amazon exceeded 10 million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Product reviews used for </a:t>
            </a:r>
            <a:r>
              <a:rPr lang="en-US" i="1" dirty="0" smtClean="0"/>
              <a:t>decision making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Consumers: decide or confirm which products to buy</a:t>
            </a:r>
          </a:p>
          <a:p>
            <a:pPr lvl="1"/>
            <a:r>
              <a:rPr lang="en-US" dirty="0" smtClean="0"/>
              <a:t>Producers: improve or develop new products, marketing strategies, etc.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 smtClean="0"/>
              <a:t>Reading all reviews is time consuming, therefore the need for </a:t>
            </a:r>
            <a:r>
              <a:rPr lang="en-US" i="1" dirty="0" smtClean="0"/>
              <a:t>automation</a:t>
            </a:r>
          </a:p>
          <a:p>
            <a:endParaRPr lang="en-US" sz="1000" i="1" dirty="0" smtClean="0"/>
          </a:p>
          <a:p>
            <a:r>
              <a:rPr lang="en-US" i="1" dirty="0" smtClean="0"/>
              <a:t>Sentiment mining </a:t>
            </a:r>
            <a:r>
              <a:rPr lang="en-US" dirty="0" smtClean="0"/>
              <a:t>is defined as the automatic assessment of the sentiment expressed in text (in our case by consumers in product reviews)</a:t>
            </a:r>
          </a:p>
          <a:p>
            <a:endParaRPr lang="en-US" sz="1000" dirty="0" smtClean="0"/>
          </a:p>
          <a:p>
            <a:r>
              <a:rPr lang="en-US" dirty="0" smtClean="0"/>
              <a:t>Several granularities of sentiment mining:</a:t>
            </a:r>
          </a:p>
          <a:p>
            <a:pPr lvl="1"/>
            <a:r>
              <a:rPr lang="en-US" i="1" dirty="0" smtClean="0"/>
              <a:t>Review</a:t>
            </a:r>
            <a:r>
              <a:rPr lang="en-US" dirty="0" smtClean="0"/>
              <a:t>-level</a:t>
            </a:r>
          </a:p>
          <a:p>
            <a:pPr lvl="1"/>
            <a:r>
              <a:rPr lang="en-US" i="1" dirty="0" smtClean="0"/>
              <a:t>Sentence</a:t>
            </a:r>
            <a:r>
              <a:rPr lang="en-US" dirty="0" smtClean="0"/>
              <a:t>-level</a:t>
            </a:r>
          </a:p>
          <a:p>
            <a:pPr lvl="1"/>
            <a:r>
              <a:rPr lang="en-US" i="1" dirty="0" smtClean="0"/>
              <a:t>Aspect</a:t>
            </a:r>
            <a:r>
              <a:rPr lang="en-US" dirty="0" smtClean="0"/>
              <a:t>-level (product aspects are sometimes referred to as product features): </a:t>
            </a:r>
            <a:r>
              <a:rPr lang="en-US" i="1" dirty="0" smtClean="0"/>
              <a:t>Aspect-Based Sentiment </a:t>
            </a:r>
            <a:r>
              <a:rPr lang="en-US" i="1" dirty="0"/>
              <a:t>A</a:t>
            </a:r>
            <a:r>
              <a:rPr lang="en-US" i="1" dirty="0" smtClean="0"/>
              <a:t>nalysis (ABSA):</a:t>
            </a:r>
          </a:p>
          <a:p>
            <a:pPr lvl="2"/>
            <a:r>
              <a:rPr lang="en-US" i="1" dirty="0" smtClean="0"/>
              <a:t>Review-level</a:t>
            </a:r>
          </a:p>
          <a:p>
            <a:pPr lvl="2"/>
            <a:r>
              <a:rPr lang="en-US" i="1" dirty="0" smtClean="0"/>
              <a:t>Sentence-level </a:t>
            </a:r>
            <a:r>
              <a:rPr lang="en-US" dirty="0" smtClean="0"/>
              <a:t>[our focus here]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Aspect-Based Sentiment </a:t>
            </a:r>
            <a:r>
              <a:rPr lang="en-US" dirty="0"/>
              <a:t>A</a:t>
            </a:r>
            <a:r>
              <a:rPr lang="en-US" dirty="0" smtClean="0"/>
              <a:t>nalysis (ABSA) has two stages:</a:t>
            </a:r>
          </a:p>
          <a:p>
            <a:pPr lvl="1"/>
            <a:r>
              <a:rPr lang="en-US" dirty="0" smtClean="0"/>
              <a:t>Aspect detection:</a:t>
            </a:r>
          </a:p>
          <a:p>
            <a:pPr lvl="2"/>
            <a:r>
              <a:rPr lang="en-US" dirty="0" smtClean="0"/>
              <a:t>Explicit aspect detection: aspects appear literally in product reviews</a:t>
            </a:r>
          </a:p>
          <a:p>
            <a:pPr lvl="2"/>
            <a:r>
              <a:rPr lang="en-US" dirty="0" smtClean="0"/>
              <a:t>Implicit aspect detection: aspects do not appear literally in the product reviews</a:t>
            </a:r>
          </a:p>
          <a:p>
            <a:pPr marL="857250" lvl="1" indent="-342900"/>
            <a:r>
              <a:rPr lang="en-US" dirty="0" smtClean="0"/>
              <a:t>Sentiment detection: assigning the sentiment associated to explicit or implicit aspects [our focus here]</a:t>
            </a:r>
          </a:p>
          <a:p>
            <a:pPr marL="857250" lvl="1" indent="-342900">
              <a:buNone/>
            </a:pPr>
            <a:endParaRPr lang="en-US" dirty="0" smtClean="0"/>
          </a:p>
          <a:p>
            <a:pPr marL="457200"/>
            <a:r>
              <a:rPr lang="en-US" dirty="0" smtClean="0"/>
              <a:t>Main problem:</a:t>
            </a:r>
          </a:p>
          <a:p>
            <a:pPr marL="857250" lvl="1"/>
            <a:r>
              <a:rPr lang="en-US" dirty="0" smtClean="0"/>
              <a:t>Which </a:t>
            </a:r>
            <a:r>
              <a:rPr lang="en-US" dirty="0" err="1" smtClean="0"/>
              <a:t>lexico</a:t>
            </a:r>
            <a:r>
              <a:rPr lang="en-US" dirty="0" smtClean="0"/>
              <a:t>-semantic patterns provide the best features for an SVM-based ABSA sentiment detection algorithm?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 and Evaluation Result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 smtClean="0"/>
              <a:t>People use fixed patterns to express their opinions</a:t>
            </a:r>
          </a:p>
          <a:p>
            <a:r>
              <a:rPr lang="en-US" dirty="0" smtClean="0"/>
              <a:t>We investigated 5 different </a:t>
            </a:r>
            <a:r>
              <a:rPr lang="en-US" dirty="0" err="1" smtClean="0"/>
              <a:t>lexico</a:t>
            </a:r>
            <a:r>
              <a:rPr lang="en-US" dirty="0" smtClean="0"/>
              <a:t>-semantic patterns classes: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Lexical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Syntactic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Semantic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Sentiment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Hybrid</a:t>
            </a:r>
          </a:p>
          <a:p>
            <a:pPr marL="514350" lvl="1" indent="-457200">
              <a:buFontTx/>
              <a:buChar char="•"/>
            </a:pPr>
            <a:r>
              <a:rPr lang="en-US" sz="2400" dirty="0" smtClean="0"/>
              <a:t>Collection of restaurant and laptop reviews from </a:t>
            </a:r>
            <a:r>
              <a:rPr lang="en-US" sz="2400" dirty="0" err="1" smtClean="0"/>
              <a:t>SemEval</a:t>
            </a:r>
            <a:r>
              <a:rPr lang="en-US" sz="2400" dirty="0" smtClean="0"/>
              <a:t> 2015</a:t>
            </a:r>
          </a:p>
          <a:p>
            <a:pPr marL="514350" lvl="1" indent="-457200">
              <a:buFontTx/>
              <a:buChar char="•"/>
            </a:pPr>
            <a:endParaRPr lang="en-US" sz="2400" dirty="0" smtClean="0"/>
          </a:p>
          <a:p>
            <a:pPr marL="514350" indent="-45720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4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 and Evaluation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of the selected patterns:</a:t>
            </a:r>
          </a:p>
          <a:p>
            <a:pPr lvl="1"/>
            <a:r>
              <a:rPr lang="en-US" dirty="0" err="1" smtClean="0"/>
              <a:t>Synset</a:t>
            </a:r>
            <a:r>
              <a:rPr lang="en-US" dirty="0" smtClean="0"/>
              <a:t> bigram</a:t>
            </a:r>
          </a:p>
          <a:p>
            <a:pPr lvl="1"/>
            <a:r>
              <a:rPr lang="en-US" dirty="0" err="1" smtClean="0"/>
              <a:t>Negator</a:t>
            </a:r>
            <a:r>
              <a:rPr lang="en-US" dirty="0" smtClean="0"/>
              <a:t>-POS bigram</a:t>
            </a:r>
          </a:p>
          <a:p>
            <a:pPr lvl="1"/>
            <a:r>
              <a:rPr lang="en-US" dirty="0" smtClean="0"/>
              <a:t>POS bigram</a:t>
            </a:r>
          </a:p>
          <a:p>
            <a:r>
              <a:rPr lang="en-US" dirty="0" smtClean="0"/>
              <a:t>Compared to an SVM with </a:t>
            </a:r>
            <a:r>
              <a:rPr lang="en-US" dirty="0" err="1" smtClean="0"/>
              <a:t>BoW</a:t>
            </a:r>
            <a:r>
              <a:rPr lang="en-US" dirty="0" smtClean="0"/>
              <a:t> baseline:</a:t>
            </a:r>
          </a:p>
          <a:p>
            <a:pPr lvl="1"/>
            <a:r>
              <a:rPr lang="en-US" dirty="0" smtClean="0"/>
              <a:t>For restaurants test data the F1 increased from 63.6% to 69.0%</a:t>
            </a:r>
          </a:p>
          <a:p>
            <a:pPr lvl="1"/>
            <a:r>
              <a:rPr lang="en-US" dirty="0" smtClean="0"/>
              <a:t>For laptops test data the F1 increased from 70% to 73.1%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Lexical Features:</a:t>
            </a:r>
          </a:p>
          <a:p>
            <a:pPr lvl="1"/>
            <a:r>
              <a:rPr lang="en-US" dirty="0" smtClean="0"/>
              <a:t>Use unigram features (</a:t>
            </a:r>
            <a:r>
              <a:rPr lang="en-US" dirty="0" err="1" smtClean="0"/>
              <a:t>Kiritchenko</a:t>
            </a:r>
            <a:r>
              <a:rPr lang="en-US" dirty="0" smtClean="0"/>
              <a:t>, 2014)</a:t>
            </a:r>
          </a:p>
          <a:p>
            <a:pPr lvl="1"/>
            <a:r>
              <a:rPr lang="en-US" dirty="0" smtClean="0"/>
              <a:t>Use surface context (use of </a:t>
            </a:r>
            <a:r>
              <a:rPr lang="en-US" i="1" dirty="0" smtClean="0"/>
              <a:t>n</a:t>
            </a:r>
            <a:r>
              <a:rPr lang="en-US" dirty="0" smtClean="0"/>
              <a:t> words surrounding the aspect) and possibly assign weights based on the distance to the aspect (</a:t>
            </a:r>
            <a:r>
              <a:rPr lang="en-US" dirty="0" err="1" smtClean="0"/>
              <a:t>Brychcin</a:t>
            </a:r>
            <a:r>
              <a:rPr lang="en-US" dirty="0" smtClean="0"/>
              <a:t>, 2014) </a:t>
            </a:r>
          </a:p>
          <a:p>
            <a:r>
              <a:rPr lang="en-US" dirty="0" smtClean="0"/>
              <a:t>Syntactic Features:</a:t>
            </a:r>
          </a:p>
          <a:p>
            <a:pPr lvl="1"/>
            <a:r>
              <a:rPr lang="en-US" dirty="0" smtClean="0"/>
              <a:t>Use of POS and POS sequences (Koto and </a:t>
            </a:r>
            <a:r>
              <a:rPr lang="en-US" dirty="0" err="1" smtClean="0"/>
              <a:t>Adriani</a:t>
            </a:r>
            <a:r>
              <a:rPr lang="en-US" dirty="0" smtClean="0"/>
              <a:t>, 2015)</a:t>
            </a:r>
          </a:p>
          <a:p>
            <a:pPr lvl="1"/>
            <a:r>
              <a:rPr lang="en-US" dirty="0" smtClean="0"/>
              <a:t>Assign higher weights to some POS bigrams, e.g., </a:t>
            </a:r>
            <a:r>
              <a:rPr lang="en-US" i="1" dirty="0" err="1" smtClean="0"/>
              <a:t>adjective</a:t>
            </a:r>
            <a:r>
              <a:rPr lang="en-US" dirty="0" err="1" smtClean="0"/>
              <a:t>+</a:t>
            </a:r>
            <a:r>
              <a:rPr lang="en-US" i="1" dirty="0" err="1" smtClean="0"/>
              <a:t>noun</a:t>
            </a:r>
            <a:r>
              <a:rPr lang="en-US" dirty="0" smtClean="0"/>
              <a:t> (Das and </a:t>
            </a:r>
            <a:r>
              <a:rPr lang="en-US" dirty="0" err="1" smtClean="0"/>
              <a:t>Balabantaray</a:t>
            </a:r>
            <a:r>
              <a:rPr lang="en-US" dirty="0" smtClean="0"/>
              <a:t>, 2014)</a:t>
            </a:r>
          </a:p>
          <a:p>
            <a:r>
              <a:rPr lang="en-US" dirty="0" smtClean="0"/>
              <a:t>Semantic Features: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synsets</a:t>
            </a:r>
            <a:r>
              <a:rPr lang="en-US" dirty="0" smtClean="0"/>
              <a:t> for sentiment analysis (Schouten and Frasincar, 2015)</a:t>
            </a:r>
          </a:p>
          <a:p>
            <a:pPr lvl="1"/>
            <a:r>
              <a:rPr lang="en-US" dirty="0" smtClean="0"/>
              <a:t>Use dependency relations to propagate sentiment from </a:t>
            </a:r>
            <a:r>
              <a:rPr lang="en-US" dirty="0" err="1" smtClean="0"/>
              <a:t>synset</a:t>
            </a:r>
            <a:r>
              <a:rPr lang="en-US" dirty="0" smtClean="0"/>
              <a:t> to </a:t>
            </a:r>
            <a:r>
              <a:rPr lang="en-US" dirty="0" err="1" smtClean="0"/>
              <a:t>synset</a:t>
            </a:r>
            <a:r>
              <a:rPr lang="en-US" dirty="0" smtClean="0"/>
              <a:t> (</a:t>
            </a:r>
            <a:r>
              <a:rPr lang="en-US" dirty="0" err="1" smtClean="0"/>
              <a:t>Poria</a:t>
            </a:r>
            <a:r>
              <a:rPr lang="en-US" dirty="0" smtClean="0"/>
              <a:t> et al., 2014)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SVM:</a:t>
            </a:r>
          </a:p>
          <a:p>
            <a:pPr lvl="1"/>
            <a:r>
              <a:rPr lang="en-US" dirty="0" smtClean="0"/>
              <a:t>Robust in high-dimensional space</a:t>
            </a:r>
          </a:p>
          <a:p>
            <a:pPr lvl="1"/>
            <a:r>
              <a:rPr lang="en-US" dirty="0" smtClean="0"/>
              <a:t>Performs well even for small samples</a:t>
            </a:r>
          </a:p>
          <a:p>
            <a:pPr lvl="1"/>
            <a:r>
              <a:rPr lang="en-US" dirty="0" smtClean="0"/>
              <a:t>Allows interpretation of the weights</a:t>
            </a:r>
          </a:p>
          <a:p>
            <a:r>
              <a:rPr lang="en-US" dirty="0" smtClean="0"/>
              <a:t>Multi-class classification: positive, negative, and neutral (one-</a:t>
            </a:r>
            <a:r>
              <a:rPr lang="en-US" dirty="0" err="1" smtClean="0"/>
              <a:t>vs</a:t>
            </a:r>
            <a:r>
              <a:rPr lang="en-US" dirty="0" smtClean="0"/>
              <a:t>-all strategy)</a:t>
            </a:r>
          </a:p>
          <a:p>
            <a:r>
              <a:rPr lang="en-US" dirty="0" smtClean="0"/>
              <a:t>Aspect are given and have a </a:t>
            </a:r>
            <a:r>
              <a:rPr lang="en-US" i="1" dirty="0" smtClean="0"/>
              <a:t>surface</a:t>
            </a:r>
            <a:r>
              <a:rPr lang="en-US" dirty="0" smtClean="0"/>
              <a:t> context:</a:t>
            </a:r>
          </a:p>
          <a:p>
            <a:pPr lvl="1"/>
            <a:r>
              <a:rPr lang="en-US" dirty="0" smtClean="0"/>
              <a:t>Explicit aspects: two parameters, number of words before the target and number of words after the target (</a:t>
            </a:r>
            <a:r>
              <a:rPr lang="en-US" i="1" dirty="0" smtClean="0"/>
              <a:t>window size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Implicit aspects: use all words in a sentence</a:t>
            </a:r>
          </a:p>
          <a:p>
            <a:r>
              <a:rPr lang="en-US" dirty="0" smtClean="0"/>
              <a:t>Hyper-parameters (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window size</a:t>
            </a:r>
            <a:r>
              <a:rPr lang="en-US" dirty="0" smtClean="0"/>
              <a:t>) optimized and feature selection using 10-fold cross-validation (on training dataset)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27451</TotalTime>
  <Words>1786</Words>
  <Application>Microsoft Office PowerPoint</Application>
  <PresentationFormat>On-screen Show (4:3)</PresentationFormat>
  <Paragraphs>270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 Exploring Lexico-Semantic Patterns for Aspect-Based Sentiment Analysis</vt:lpstr>
      <vt:lpstr>Contents</vt:lpstr>
      <vt:lpstr>Motivation</vt:lpstr>
      <vt:lpstr>Motivation</vt:lpstr>
      <vt:lpstr>Motivation</vt:lpstr>
      <vt:lpstr>Main Idea and Evaluation Result</vt:lpstr>
      <vt:lpstr>Main Idea and Evaluation Result</vt:lpstr>
      <vt:lpstr>Related Work</vt:lpstr>
      <vt:lpstr>Methodology</vt:lpstr>
      <vt:lpstr>Lexico-Semantic Patterns</vt:lpstr>
      <vt:lpstr>Lexico-Semantic</vt:lpstr>
      <vt:lpstr>Data</vt:lpstr>
      <vt:lpstr>Data</vt:lpstr>
      <vt:lpstr>Data</vt:lpstr>
      <vt:lpstr>Data</vt:lpstr>
      <vt:lpstr>Evaluation</vt:lpstr>
      <vt:lpstr>Feature Selection</vt:lpstr>
      <vt:lpstr>Feature Prevalence</vt:lpstr>
      <vt:lpstr>Surface Context and Feature Ablation</vt:lpstr>
      <vt:lpstr>Feature Weight</vt:lpstr>
      <vt:lpstr>Classification Results</vt:lpstr>
      <vt:lpstr>Classification Results</vt:lpstr>
      <vt:lpstr>Failure Analysis – Example 1</vt:lpstr>
      <vt:lpstr>Failure Analysis – Example 2</vt:lpstr>
      <vt:lpstr>Failure Analysis – Examples 1 and 2</vt:lpstr>
      <vt:lpstr>Failure Analysis – Example 3</vt:lpstr>
      <vt:lpstr>Conclusion</vt:lpstr>
    </vt:vector>
  </TitlesOfParts>
  <Company>Technische Universiteit Eindhoven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</cp:lastModifiedBy>
  <cp:revision>453</cp:revision>
  <dcterms:created xsi:type="dcterms:W3CDTF">2005-07-13T13:15:44Z</dcterms:created>
  <dcterms:modified xsi:type="dcterms:W3CDTF">2019-04-05T08:29:29Z</dcterms:modified>
</cp:coreProperties>
</file>