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0" r:id="rId5"/>
    <p:sldId id="288" r:id="rId6"/>
    <p:sldId id="261" r:id="rId7"/>
    <p:sldId id="262" r:id="rId8"/>
    <p:sldId id="266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00"/>
    <a:srgbClr val="00CCFF"/>
    <a:srgbClr val="FF9900"/>
    <a:srgbClr val="669900"/>
    <a:srgbClr val="99FF99"/>
    <a:srgbClr val="FF7C8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85B809F-6719-496B-9813-E22A5CA5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EA78DB2-3053-4A3A-8B32-20694F77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72CA0-1440-4FF7-99E9-46E04AC49B5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061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forest</a:t>
            </a:r>
            <a:r>
              <a:rPr lang="en-US" baseline="0" dirty="0" smtClean="0"/>
              <a:t> of </a:t>
            </a:r>
            <a:r>
              <a:rPr lang="en-US" dirty="0" smtClean="0"/>
              <a:t>100 trees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8DB2-3053-4A3A-8B32-20694F77E57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Pessimistic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8DB2-3053-4A3A-8B32-20694F77E5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M=50, more accurate model</a:t>
            </a:r>
            <a:r>
              <a:rPr lang="en-US" baseline="0" dirty="0" smtClean="0"/>
              <a:t> (higher values for feature importance)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8DB2-3053-4A3A-8B32-20694F77E5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9E85A0-02B0-4A18-961E-32CCF116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62CF01D-2FEA-4C07-8AF8-0C00164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E0EA315-7CE6-40EE-81DD-C9CA8D80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04AFC9-DF6F-47D6-8C60-E9163772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4566AB-70AD-457A-9073-AAECC48D0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6AD877E-B6EA-43F2-8309-B1B53BB7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576BC0-CEB3-44C9-A387-411564DF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F732DED-C335-4995-9C83-A968BBA2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20EFE0-B148-4AA8-9B8F-574A1FCD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D21F1C5-92FB-4A88-BBDC-80C9F51C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E2D61D9-31DC-41FA-BC56-ECC5EABB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24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78C3EFF-D651-47D7-B0CC-99D93F00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F8F41E-DB8D-4E15-9C99-5D856B433A0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/>
              <a:t> </a:t>
            </a:r>
            <a:r>
              <a:rPr lang="en-US" altLang="en-US" dirty="0" smtClean="0"/>
              <a:t>A Linked Open Data Schema-Driven Approach for Top-N Recommendations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86200"/>
            <a:ext cx="6480175" cy="1487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Flavius </a:t>
            </a:r>
            <a:r>
              <a:rPr lang="en-US" altLang="en-US" dirty="0" err="1" smtClean="0"/>
              <a:t>Frasincar</a:t>
            </a:r>
            <a:r>
              <a:rPr lang="en-US" altLang="en-US" dirty="0" smtClean="0"/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3"/>
              </a:rPr>
              <a:t>frasincar@ese.eur.nl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algn="l" eaLnBrk="1" hangingPunct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68312" y="6094413"/>
            <a:ext cx="84241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* Joint work with </a:t>
            </a:r>
            <a:r>
              <a:rPr lang="en-US" altLang="en-US" sz="1800" dirty="0" smtClean="0"/>
              <a:t>Thomas </a:t>
            </a:r>
            <a:r>
              <a:rPr lang="en-US" altLang="en-US" sz="1800" dirty="0" err="1" smtClean="0"/>
              <a:t>Wever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Meta Paths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Length</a:t>
                </a:r>
                <a:r>
                  <a:rPr lang="en-US" dirty="0" smtClean="0"/>
                  <a:t> of a meta path: the number of edges in the meta path</a:t>
                </a:r>
              </a:p>
              <a:p>
                <a:r>
                  <a:rPr lang="en-US" dirty="0" smtClean="0"/>
                  <a:t>Inverse of a meta path: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groupChr>
                      <m:r>
                        <a:rPr lang="en-US" i="1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US" dirty="0" smtClean="0"/>
                  <a:t>A meta path is </a:t>
                </a:r>
                <a:r>
                  <a:rPr lang="en-US" b="1" dirty="0" smtClean="0"/>
                  <a:t>symmetric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i="1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groupCh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i="1" dirty="0" smtClean="0"/>
              </a:p>
              <a:p>
                <a:r>
                  <a:rPr lang="en-US" dirty="0" smtClean="0"/>
                  <a:t>The above definitions for meta paths naturally apply also to paths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– Path Computations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en-US" dirty="0" smtClean="0"/>
                  <a:t>Given an information network and a relation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we define the </a:t>
                </a:r>
                <a:r>
                  <a:rPr lang="en-US" b="1" dirty="0" smtClean="0"/>
                  <a:t>adjacency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GB" dirty="0" smtClean="0"/>
                  <a:t>:</a:t>
                </a:r>
              </a:p>
              <a:p>
                <a:pPr lvl="1"/>
                <a:r>
                  <a:rPr lang="en-US" dirty="0" smtClean="0"/>
                  <a:t>Indicates how many edges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exist between a node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and a node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US" dirty="0" smtClean="0"/>
                  <a:t>The </a:t>
                </a:r>
                <a:r>
                  <a:rPr lang="en-US" b="1" dirty="0" smtClean="0"/>
                  <a:t>commuting matrix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 smtClean="0"/>
                  <a:t> defines in each cell the number of paths of type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groupChr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"/>
                                  </m:rP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m:rPr>
                                    <m:brk m:alnAt="2"/>
                                  </m:rP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groupCh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between a node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and a node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US" dirty="0"/>
                  <a:t>The commuting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 smtClean="0"/>
                  <a:t> can be calculated as follows: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GB" dirty="0" smtClean="0"/>
                  <a:t>…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endParaRPr lang="en-GB" dirty="0" smtClean="0"/>
              </a:p>
              <a:p>
                <a:r>
                  <a:rPr lang="en-US" dirty="0" smtClean="0"/>
                  <a:t>For each meta path we have a commuting matrix associated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939" t="-943" r="-1301" b="-11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– Features Construction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as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symmetric commuting matrix containing all path counts given the meta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the total number of items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 smtClean="0"/>
                  <a:t>We focus only on </a:t>
                </a:r>
                <a:r>
                  <a:rPr lang="en-US" b="1" dirty="0" smtClean="0"/>
                  <a:t>symmetric paths</a:t>
                </a:r>
                <a:r>
                  <a:rPr lang="en-US" dirty="0" smtClean="0"/>
                  <a:t> (as they make more sense from a recommendation perspective)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 smtClean="0"/>
                  <a:t>Our symmetric paths are of the type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item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groupCh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item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dirty="0" smtClean="0"/>
                  <a:t> 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 smtClean="0"/>
                  <a:t> can be any node type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could be the</a:t>
                </a:r>
                <a:br>
                  <a:rPr lang="en-US" dirty="0" smtClean="0"/>
                </a:br>
                <a:r>
                  <a:rPr lang="en-US" dirty="0" smtClean="0"/>
                  <a:t>     directing a movie)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/>
                  <a:t>We limit ourselves to paths of </a:t>
                </a:r>
                <a:r>
                  <a:rPr lang="en-US" b="1" dirty="0"/>
                  <a:t>length two </a:t>
                </a:r>
                <a:r>
                  <a:rPr lang="en-US" dirty="0"/>
                  <a:t>for the experiments (due to the heavy computations)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963" t="-1542" r="-1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Features Construction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be the number of different path types in the information network</a:t>
                </a:r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to be the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count path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=[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vec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vec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)…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vec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GB" dirty="0" smtClean="0"/>
              </a:p>
              <a:p>
                <a:pPr marL="355600" indent="-35560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vec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is the matrix vectorization operator (i.e., stacks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below each other)</a:t>
                </a:r>
              </a:p>
              <a:p>
                <a:r>
                  <a:rPr lang="en-US" dirty="0" smtClean="0"/>
                  <a:t>For the above matrix it holds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represents the number of paths between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following meta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dirty="0" smtClean="0"/>
                  <a:t> is the vector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containing the cumulative counts of paths from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to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smtClean="0"/>
                  <a:t> (for various path types)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943" r="-593" b="-1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Features Construction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en-US" dirty="0" smtClean="0"/>
                  <a:t>All paths from user to item with length &gt; 1 are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user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𝑖𝑘𝑒𝑠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item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groupCh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item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 smtClean="0"/>
                  <a:t>    (path length is 3; if path length is relaxed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 smtClean="0"/>
                  <a:t> can be</a:t>
                </a:r>
                <a:br>
                  <a:rPr lang="en-US" dirty="0" smtClean="0"/>
                </a:br>
                <a:r>
                  <a:rPr lang="en-US" dirty="0" smtClean="0"/>
                  <a:t>     replaced by recursive applications of symmeric paths of</a:t>
                </a:r>
                <a:br>
                  <a:rPr lang="en-US" dirty="0" smtClean="0"/>
                </a:br>
                <a:r>
                  <a:rPr lang="en-US" dirty="0" smtClean="0"/>
                  <a:t>     the form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item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groupChr>
                    <m:r>
                      <a:rPr lang="en-US" i="1">
                        <a:latin typeface="Cambria Math"/>
                      </a:rPr>
                      <m:t>∗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groupCh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item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 feature vector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𝒋𝒊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𝒋𝒊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the </a:t>
                </a:r>
                <a:r>
                  <a:rPr lang="en-GB" i="1" dirty="0" smtClean="0"/>
                  <a:t>row</a:t>
                </a:r>
                <a:r>
                  <a:rPr lang="en-GB" dirty="0" smtClean="0"/>
                  <a:t> vector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 smtClean="0"/>
                  <a:t> representing the</a:t>
                </a:r>
                <a:br>
                  <a:rPr lang="en-GB" dirty="0" smtClean="0"/>
                </a:br>
                <a:r>
                  <a:rPr lang="en-GB" dirty="0" smtClean="0"/>
                  <a:t>     path counts from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dirty="0" smtClean="0"/>
                  <a:t> to item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smtClean="0"/>
                  <a:t> for all path types, and</a:t>
                </a:r>
                <a:br>
                  <a:rPr lang="en-GB" dirty="0" smtClean="0"/>
                </a:br>
                <a:r>
                  <a:rPr lang="en-GB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 smtClean="0"/>
                  <a:t> contains all items that are liked by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939" t="-943" b="-14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Features Construction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Examples of path types: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Directing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: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Movie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𝑑𝑖𝑟𝑒𝑐𝑡𝑒𝑑𝐵𝑦</m:t>
                        </m:r>
                      </m:e>
                    </m:groupCh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Director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𝑖𝑟𝑒𝑐𝑡𝑒𝑑</m:t>
                        </m:r>
                      </m:e>
                    </m:groupCh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Movie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Likes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: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Movie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𝑙𝑖𝑘𝑒𝑑𝐵𝑦</m:t>
                        </m:r>
                      </m:e>
                    </m:groupCh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User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𝑙𝑖𝑘𝑒𝑠</m:t>
                        </m:r>
                      </m:e>
                    </m:groupCh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Movie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Starring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: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Movie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h𝑎𝑠𝑆𝑡𝑎𝑟𝑟𝑖𝑛𝑔</m:t>
                        </m:r>
                      </m:e>
                    </m:groupCh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Actor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𝑠𝑡𝑎𝑟𝑟𝑖𝑛𝑔</m:t>
                        </m:r>
                      </m:e>
                    </m:groupCh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Movie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US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</a:t>
            </a:r>
            <a:r>
              <a:rPr lang="en-US" dirty="0" smtClean="0"/>
              <a:t> </a:t>
            </a:r>
            <a:r>
              <a:rPr lang="en-US" dirty="0"/>
              <a:t>Top-N </a:t>
            </a:r>
            <a:r>
              <a:rPr lang="en-US" dirty="0" smtClean="0"/>
              <a:t>Recommendations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 the </a:t>
                </a:r>
                <a:r>
                  <a:rPr lang="en-US" dirty="0"/>
                  <a:t>set of users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 the </a:t>
                </a:r>
                <a:r>
                  <a:rPr lang="en-US" dirty="0"/>
                  <a:t>set of </a:t>
                </a:r>
                <a:r>
                  <a:rPr lang="en-US" dirty="0" smtClean="0"/>
                  <a:t>items</a:t>
                </a:r>
                <a:endParaRPr lang="en-US" dirty="0"/>
              </a:p>
              <a:p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GB" dirty="0" smtClean="0"/>
                  <a:t> be the binary feedback matrix: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=1,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if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user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liked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item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Cambria Math"/>
                      </a:rPr>
                      <m:t>if</m:t>
                    </m:r>
                    <m:r>
                      <m:rPr>
                        <m:nor/>
                      </m:rPr>
                      <a:rPr lang="en-US" sz="2400" i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Cambria Math"/>
                      </a:rPr>
                      <m:t>user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did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not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Cambria Math"/>
                      </a:rPr>
                      <m:t>like</m:t>
                    </m:r>
                    <m:r>
                      <m:rPr>
                        <m:nor/>
                      </m:rPr>
                      <a:rPr lang="en-US" sz="2400" i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Cambria Math"/>
                      </a:rPr>
                      <m:t>item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400050"/>
                <a:r>
                  <a:rPr lang="en-US" dirty="0" smtClean="0"/>
                  <a:t>The user profile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=1}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57150" indent="0">
                  <a:buNone/>
                </a:pPr>
                <a:r>
                  <a:rPr lang="en-US" dirty="0" smtClean="0">
                    <a:ea typeface="Cambria Math"/>
                  </a:rPr>
                  <a:t>    is used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/>
                  </a:rPr>
                  <a:t> for every user and every item</a:t>
                </a:r>
              </a:p>
              <a:p>
                <a:pPr marL="400050"/>
                <a:r>
                  <a:rPr lang="en-US" dirty="0" smtClean="0"/>
                  <a:t>The set of items that user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does not like: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400050"/>
                <a:r>
                  <a:rPr lang="en-US" dirty="0" smtClean="0">
                    <a:ea typeface="Cambria Math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/>
                  </a:rPr>
                  <a:t> be the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∗|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n-US" dirty="0" smtClean="0">
                    <a:ea typeface="Cambria Math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ea typeface="Cambria Math"/>
                  </a:rPr>
                  <a:t> is a constant) of </a:t>
                </a:r>
                <a:r>
                  <a:rPr lang="en-US" dirty="0" err="1" smtClean="0">
                    <a:ea typeface="Cambria Math"/>
                  </a:rPr>
                  <a:t>unliked</a:t>
                </a:r>
                <a:r>
                  <a:rPr lang="en-US" dirty="0" smtClean="0">
                    <a:ea typeface="Cambria Math"/>
                  </a:rPr>
                  <a:t> items in the training set</a:t>
                </a:r>
                <a:endParaRPr lang="en-US" dirty="0">
                  <a:ea typeface="Cambria Math"/>
                </a:endParaRPr>
              </a:p>
              <a:p>
                <a:pPr marL="400050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9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Top-N Recommendations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19256" cy="4525963"/>
              </a:xfrm>
            </p:spPr>
            <p:txBody>
              <a:bodyPr/>
              <a:lstStyle/>
              <a:p>
                <a:r>
                  <a:rPr lang="en-US" dirty="0" smtClean="0"/>
                  <a:t>We learn a </a:t>
                </a:r>
                <a:r>
                  <a:rPr lang="en-US" b="1" dirty="0" smtClean="0"/>
                  <a:t>ranking function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𝑧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[0,1]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𝒖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for the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𝑇𝑅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𝑇𝑅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{&lt;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&gt;|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spcAft>
                    <a:spcPts val="1000"/>
                  </a:spcAft>
                </a:pPr>
                <a:r>
                  <a:rPr lang="en-US" dirty="0" smtClean="0"/>
                  <a:t>We use </a:t>
                </a:r>
                <a:r>
                  <a:rPr lang="en-US" b="1" dirty="0" smtClean="0"/>
                  <a:t>random forests</a:t>
                </a:r>
                <a:r>
                  <a:rPr lang="en-US" dirty="0" smtClean="0"/>
                  <a:t> as these have shown to perform best in the </a:t>
                </a:r>
                <a:r>
                  <a:rPr lang="en-US" i="1" dirty="0" smtClean="0"/>
                  <a:t>Yahoo! Learning to Rank Challenge </a:t>
                </a:r>
                <a:r>
                  <a:rPr lang="en-US" dirty="0" smtClean="0"/>
                  <a:t>according to </a:t>
                </a:r>
                <a:r>
                  <a:rPr lang="en-US" dirty="0" err="1" smtClean="0"/>
                  <a:t>Chapelle</a:t>
                </a:r>
                <a:r>
                  <a:rPr lang="en-US" dirty="0" smtClean="0"/>
                  <a:t> and Chang (2011)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 smtClean="0"/>
                  <a:t>We use </a:t>
                </a:r>
                <a:r>
                  <a:rPr lang="en-US" b="1" dirty="0" smtClean="0"/>
                  <a:t>Classification And Regression Trees (CART)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/>
                  <a:t>Bagging and the random selection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𝑚𝑡𝑟𝑦</m:t>
                    </m:r>
                  </m:oMath>
                </a14:m>
                <a:r>
                  <a:rPr lang="en-US" dirty="0"/>
                  <a:t> features at </a:t>
                </a:r>
                <a:r>
                  <a:rPr lang="en-US" dirty="0" smtClean="0"/>
                  <a:t>every tree node </a:t>
                </a:r>
                <a:r>
                  <a:rPr lang="en-US" dirty="0"/>
                  <a:t>help reduce </a:t>
                </a:r>
                <a:r>
                  <a:rPr lang="en-US" dirty="0" smtClean="0"/>
                  <a:t>overfitting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used to compute the top-N items on a test set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19256" cy="4525963"/>
              </a:xfrm>
              <a:blipFill rotWithShape="0">
                <a:blip r:embed="rId3"/>
                <a:stretch>
                  <a:fillRect l="-964" t="-943" r="-742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Feature </a:t>
            </a:r>
            <a:r>
              <a:rPr lang="en-US" dirty="0" smtClean="0"/>
              <a:t>Importance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en-US" dirty="0" smtClean="0"/>
                  <a:t>Due to bagging we use around 2/3 of the observations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𝑇𝑅</m:t>
                    </m:r>
                  </m:oMath>
                </a14:m>
                <a:r>
                  <a:rPr lang="en-US" dirty="0" smtClean="0"/>
                  <a:t>) to build a tree, which means that around 1/3 is out-of-bag (OOB)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be the set of OOB observations for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</a:t>
                </a:r>
                <a:r>
                  <a:rPr lang="en-US" b="1" dirty="0" smtClean="0"/>
                  <a:t>importance of feature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for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estimated as the increase of the mean square error (MSE) after permuting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355600" indent="-35560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dirty="0" smtClean="0"/>
                  <a:t>are the predicted values for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smtClean="0"/>
                  <a:t> before and after permuting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939" t="-943" r="-1662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Feature Importance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overall importance of </a:t>
                </a:r>
                <a:r>
                  <a:rPr lang="en-US" dirty="0"/>
                  <a:t>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r>
                  <a:rPr lang="en-US" dirty="0" smtClean="0"/>
                  <a:t>The higher the increase of the MSE the more important is the feature</a:t>
                </a:r>
              </a:p>
              <a:p>
                <a:r>
                  <a:rPr lang="en-US" dirty="0" smtClean="0"/>
                  <a:t>If feature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is absent in tree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GB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Motivation</a:t>
            </a:r>
          </a:p>
          <a:p>
            <a:pPr eaLnBrk="1" hangingPunct="1"/>
            <a:r>
              <a:rPr lang="en-US" altLang="en-US" dirty="0" smtClean="0"/>
              <a:t>Related Work</a:t>
            </a:r>
          </a:p>
          <a:p>
            <a:pPr eaLnBrk="1" hangingPunct="1"/>
            <a:r>
              <a:rPr lang="en-US" altLang="en-US" dirty="0" smtClean="0"/>
              <a:t>Methodology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Evaluation</a:t>
            </a:r>
          </a:p>
          <a:p>
            <a:pPr eaLnBrk="1" hangingPunct="1"/>
            <a:r>
              <a:rPr lang="en-US" altLang="en-US" dirty="0" smtClean="0"/>
              <a:t>Conclusion</a:t>
            </a:r>
          </a:p>
          <a:p>
            <a:pPr eaLnBrk="1" hangingPunct="1"/>
            <a:r>
              <a:rPr lang="en-US" altLang="en-US" dirty="0" smtClean="0"/>
              <a:t>Future Work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9F2CC5E-FE89-4336-B166-F3813ECD4A88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OnePlusRandom</a:t>
                </a:r>
                <a:r>
                  <a:rPr lang="en-US" dirty="0" smtClean="0"/>
                  <a:t> evaluation methodology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GB" dirty="0" smtClean="0"/>
                  <a:t> be the set of all user-item ratings</a:t>
                </a:r>
              </a:p>
              <a:p>
                <a:r>
                  <a:rPr lang="en-US" dirty="0" smtClean="0"/>
                  <a:t>All 5 star ratings are considered positive (liked), while all the other ratings (including missing ratings) – are considered negative (</a:t>
                </a:r>
                <a:r>
                  <a:rPr lang="en-US" dirty="0"/>
                  <a:t>conservative approach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Let 10 positive observations for each user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 smtClean="0"/>
                  <a:t>, and the rest of the positive observations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𝑡𝑟𝑎𝑖𝑛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Create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GB" dirty="0" smtClean="0"/>
                  <a:t> user profiles of given maximum </a:t>
                </a:r>
                <a:r>
                  <a:rPr lang="en-GB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(some users have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positive ratings)</a:t>
                </a:r>
              </a:p>
              <a:p>
                <a:r>
                  <a:rPr lang="en-US" dirty="0" smtClean="0"/>
                  <a:t>For every user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GB" dirty="0" smtClean="0"/>
                  <a:t>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negative items</a:t>
                </a:r>
              </a:p>
              <a:p>
                <a:r>
                  <a:rPr lang="en-GB" dirty="0" smtClean="0"/>
                  <a:t>The user profiles and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/>
                  <a:t> negative </a:t>
                </a:r>
                <a:r>
                  <a:rPr lang="en-GB" dirty="0" smtClean="0"/>
                  <a:t>items per user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𝑇𝑅</m:t>
                    </m:r>
                  </m:oMath>
                </a14:m>
                <a:r>
                  <a:rPr lang="en-GB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593" b="-11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1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r>
                  <a:rPr lang="en-US" dirty="0" smtClean="0"/>
                  <a:t>We train the model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𝑇𝑅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e select one element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 smtClean="0"/>
                  <a:t> (positive item) and 100 negative items (of the same user)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𝑇𝑅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which will form the test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𝑇𝐸</m:t>
                    </m:r>
                  </m:oMath>
                </a14:m>
                <a:r>
                  <a:rPr lang="en-US" dirty="0" smtClean="0"/>
                  <a:t> (101 elements)</a:t>
                </a:r>
              </a:p>
              <a:p>
                <a:r>
                  <a:rPr lang="en-US" dirty="0" smtClean="0"/>
                  <a:t>The items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𝑇𝐸</m:t>
                    </m:r>
                  </m:oMath>
                </a14:m>
                <a:r>
                  <a:rPr lang="en-GB" dirty="0" smtClean="0"/>
                  <a:t> are ranked based on the learned model and we 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𝑅𝑒𝑐𝑎𝑙𝑙</m:t>
                      </m:r>
                      <m:r>
                        <a:rPr lang="en-US" b="0" i="1" smtClean="0">
                          <a:latin typeface="Cambria Math"/>
                        </a:rPr>
                        <m:t>@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𝑟𝑒𝑙𝑒𝑣𝑎𝑛𝑡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𝑖𝑡𝑒𝑚𝑠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𝑟𝑒𝑐𝑜𝑚𝑚𝑒𝑛𝑑𝑒𝑑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𝑟𝑒𝑙𝑒𝑣𝑎𝑛𝑡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𝑖𝑡𝑒𝑚𝑠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𝑒𝑠𝑡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h𝑖𝑡𝑠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35560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the number of items recommended to the user</a:t>
                </a:r>
              </a:p>
              <a:p>
                <a:pPr marL="0" indent="355600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𝑃𝑟𝑒𝑐𝑖𝑠𝑖𝑜𝑛</m:t>
                    </m:r>
                    <m:r>
                      <a:rPr lang="en-US" i="1">
                        <a:latin typeface="Cambria Math"/>
                      </a:rPr>
                      <m:t>@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𝑅𝑒𝑐𝑎𝑙𝑙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@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 smtClean="0"/>
                  <a:t> is not relevant as it differs by a</a:t>
                </a:r>
                <a:br>
                  <a:rPr lang="en-GB" dirty="0" smtClean="0"/>
                </a:br>
                <a:r>
                  <a:rPr lang="en-GB" dirty="0" smtClean="0"/>
                  <a:t>     scaling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𝑅𝑒𝑐𝑎𝑙𝑙</m:t>
                    </m:r>
                    <m:r>
                      <a:rPr lang="en-US" i="1">
                        <a:latin typeface="Cambria Math"/>
                      </a:rPr>
                      <m:t>@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0">
                <a:blip r:embed="rId3"/>
                <a:stretch>
                  <a:fillRect l="-931"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dirty="0"/>
              <a:t> – </a:t>
            </a:r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MovieLens</a:t>
            </a:r>
            <a:r>
              <a:rPr lang="en-US" dirty="0" smtClean="0"/>
              <a:t> 1M dataset:</a:t>
            </a:r>
          </a:p>
          <a:p>
            <a:pPr lvl="1"/>
            <a:r>
              <a:rPr lang="en-US" dirty="0" smtClean="0"/>
              <a:t>1,000,000 ratings ranging from 1 (terrible) to 5 (amazing)</a:t>
            </a:r>
          </a:p>
          <a:p>
            <a:pPr lvl="1"/>
            <a:r>
              <a:rPr lang="en-US" dirty="0" smtClean="0"/>
              <a:t>6,040 users (each user has at least 20 ratings)</a:t>
            </a:r>
          </a:p>
          <a:p>
            <a:pPr lvl="1"/>
            <a:r>
              <a:rPr lang="en-US" dirty="0" smtClean="0"/>
              <a:t>3,952 movies</a:t>
            </a:r>
          </a:p>
          <a:p>
            <a:r>
              <a:rPr lang="en-US" dirty="0" err="1" smtClean="0"/>
              <a:t>DBpedia</a:t>
            </a:r>
            <a:r>
              <a:rPr lang="en-US" dirty="0" smtClean="0"/>
              <a:t> (Wikipedia on the LOD cloud)</a:t>
            </a:r>
          </a:p>
          <a:p>
            <a:r>
              <a:rPr lang="en-US" dirty="0" smtClean="0"/>
              <a:t>Mapping between </a:t>
            </a:r>
            <a:r>
              <a:rPr lang="en-US" dirty="0" err="1" smtClean="0"/>
              <a:t>MovieLens</a:t>
            </a:r>
            <a:r>
              <a:rPr lang="en-US" dirty="0" smtClean="0"/>
              <a:t> and </a:t>
            </a:r>
            <a:r>
              <a:rPr lang="en-US" dirty="0" err="1" smtClean="0"/>
              <a:t>DBpedia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Movies need to have the same title and the same release year</a:t>
            </a:r>
          </a:p>
          <a:p>
            <a:pPr lvl="1"/>
            <a:r>
              <a:rPr lang="en-US" dirty="0" smtClean="0"/>
              <a:t>2,056 movies left</a:t>
            </a:r>
          </a:p>
          <a:p>
            <a:r>
              <a:rPr lang="en-US" dirty="0" smtClean="0"/>
              <a:t>We considered users with at least 15 </a:t>
            </a:r>
            <a:r>
              <a:rPr lang="en-US" i="1" dirty="0" smtClean="0"/>
              <a:t>positive</a:t>
            </a:r>
            <a:r>
              <a:rPr lang="en-US" dirty="0" smtClean="0"/>
              <a:t> ratings:</a:t>
            </a:r>
          </a:p>
          <a:p>
            <a:pPr lvl="1"/>
            <a:r>
              <a:rPr lang="en-US" dirty="0" smtClean="0"/>
              <a:t>104,196 positive ratings from 2,731 users (38 positive ratings per user)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user we selected 10 positive ratings to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dirty="0" smtClean="0"/>
                  <a:t> and selected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other positive ratings to be in the user profiles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𝑡𝑟𝑎𝑖𝑛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Two user profile cases: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b="0" dirty="0" smtClean="0"/>
                  <a:t>: small user profiles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en-GB" dirty="0" smtClean="0"/>
                  <a:t>: large user profiles  </a:t>
                </a:r>
              </a:p>
              <a:p>
                <a:r>
                  <a:rPr lang="en-US" dirty="0" smtClean="0"/>
                  <a:t>Two data cases:</a:t>
                </a:r>
              </a:p>
              <a:p>
                <a:pPr lvl="1"/>
                <a:r>
                  <a:rPr lang="en-US" dirty="0" smtClean="0"/>
                  <a:t>Full dataset (all items)</a:t>
                </a:r>
              </a:p>
              <a:p>
                <a:pPr lvl="1"/>
                <a:r>
                  <a:rPr lang="en-US" dirty="0" smtClean="0"/>
                  <a:t>Dataset without the most popular movies (long tail items):</a:t>
                </a:r>
              </a:p>
              <a:p>
                <a:pPr lvl="2"/>
                <a:r>
                  <a:rPr lang="en-US" dirty="0" smtClean="0"/>
                  <a:t>Trivial recommendations are not interesting for users</a:t>
                </a:r>
              </a:p>
              <a:p>
                <a:pPr lvl="2"/>
                <a:r>
                  <a:rPr lang="en-US" dirty="0" smtClean="0"/>
                  <a:t>Trivial recommendations are not interesting for companies</a:t>
                </a:r>
                <a:br>
                  <a:rPr lang="en-US" dirty="0" smtClean="0"/>
                </a:br>
                <a:r>
                  <a:rPr lang="en-US" dirty="0" smtClean="0"/>
                  <a:t>as users are going to watch anyway the most popular movies  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Most </a:t>
            </a:r>
            <a:r>
              <a:rPr lang="en-US" dirty="0" smtClean="0"/>
              <a:t>Popular Items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919472" cy="44317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96136" y="1778000"/>
            <a:ext cx="2890664" cy="4525963"/>
          </a:xfrm>
        </p:spPr>
        <p:txBody>
          <a:bodyPr/>
          <a:lstStyle/>
          <a:p>
            <a:r>
              <a:rPr lang="en-US" dirty="0" smtClean="0"/>
              <a:t>Remove 3.7% of the items which make up for 33% of the ratings (76 movies)</a:t>
            </a:r>
          </a:p>
          <a:p>
            <a:r>
              <a:rPr lang="en-US" dirty="0" smtClean="0"/>
              <a:t>Keep the rest of the movies known as the long tail items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273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Network </a:t>
            </a:r>
            <a:r>
              <a:rPr lang="en-US" dirty="0" smtClean="0"/>
              <a:t>Schemas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define three network schemas:</a:t>
                </a:r>
              </a:p>
              <a:p>
                <a:pPr lvl="1"/>
                <a:r>
                  <a:rPr lang="en-US" dirty="0" smtClean="0"/>
                  <a:t>Collaborative Filtering (CF): all symmetric CF paths (no LOD)</a:t>
                </a:r>
              </a:p>
              <a:p>
                <a:pPr lvl="1"/>
                <a:r>
                  <a:rPr lang="en-US" dirty="0" smtClean="0"/>
                  <a:t>All Direct Paths (ADP): all symmetric LOD+CF paths between items (includes CF)</a:t>
                </a:r>
              </a:p>
              <a:p>
                <a:pPr lvl="1"/>
                <a:r>
                  <a:rPr lang="en-US" dirty="0" smtClean="0"/>
                  <a:t>Albatross </a:t>
                </a:r>
                <a:r>
                  <a:rPr lang="en-US" dirty="0"/>
                  <a:t>(in analogy with the high efficiency of the bird in the air</a:t>
                </a:r>
                <a:r>
                  <a:rPr lang="en-US" dirty="0" smtClean="0"/>
                  <a:t>): only LOD+CF paths that have a high feature importance (a subset of ADP)</a:t>
                </a:r>
              </a:p>
              <a:p>
                <a:r>
                  <a:rPr lang="en-US" dirty="0" smtClean="0"/>
                  <a:t>For the random forest we use:</a:t>
                </a:r>
              </a:p>
              <a:p>
                <a:pPr lvl="1"/>
                <a:r>
                  <a:rPr lang="en-US" dirty="0" smtClean="0"/>
                  <a:t>100 trees (often used as a maximum number of trees)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=14</m:t>
                    </m:r>
                  </m:oMath>
                </a14:m>
                <a:r>
                  <a:rPr lang="en-US" dirty="0" smtClean="0"/>
                  <a:t> features (path types)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𝑚𝑡𝑟𝑦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rad>
                  </m:oMath>
                </a14:m>
                <a:r>
                  <a:rPr lang="en-US" dirty="0" smtClean="0"/>
                  <a:t> (rule of thumb)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Feature </a:t>
            </a:r>
            <a:r>
              <a:rPr lang="en-US" dirty="0" smtClean="0"/>
              <a:t>Importance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5398" y="1311176"/>
                <a:ext cx="3708411" cy="5396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user profiles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5</m:t>
                    </m:r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8" y="1311176"/>
                <a:ext cx="3708411" cy="539638"/>
              </a:xfrm>
              <a:prstGeom prst="rect">
                <a:avLst/>
              </a:prstGeom>
              <a:blipFill rotWithShape="1">
                <a:blip r:embed="rId3"/>
                <a:stretch>
                  <a:fillRect l="-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08458" y="1323737"/>
                <a:ext cx="2786185" cy="5396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user profiles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50</m:t>
                    </m:r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458" y="1323737"/>
                <a:ext cx="2786185" cy="539638"/>
              </a:xfrm>
              <a:prstGeom prst="rect">
                <a:avLst/>
              </a:prstGeom>
              <a:blipFill rotWithShape="1">
                <a:blip r:embed="rId4"/>
                <a:stretch>
                  <a:fillRect l="-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8" y="1772968"/>
            <a:ext cx="3864537" cy="3494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03" y="1768488"/>
            <a:ext cx="3878595" cy="349890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382641"/>
            <a:ext cx="8435280" cy="1214711"/>
          </a:xfrm>
        </p:spPr>
        <p:txBody>
          <a:bodyPr/>
          <a:lstStyle/>
          <a:p>
            <a:r>
              <a:rPr lang="en-US" sz="1400" dirty="0" smtClean="0"/>
              <a:t>Important features: likes, director, subject, cinematography, producer, </a:t>
            </a:r>
            <a:r>
              <a:rPr lang="en-US" sz="1400" dirty="0" err="1" smtClean="0"/>
              <a:t>musicComposer</a:t>
            </a:r>
            <a:r>
              <a:rPr lang="en-US" sz="1400" dirty="0" smtClean="0"/>
              <a:t>, starring, writer, and editing </a:t>
            </a:r>
          </a:p>
          <a:p>
            <a:r>
              <a:rPr lang="en-US" sz="1400" dirty="0" smtClean="0"/>
              <a:t>“Noisy” features: </a:t>
            </a:r>
            <a:r>
              <a:rPr lang="en-US" sz="1400" dirty="0" err="1" smtClean="0"/>
              <a:t>basedOn</a:t>
            </a:r>
            <a:r>
              <a:rPr lang="en-US" sz="1400" dirty="0" smtClean="0"/>
              <a:t>, </a:t>
            </a:r>
            <a:r>
              <a:rPr lang="en-US" sz="1400" dirty="0" err="1" smtClean="0"/>
              <a:t>releaseLocation</a:t>
            </a:r>
            <a:r>
              <a:rPr lang="en-US" sz="1400" dirty="0" smtClean="0"/>
              <a:t>, narrator, </a:t>
            </a:r>
            <a:r>
              <a:rPr lang="en-US" sz="1400" dirty="0" err="1" smtClean="0"/>
              <a:t>previousWork</a:t>
            </a:r>
            <a:r>
              <a:rPr lang="en-US" sz="1400" dirty="0" smtClean="0"/>
              <a:t>, and </a:t>
            </a:r>
            <a:r>
              <a:rPr lang="en-US" sz="1400" dirty="0" err="1" smtClean="0"/>
              <a:t>subsequentWork</a:t>
            </a:r>
            <a:endParaRPr lang="en-US" sz="1400" dirty="0" smtClean="0"/>
          </a:p>
          <a:p>
            <a:r>
              <a:rPr lang="en-US" sz="1400" dirty="0" smtClean="0"/>
              <a:t>Important features are retained in Albatross</a:t>
            </a:r>
          </a:p>
          <a:p>
            <a:r>
              <a:rPr lang="en-US" sz="1400" dirty="0" smtClean="0"/>
              <a:t>Higher importance scores for the more precise model (large user profile)</a:t>
            </a:r>
          </a:p>
        </p:txBody>
      </p:sp>
    </p:spTree>
    <p:extLst>
      <p:ext uri="{BB962C8B-B14F-4D97-AF65-F5344CB8AC3E}">
        <p14:creationId xmlns:p14="http://schemas.microsoft.com/office/powerpoint/2010/main" val="394816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err="1"/>
              <a:t>Recall@N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8" y="1995968"/>
            <a:ext cx="7216480" cy="16499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8592" y="1995969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156" y="3651942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tail </a:t>
            </a:r>
            <a:b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popular items cannot be recommended)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r="-917"/>
          <a:stretch/>
        </p:blipFill>
        <p:spPr>
          <a:xfrm>
            <a:off x="1440000" y="3725168"/>
            <a:ext cx="7272000" cy="1741996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15900" y="5661248"/>
            <a:ext cx="8435280" cy="936104"/>
          </a:xfrm>
        </p:spPr>
        <p:txBody>
          <a:bodyPr/>
          <a:lstStyle/>
          <a:p>
            <a:r>
              <a:rPr lang="en-US" sz="1400" dirty="0" smtClean="0"/>
              <a:t>For long tail items performance is worse than for all items as the easy-to-predict popular movies are removed</a:t>
            </a:r>
          </a:p>
          <a:p>
            <a:r>
              <a:rPr lang="en-US" sz="1400" dirty="0" smtClean="0"/>
              <a:t>For large profiles CF performs relatively good (especially in predicting popular items) </a:t>
            </a:r>
          </a:p>
        </p:txBody>
      </p:sp>
    </p:spTree>
    <p:extLst>
      <p:ext uri="{BB962C8B-B14F-4D97-AF65-F5344CB8AC3E}">
        <p14:creationId xmlns:p14="http://schemas.microsoft.com/office/powerpoint/2010/main" val="346619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err="1"/>
              <a:t>Recall@N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8" y="1995968"/>
            <a:ext cx="7216480" cy="1649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592" y="1995969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156" y="3651942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tail </a:t>
            </a:r>
            <a:b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popular items cannot be recommended)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r="-917"/>
          <a:stretch/>
        </p:blipFill>
        <p:spPr>
          <a:xfrm>
            <a:off x="1440000" y="3725168"/>
            <a:ext cx="7272000" cy="1741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7300" y="1995968"/>
            <a:ext cx="2880072" cy="34711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5292" y="1415325"/>
            <a:ext cx="3044648" cy="4038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user profiles: LOD very useful</a:t>
            </a:r>
          </a:p>
        </p:txBody>
      </p:sp>
    </p:spTree>
    <p:extLst>
      <p:ext uri="{BB962C8B-B14F-4D97-AF65-F5344CB8AC3E}">
        <p14:creationId xmlns:p14="http://schemas.microsoft.com/office/powerpoint/2010/main" val="1061228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8" y="1995968"/>
            <a:ext cx="7216480" cy="16499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592" y="1995969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156" y="3651942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tail </a:t>
            </a:r>
            <a:b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popular items cannot be recommended)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r="-917"/>
          <a:stretch/>
        </p:blipFill>
        <p:spPr>
          <a:xfrm>
            <a:off x="1440000" y="3725168"/>
            <a:ext cx="7272000" cy="1741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err="1"/>
              <a:t>Recall@N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72100" y="1995968"/>
            <a:ext cx="2916324" cy="164996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100" y="3712468"/>
            <a:ext cx="2916324" cy="17546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100" y="1311176"/>
            <a:ext cx="2916324" cy="49398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user profiles: LOD only useful for long tail items</a:t>
            </a:r>
          </a:p>
        </p:txBody>
      </p:sp>
    </p:spTree>
    <p:extLst>
      <p:ext uri="{BB962C8B-B14F-4D97-AF65-F5344CB8AC3E}">
        <p14:creationId xmlns:p14="http://schemas.microsoft.com/office/powerpoint/2010/main" val="294906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Problem: </a:t>
            </a:r>
            <a:r>
              <a:rPr lang="en-US" i="1" dirty="0"/>
              <a:t>i</a:t>
            </a:r>
            <a:r>
              <a:rPr lang="en-US" i="1" dirty="0" smtClean="0"/>
              <a:t>nformation overload</a:t>
            </a:r>
          </a:p>
          <a:p>
            <a:r>
              <a:rPr lang="en-US" dirty="0" smtClean="0"/>
              <a:t>Solution: </a:t>
            </a:r>
            <a:r>
              <a:rPr lang="en-US" i="1" dirty="0"/>
              <a:t>r</a:t>
            </a:r>
            <a:r>
              <a:rPr lang="en-US" i="1" dirty="0" smtClean="0"/>
              <a:t>ecommender systems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Movie recommendations on Netflix</a:t>
            </a:r>
          </a:p>
          <a:p>
            <a:pPr lvl="1"/>
            <a:r>
              <a:rPr lang="en-US" dirty="0" smtClean="0"/>
              <a:t>Book recommendations on Amazon</a:t>
            </a:r>
          </a:p>
          <a:p>
            <a:pPr lvl="1"/>
            <a:r>
              <a:rPr lang="en-US" dirty="0" smtClean="0"/>
              <a:t>Friend recommendations on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altLang="en-US" dirty="0" smtClean="0"/>
              <a:t>Three types of recommender systems:</a:t>
            </a:r>
          </a:p>
          <a:p>
            <a:pPr lvl="1"/>
            <a:r>
              <a:rPr lang="en-US" altLang="en-US" b="1" dirty="0" smtClean="0"/>
              <a:t>Content-based recommenders</a:t>
            </a:r>
            <a:r>
              <a:rPr lang="en-US" altLang="en-US" dirty="0" smtClean="0"/>
              <a:t> (recommend similar content; address the cold item problem; suffer from </a:t>
            </a:r>
            <a:r>
              <a:rPr lang="en-US" altLang="en-US" i="1" dirty="0" smtClean="0"/>
              <a:t>cold user proble</a:t>
            </a:r>
            <a:r>
              <a:rPr lang="en-US" altLang="en-US" dirty="0" smtClean="0"/>
              <a:t>m)</a:t>
            </a:r>
          </a:p>
          <a:p>
            <a:pPr lvl="1"/>
            <a:r>
              <a:rPr lang="en-US" altLang="en-US" b="1" dirty="0" smtClean="0"/>
              <a:t>Collaborative filtering recommenders</a:t>
            </a:r>
            <a:r>
              <a:rPr lang="en-US" altLang="en-US" dirty="0" smtClean="0"/>
              <a:t> (recommend content from similar users; suffer from both </a:t>
            </a:r>
            <a:r>
              <a:rPr lang="en-US" altLang="en-US" i="1" dirty="0" smtClean="0"/>
              <a:t>cold item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cold user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problem</a:t>
            </a:r>
            <a:r>
              <a:rPr lang="en-US" altLang="en-US" dirty="0" smtClean="0"/>
              <a:t>s; often provide better recommendations than the content-based ones)</a:t>
            </a:r>
          </a:p>
          <a:p>
            <a:pPr lvl="1"/>
            <a:r>
              <a:rPr lang="en-US" altLang="en-US" b="1" dirty="0" smtClean="0"/>
              <a:t>Hybrid recommenders </a:t>
            </a:r>
            <a:r>
              <a:rPr lang="en-US" altLang="en-US" dirty="0" smtClean="0"/>
              <a:t>(mix of content-based and collaborative filtering; accurate recommendations and no </a:t>
            </a:r>
            <a:r>
              <a:rPr lang="en-US" altLang="en-US" i="1" dirty="0" smtClean="0"/>
              <a:t>cold item problem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Our focus:</a:t>
            </a:r>
          </a:p>
          <a:p>
            <a:pPr lvl="1"/>
            <a:r>
              <a:rPr lang="en-US" altLang="en-US" dirty="0" smtClean="0"/>
              <a:t>Hybrid recommenders</a:t>
            </a:r>
            <a:endParaRPr lang="en-GB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err="1"/>
              <a:t>Recall@N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8" y="1995968"/>
            <a:ext cx="7216480" cy="16499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8592" y="1995969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156" y="3651942"/>
            <a:ext cx="1512639" cy="138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tail </a:t>
            </a:r>
            <a:b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popular items cannot be recommended)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r="-917"/>
          <a:stretch/>
        </p:blipFill>
        <p:spPr>
          <a:xfrm>
            <a:off x="1440000" y="3725168"/>
            <a:ext cx="7272000" cy="17419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41949" y="3725169"/>
            <a:ext cx="1947926" cy="17419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8412" y="1306860"/>
            <a:ext cx="2664296" cy="50186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on most promising path types good for performance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8808" y="1995968"/>
            <a:ext cx="1947926" cy="16921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8808" y="3730271"/>
            <a:ext cx="1947926" cy="173689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0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proposed a hybrid recommender: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ses of symmetric path types from LOD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Suggests Top-N recommendations using learning-to-rank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Based on a random forest and path type importance scores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Main recommendations: 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LOD (Linked Open Data) cloud in recommender systems is useful especially for small user profiles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Use of LOD cloud for large user profiles only useful when the most popular items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cannot be recommended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Selecting only the most relevant data from the LOD cloud improves performance of the recommender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system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5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 analysis of parameters: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umber of trees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smtClean="0"/>
              <a:t>of features per node</a:t>
            </a:r>
            <a:endParaRPr lang="en-US" dirty="0" smtClean="0"/>
          </a:p>
          <a:p>
            <a:pPr lvl="1"/>
            <a:r>
              <a:rPr lang="en-US" dirty="0" smtClean="0"/>
              <a:t>Profile sizes</a:t>
            </a:r>
          </a:p>
          <a:p>
            <a:r>
              <a:rPr lang="en-US" dirty="0" smtClean="0"/>
              <a:t>Extend the framework to paths of length larger than 3</a:t>
            </a:r>
          </a:p>
          <a:p>
            <a:r>
              <a:rPr lang="en-US" dirty="0" smtClean="0"/>
              <a:t>Apply the framework to all types of paths (including cross-paths and not just symmetric paths)</a:t>
            </a:r>
          </a:p>
          <a:p>
            <a:r>
              <a:rPr lang="en-US" dirty="0" smtClean="0"/>
              <a:t>Measure the efficiency of the Albatross method</a:t>
            </a:r>
          </a:p>
          <a:p>
            <a:r>
              <a:rPr lang="en-US" dirty="0" smtClean="0"/>
              <a:t>Provide explanations of why a certain item is recommended (by visualizing the values of the most important features, i.e., path types)</a:t>
            </a:r>
          </a:p>
          <a:p>
            <a:r>
              <a:rPr lang="en-US" dirty="0" smtClean="0"/>
              <a:t>Apply the framework to other datasets and domains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i="1" dirty="0" smtClean="0"/>
              <a:t>Cold item problem</a:t>
            </a:r>
            <a:r>
              <a:rPr lang="en-US" dirty="0" smtClean="0"/>
              <a:t>: users liked some items, how can we recommend </a:t>
            </a:r>
            <a:r>
              <a:rPr lang="en-US" i="1" dirty="0" smtClean="0"/>
              <a:t>new</a:t>
            </a:r>
            <a:r>
              <a:rPr lang="en-US" dirty="0" smtClean="0"/>
              <a:t> items (that no one has liked so far)?</a:t>
            </a:r>
            <a:endParaRPr lang="en-US" sz="900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We rely on </a:t>
            </a:r>
            <a:r>
              <a:rPr lang="en-US" b="1" dirty="0" smtClean="0"/>
              <a:t>Linked Open Data</a:t>
            </a:r>
            <a:r>
              <a:rPr lang="en-US" dirty="0" smtClean="0"/>
              <a:t> (freely available semantic data on the Web) to provide information on a certain item (the content-based part of the recommender)</a:t>
            </a:r>
            <a:endParaRPr lang="en-US" sz="900" dirty="0" smtClean="0"/>
          </a:p>
          <a:p>
            <a:pPr>
              <a:spcAft>
                <a:spcPts val="1000"/>
              </a:spcAft>
            </a:pPr>
            <a:r>
              <a:rPr lang="en-US" i="1" dirty="0" smtClean="0"/>
              <a:t>Example</a:t>
            </a:r>
            <a:r>
              <a:rPr lang="en-US" dirty="0" smtClean="0"/>
              <a:t>: If you like a movie with a certain director you might also like other movies directed by the same director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We rely on </a:t>
            </a:r>
            <a:r>
              <a:rPr lang="en-US" b="1" dirty="0" smtClean="0"/>
              <a:t>machine learning</a:t>
            </a:r>
            <a:r>
              <a:rPr lang="en-US" dirty="0" smtClean="0"/>
              <a:t> to learn user preferences (based on the collaborative and content-based data of the recommender)</a:t>
            </a:r>
          </a:p>
          <a:p>
            <a:pPr>
              <a:spcAft>
                <a:spcPts val="1000"/>
              </a:spcAft>
            </a:pPr>
            <a:r>
              <a:rPr lang="en-US" i="1" dirty="0" smtClean="0"/>
              <a:t>Data sparsity problem</a:t>
            </a:r>
            <a:r>
              <a:rPr lang="en-US" dirty="0" smtClean="0"/>
              <a:t>: users liked just a </a:t>
            </a:r>
            <a:r>
              <a:rPr lang="en-US" i="1" dirty="0" smtClean="0"/>
              <a:t>few</a:t>
            </a:r>
            <a:r>
              <a:rPr lang="en-US" dirty="0" smtClean="0"/>
              <a:t> 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78452" y="1425725"/>
            <a:ext cx="1403648" cy="1440160"/>
          </a:xfrm>
        </p:spPr>
        <p:txBody>
          <a:bodyPr/>
          <a:lstStyle/>
          <a:p>
            <a:r>
              <a:rPr lang="en-US" sz="2000" dirty="0" smtClean="0"/>
              <a:t>Linked </a:t>
            </a:r>
          </a:p>
          <a:p>
            <a:r>
              <a:rPr lang="en-US" sz="2000" dirty="0" smtClean="0"/>
              <a:t>Open </a:t>
            </a:r>
          </a:p>
          <a:p>
            <a:r>
              <a:rPr lang="en-US" sz="2000" dirty="0" smtClean="0"/>
              <a:t>Data</a:t>
            </a:r>
          </a:p>
          <a:p>
            <a:r>
              <a:rPr lang="en-US" sz="2000" dirty="0" smtClean="0"/>
              <a:t>(LOD)</a:t>
            </a:r>
            <a:endParaRPr lang="en-US" sz="2000" dirty="0"/>
          </a:p>
        </p:txBody>
      </p:sp>
      <p:pic>
        <p:nvPicPr>
          <p:cNvPr id="6" name="Picture 6" descr="Image result for linked open data cloud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7893"/>
            <a:ext cx="8177514" cy="5390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78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Cremonesi</a:t>
            </a:r>
            <a:r>
              <a:rPr lang="en-US" dirty="0" smtClean="0"/>
              <a:t> et al. (2010):</a:t>
            </a:r>
          </a:p>
          <a:p>
            <a:pPr lvl="1"/>
            <a:r>
              <a:rPr lang="en-US" dirty="0"/>
              <a:t>Top-N recommender: recommend the most N relevant items (do not focus on rating predictions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Testing methodology: only one relevant item in the test set</a:t>
            </a:r>
          </a:p>
          <a:p>
            <a:r>
              <a:rPr lang="en-US" dirty="0" err="1" smtClean="0"/>
              <a:t>Ostuni</a:t>
            </a:r>
            <a:r>
              <a:rPr lang="en-US" dirty="0" smtClean="0"/>
              <a:t> et al. (2013):</a:t>
            </a:r>
          </a:p>
          <a:p>
            <a:pPr lvl="1"/>
            <a:r>
              <a:rPr lang="en-US" dirty="0" smtClean="0"/>
              <a:t>LOD path-based approach: to identify features of movies (in relation to users) for machine learning</a:t>
            </a:r>
          </a:p>
          <a:p>
            <a:pPr lvl="1"/>
            <a:r>
              <a:rPr lang="en-US" dirty="0" smtClean="0"/>
              <a:t>Top-N recommender using a Learning-to-Rank algorithm based on </a:t>
            </a:r>
            <a:r>
              <a:rPr lang="en-US" dirty="0" err="1" smtClean="0"/>
              <a:t>BagBoo</a:t>
            </a:r>
            <a:r>
              <a:rPr lang="en-US" dirty="0" smtClean="0"/>
              <a:t> with Gradient Boosted Regression Trees (GBRT)</a:t>
            </a:r>
          </a:p>
          <a:p>
            <a:r>
              <a:rPr lang="en-US" dirty="0" smtClean="0"/>
              <a:t>Sun et al. (2011): </a:t>
            </a:r>
          </a:p>
          <a:p>
            <a:pPr lvl="1"/>
            <a:r>
              <a:rPr lang="en-US" dirty="0" smtClean="0"/>
              <a:t>Network schema and meta-paths: schema level information for object similarity search in a network</a:t>
            </a:r>
          </a:p>
          <a:p>
            <a:pPr lvl="1"/>
            <a:r>
              <a:rPr lang="en-US" dirty="0" smtClean="0"/>
              <a:t>Elegant calculation of paths: using a matrix representation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r>
              <a:rPr lang="en-US" dirty="0"/>
              <a:t>– </a:t>
            </a:r>
            <a:r>
              <a:rPr lang="en-US" dirty="0" smtClean="0"/>
              <a:t>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Graph with nodes that represent:</a:t>
            </a:r>
          </a:p>
          <a:p>
            <a:pPr lvl="1"/>
            <a:r>
              <a:rPr lang="en-US" dirty="0" smtClean="0"/>
              <a:t>Users (e.g., John)</a:t>
            </a:r>
          </a:p>
          <a:p>
            <a:pPr lvl="1"/>
            <a:r>
              <a:rPr lang="en-US" dirty="0" smtClean="0"/>
              <a:t>Items (e.g., Minority Report)</a:t>
            </a:r>
          </a:p>
          <a:p>
            <a:pPr lvl="1"/>
            <a:r>
              <a:rPr lang="en-US" dirty="0" smtClean="0"/>
              <a:t>Entities (e.g., Steven Spielberg)</a:t>
            </a:r>
          </a:p>
          <a:p>
            <a:pPr marL="457200" lvl="1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nd edges represent associations</a:t>
            </a:r>
          </a:p>
          <a:p>
            <a:r>
              <a:rPr lang="en-US" dirty="0" smtClean="0"/>
              <a:t>Undirected graph: represent only the association, direction is not important</a:t>
            </a:r>
          </a:p>
          <a:p>
            <a:r>
              <a:rPr lang="en-US" b="1" dirty="0" smtClean="0"/>
              <a:t>Information network</a:t>
            </a:r>
            <a:r>
              <a:rPr lang="en-US" dirty="0" smtClean="0"/>
              <a:t>: labeled graph</a:t>
            </a:r>
          </a:p>
          <a:p>
            <a:pPr lvl="1"/>
            <a:r>
              <a:rPr lang="en-US" dirty="0" smtClean="0"/>
              <a:t>Nodes are labeled by their type (“user”, “item”, and “entity”)</a:t>
            </a:r>
          </a:p>
          <a:p>
            <a:pPr lvl="1"/>
            <a:r>
              <a:rPr lang="en-US" dirty="0" smtClean="0"/>
              <a:t>Edges are labeled by their type (“likes”, and the various relationship types that exist in LOD, e.g., “starring”, “director”, etc.)</a:t>
            </a:r>
          </a:p>
          <a:p>
            <a:r>
              <a:rPr lang="en-US" b="1" dirty="0"/>
              <a:t>N</a:t>
            </a:r>
            <a:r>
              <a:rPr lang="en-US" b="1" dirty="0" smtClean="0"/>
              <a:t>etwork schema</a:t>
            </a:r>
            <a:r>
              <a:rPr lang="en-US" dirty="0" smtClean="0"/>
              <a:t>: graph labels and their constraints, i.e., between which node types a certain edge type is allowed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 smtClean="0"/>
              <a:t>Main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paths are useful for item recommendation</a:t>
            </a:r>
          </a:p>
          <a:p>
            <a:pPr lvl="1"/>
            <a:r>
              <a:rPr lang="en-US" dirty="0" smtClean="0"/>
              <a:t>Use of </a:t>
            </a:r>
            <a:r>
              <a:rPr lang="en-US" b="1" dirty="0" smtClean="0"/>
              <a:t>symmetric paths</a:t>
            </a:r>
          </a:p>
          <a:p>
            <a:pPr marL="457200" lvl="1" indent="0">
              <a:buNone/>
            </a:pPr>
            <a:r>
              <a:rPr lang="en-US" i="1" dirty="0" smtClean="0"/>
              <a:t>Example</a:t>
            </a:r>
            <a:r>
              <a:rPr lang="en-US" dirty="0" smtClean="0"/>
              <a:t>: if you like a movie because of its director, you would probably like another movie directed by the same person and not because this person is an actor in that other movie</a:t>
            </a:r>
          </a:p>
          <a:p>
            <a:pPr lvl="1"/>
            <a:r>
              <a:rPr lang="en-US" dirty="0" smtClean="0"/>
              <a:t>Use only paths with </a:t>
            </a:r>
            <a:r>
              <a:rPr lang="en-US" b="1" dirty="0" smtClean="0"/>
              <a:t>important path edges</a:t>
            </a:r>
          </a:p>
          <a:p>
            <a:pPr marL="457200" lvl="1" indent="0">
              <a:buNone/>
            </a:pPr>
            <a:r>
              <a:rPr lang="en-US" i="1" dirty="0" smtClean="0"/>
              <a:t>Example</a:t>
            </a:r>
            <a:r>
              <a:rPr lang="en-US" dirty="0" smtClean="0"/>
              <a:t>: the director of the movie is usually important, but the release place of a movie is usually not important</a:t>
            </a:r>
          </a:p>
          <a:p>
            <a:pPr marL="400050"/>
            <a:r>
              <a:rPr lang="en-US" dirty="0" smtClean="0"/>
              <a:t>Advantages:</a:t>
            </a:r>
          </a:p>
          <a:p>
            <a:pPr marL="800100" lvl="1"/>
            <a:r>
              <a:rPr lang="en-US" dirty="0" smtClean="0"/>
              <a:t>Effectiveness: more accurate recommendations by eliminating “noisy” paths</a:t>
            </a:r>
          </a:p>
          <a:p>
            <a:pPr marL="800100" lvl="1"/>
            <a:r>
              <a:rPr lang="en-US" dirty="0" smtClean="0"/>
              <a:t>Efficiency: no need to compute all paths between a user and an item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– Meta Paths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r>
                  <a:rPr lang="en-US" b="1" dirty="0" smtClean="0"/>
                  <a:t>Meta path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2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groupCh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400050" lvl="1" indent="0">
                  <a:buNone/>
                </a:pPr>
                <a:r>
                  <a:rPr lang="en-US" sz="2400" dirty="0"/>
                  <a:t>w</a:t>
                </a:r>
                <a:r>
                  <a:rPr lang="en-US" sz="2400" dirty="0" smtClean="0"/>
                  <a:t>here:</a:t>
                </a:r>
              </a:p>
              <a:p>
                <a:pPr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2200" dirty="0" smtClean="0"/>
                  <a:t> represent node types</a:t>
                </a:r>
              </a:p>
              <a:p>
                <a:pPr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𝑙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200" dirty="0"/>
                  <a:t> represent edge types</a:t>
                </a:r>
              </a:p>
              <a:p>
                <a:r>
                  <a:rPr lang="en-US" b="1" dirty="0" smtClean="0"/>
                  <a:t>Path</a:t>
                </a:r>
                <a:r>
                  <a:rPr lang="en-US" dirty="0" smtClean="0"/>
                  <a:t>:</a:t>
                </a:r>
                <a:endParaRPr lang="en-GB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i="1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brk m:alnAt="2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sz="2400" dirty="0" smtClean="0"/>
              </a:p>
              <a:p>
                <a:pPr marL="400050" lvl="1" indent="0">
                  <a:buNone/>
                </a:pPr>
                <a:r>
                  <a:rPr lang="en-US" sz="2400" dirty="0"/>
                  <a:t>where:</a:t>
                </a:r>
              </a:p>
              <a:p>
                <a:pPr lvl="2" indent="-342900"/>
                <a:r>
                  <a:rPr lang="en-GB" sz="2200" dirty="0" smtClean="0"/>
                  <a:t>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200" dirty="0" smtClean="0"/>
                  <a:t>have types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2200" dirty="0" smtClean="0"/>
                  <a:t>, respectively</a:t>
                </a:r>
                <a:endParaRPr lang="en-GB" sz="2200" dirty="0"/>
              </a:p>
              <a:p>
                <a:pPr lvl="2" indent="-342900"/>
                <a:r>
                  <a:rPr lang="en-US" sz="2200" dirty="0" smtClean="0"/>
                  <a:t>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𝑙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200" dirty="0" smtClean="0"/>
                  <a:t>have types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𝑙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200" dirty="0"/>
                  <a:t>, respectively </a:t>
                </a:r>
              </a:p>
              <a:p>
                <a:pPr marL="400050" lvl="1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2"/>
                <a:stretch>
                  <a:fillRect l="-931" t="-943" b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26409</TotalTime>
  <Words>1458</Words>
  <Application>Microsoft Office PowerPoint</Application>
  <PresentationFormat>On-screen Show (4:3)</PresentationFormat>
  <Paragraphs>309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Cambria Math</vt:lpstr>
      <vt:lpstr>Default Design</vt:lpstr>
      <vt:lpstr> A Linked Open Data Schema-Driven Approach for Top-N Recommendations</vt:lpstr>
      <vt:lpstr>Contents</vt:lpstr>
      <vt:lpstr>Motivation</vt:lpstr>
      <vt:lpstr>Motivation</vt:lpstr>
      <vt:lpstr>Motivation</vt:lpstr>
      <vt:lpstr>Related Work</vt:lpstr>
      <vt:lpstr>Methodology – Graphs</vt:lpstr>
      <vt:lpstr>Methodology – Main Idea</vt:lpstr>
      <vt:lpstr>Methodology – Meta Paths  </vt:lpstr>
      <vt:lpstr>Methodology – Meta Paths </vt:lpstr>
      <vt:lpstr>Methodology – Path Computations </vt:lpstr>
      <vt:lpstr>Methodology – Features Construction</vt:lpstr>
      <vt:lpstr>Methodology – Features Construction</vt:lpstr>
      <vt:lpstr>Methodology – Features Construction</vt:lpstr>
      <vt:lpstr>Methodology – Features Construction</vt:lpstr>
      <vt:lpstr>Methodology – Top-N Recommendations</vt:lpstr>
      <vt:lpstr>Methodology – Top-N Recommendations</vt:lpstr>
      <vt:lpstr>Methodology – Feature Importance</vt:lpstr>
      <vt:lpstr>Methodology – Feature Importance</vt:lpstr>
      <vt:lpstr>Evaluation</vt:lpstr>
      <vt:lpstr>Evaluation</vt:lpstr>
      <vt:lpstr>Evaluation – Data</vt:lpstr>
      <vt:lpstr>Evaluation – Data</vt:lpstr>
      <vt:lpstr>Evaluation – Most Popular Items</vt:lpstr>
      <vt:lpstr>Evaluation – Network Schemas</vt:lpstr>
      <vt:lpstr>Evaluation – Feature Importance</vt:lpstr>
      <vt:lpstr>Evaluation – Recall@N</vt:lpstr>
      <vt:lpstr>Evaluation – Recall@N</vt:lpstr>
      <vt:lpstr>Evaluation – Recall@N</vt:lpstr>
      <vt:lpstr>Evaluation – Recall@N</vt:lpstr>
      <vt:lpstr>Conclusion</vt:lpstr>
      <vt:lpstr>Future Work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4+1 View Model of Software Architecture</dc:title>
  <dc:creator>BCF</dc:creator>
  <cp:lastModifiedBy>Flavius Frasincar</cp:lastModifiedBy>
  <cp:revision>346</cp:revision>
  <dcterms:created xsi:type="dcterms:W3CDTF">2005-07-13T13:15:44Z</dcterms:created>
  <dcterms:modified xsi:type="dcterms:W3CDTF">2017-04-07T10:21:51Z</dcterms:modified>
</cp:coreProperties>
</file>