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8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03">
          <p15:clr>
            <a:srgbClr val="A4A3A4"/>
          </p15:clr>
        </p15:guide>
        <p15:guide id="2" orient="horz" pos="1755">
          <p15:clr>
            <a:srgbClr val="A4A3A4"/>
          </p15:clr>
        </p15:guide>
        <p15:guide id="3" orient="horz" pos="2174">
          <p15:clr>
            <a:srgbClr val="A4A3A4"/>
          </p15:clr>
        </p15:guide>
        <p15:guide id="4" orient="horz" pos="3114">
          <p15:clr>
            <a:srgbClr val="A4A3A4"/>
          </p15:clr>
        </p15:guide>
        <p15:guide id="5" orient="horz" pos="2412">
          <p15:clr>
            <a:srgbClr val="A4A3A4"/>
          </p15:clr>
        </p15:guide>
        <p15:guide id="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OUdtz9m2YFVxOOos3PvnCYMnb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2553C4-C43C-4942-A10C-75C39FD83F51}">
  <a:tblStyle styleId="{A32553C4-C43C-4942-A10C-75C39FD83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803"/>
        <p:guide orient="horz" pos="1755"/>
        <p:guide orient="horz" pos="2174"/>
        <p:guide orient="horz" pos="3114"/>
        <p:guide orient="horz" pos="2412"/>
        <p:guide/>
        <p:guide orient="horz"/>
        <p:guide orient="horz" pos="32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E44559C5-534A-2D9E-6194-A9296CB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>
            <a:extLst>
              <a:ext uri="{FF2B5EF4-FFF2-40B4-BE49-F238E27FC236}">
                <a16:creationId xmlns:a16="http://schemas.microsoft.com/office/drawing/2014/main" id="{4C9BDC31-2947-FC24-B5EA-0B7BC07445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:notes">
            <a:extLst>
              <a:ext uri="{FF2B5EF4-FFF2-40B4-BE49-F238E27FC236}">
                <a16:creationId xmlns:a16="http://schemas.microsoft.com/office/drawing/2014/main" id="{C9E71B7D-941C-4CFC-FE77-BE49043DAA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211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44800811-347B-A0D5-884B-27E1B1FBC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>
            <a:extLst>
              <a:ext uri="{FF2B5EF4-FFF2-40B4-BE49-F238E27FC236}">
                <a16:creationId xmlns:a16="http://schemas.microsoft.com/office/drawing/2014/main" id="{A9E878C9-CD2C-E997-3690-990E4CCC58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:notes">
            <a:extLst>
              <a:ext uri="{FF2B5EF4-FFF2-40B4-BE49-F238E27FC236}">
                <a16:creationId xmlns:a16="http://schemas.microsoft.com/office/drawing/2014/main" id="{6C58DD8F-691B-A5CB-F1D8-F36F881798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541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With Image">
  <p:cSld name="Title Slide - With Imag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rgbClr val="002E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8"/>
          <p:cNvSpPr/>
          <p:nvPr/>
        </p:nvSpPr>
        <p:spPr>
          <a:xfrm>
            <a:off x="-3298" y="1237482"/>
            <a:ext cx="9147298" cy="34945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8"/>
          <p:cNvSpPr/>
          <p:nvPr/>
        </p:nvSpPr>
        <p:spPr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8"/>
          <p:cNvSpPr/>
          <p:nvPr/>
        </p:nvSpPr>
        <p:spPr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ctrTitle"/>
          </p:nvPr>
        </p:nvSpPr>
        <p:spPr>
          <a:xfrm>
            <a:off x="810000" y="1476173"/>
            <a:ext cx="4914128" cy="40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ubTitle" idx="1"/>
          </p:nvPr>
        </p:nvSpPr>
        <p:spPr>
          <a:xfrm>
            <a:off x="810000" y="1991328"/>
            <a:ext cx="4914128" cy="29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rgbClr val="002E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80"/>
              <a:buNone/>
              <a:defRPr>
                <a:solidFill>
                  <a:srgbClr val="888C9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80"/>
              <a:buNone/>
              <a:defRPr>
                <a:solidFill>
                  <a:srgbClr val="888C9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80"/>
              <a:buNone/>
              <a:defRPr>
                <a:solidFill>
                  <a:srgbClr val="888C9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80"/>
              <a:buNone/>
              <a:defRPr>
                <a:solidFill>
                  <a:srgbClr val="888C95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>
                <a:solidFill>
                  <a:srgbClr val="888C95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>
                <a:solidFill>
                  <a:srgbClr val="888C95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>
                <a:solidFill>
                  <a:srgbClr val="888C95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>
                <a:solidFill>
                  <a:srgbClr val="888C95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2"/>
          </p:nvPr>
        </p:nvSpPr>
        <p:spPr>
          <a:xfrm>
            <a:off x="810000" y="2376000"/>
            <a:ext cx="3060000" cy="39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/>
            </a:lvl1pPr>
            <a:lvl2pPr marL="914400" lvl="1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2pPr>
            <a:lvl3pPr marL="1371600" lvl="2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3pPr>
            <a:lvl4pPr marL="1828800" lvl="3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/>
          <p:nvPr/>
        </p:nvSpPr>
        <p:spPr>
          <a:xfrm>
            <a:off x="1589" y="0"/>
            <a:ext cx="9140825" cy="51411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8"/>
          <p:cNvSpPr txBox="1"/>
          <p:nvPr/>
        </p:nvSpPr>
        <p:spPr>
          <a:xfrm>
            <a:off x="4022690" y="41868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8"/>
          <p:cNvSpPr>
            <a:spLocks noGrp="1"/>
          </p:cNvSpPr>
          <p:nvPr>
            <p:ph type="pic" idx="3"/>
          </p:nvPr>
        </p:nvSpPr>
        <p:spPr>
          <a:xfrm>
            <a:off x="5799435" y="1235099"/>
            <a:ext cx="3347864" cy="34968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7" name="Google Shape;27;p28"/>
          <p:cNvSpPr/>
          <p:nvPr/>
        </p:nvSpPr>
        <p:spPr>
          <a:xfrm>
            <a:off x="0" y="1"/>
            <a:ext cx="9144000" cy="260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28" descr="Logo Haskoning including the slogan: Enhancing Society Togethe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000" y="475200"/>
            <a:ext cx="1514859" cy="5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/>
          <p:nvPr/>
        </p:nvSpPr>
        <p:spPr>
          <a:xfrm>
            <a:off x="0" y="2949966"/>
            <a:ext cx="9144000" cy="1782023"/>
          </a:xfrm>
          <a:prstGeom prst="rect">
            <a:avLst/>
          </a:prstGeom>
          <a:solidFill>
            <a:srgbClr val="EBA6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7"/>
          <p:cNvSpPr/>
          <p:nvPr/>
        </p:nvSpPr>
        <p:spPr>
          <a:xfrm>
            <a:off x="0" y="1"/>
            <a:ext cx="9144000" cy="2949966"/>
          </a:xfrm>
          <a:prstGeom prst="rect">
            <a:avLst/>
          </a:prstGeom>
          <a:solidFill>
            <a:srgbClr val="FA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title"/>
          </p:nvPr>
        </p:nvSpPr>
        <p:spPr>
          <a:xfrm>
            <a:off x="468000" y="896788"/>
            <a:ext cx="817199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/>
          <p:nvPr/>
        </p:nvSpPr>
        <p:spPr>
          <a:xfrm>
            <a:off x="1043608" y="2949967"/>
            <a:ext cx="302433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2E4F"/>
                </a:solidFill>
                <a:latin typeface="Arial"/>
                <a:ea typeface="Arial"/>
                <a:cs typeface="Arial"/>
                <a:sym typeface="Arial"/>
              </a:rPr>
              <a:t>linkedin.com/company/haskoning</a:t>
            </a:r>
            <a:endParaRPr sz="1200">
              <a:solidFill>
                <a:srgbClr val="002E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37" descr="Linkedi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3168596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2">
  <p:cSld name="Closing slide 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/>
          <p:nvPr/>
        </p:nvSpPr>
        <p:spPr>
          <a:xfrm>
            <a:off x="0" y="2949966"/>
            <a:ext cx="9144000" cy="1782023"/>
          </a:xfrm>
          <a:prstGeom prst="rect">
            <a:avLst/>
          </a:prstGeom>
          <a:solidFill>
            <a:srgbClr val="FCB0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/>
          <p:nvPr/>
        </p:nvSpPr>
        <p:spPr>
          <a:xfrm>
            <a:off x="0" y="1"/>
            <a:ext cx="9144000" cy="2949966"/>
          </a:xfrm>
          <a:prstGeom prst="rect">
            <a:avLst/>
          </a:prstGeom>
          <a:solidFill>
            <a:srgbClr val="FA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8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title"/>
          </p:nvPr>
        </p:nvSpPr>
        <p:spPr>
          <a:xfrm>
            <a:off x="468000" y="896788"/>
            <a:ext cx="817199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/>
          <p:nvPr/>
        </p:nvSpPr>
        <p:spPr>
          <a:xfrm>
            <a:off x="1043608" y="2949967"/>
            <a:ext cx="302433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2E4F"/>
                </a:solidFill>
                <a:latin typeface="Arial"/>
                <a:ea typeface="Arial"/>
                <a:cs typeface="Arial"/>
                <a:sym typeface="Arial"/>
              </a:rPr>
              <a:t>linkedin.com/company/haskoning</a:t>
            </a:r>
            <a:endParaRPr sz="1200">
              <a:solidFill>
                <a:srgbClr val="002E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38" descr="Linkedi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3168596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9"/>
          <p:cNvSpPr/>
          <p:nvPr/>
        </p:nvSpPr>
        <p:spPr>
          <a:xfrm>
            <a:off x="0" y="-20538"/>
            <a:ext cx="9144000" cy="847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9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0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1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1"/>
          </p:nvPr>
        </p:nvSpPr>
        <p:spPr>
          <a:xfrm>
            <a:off x="468000" y="4138649"/>
            <a:ext cx="8172566" cy="59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i="1">
                <a:solidFill>
                  <a:schemeClr val="dk1"/>
                </a:solidFill>
              </a:defRPr>
            </a:lvl1pPr>
            <a:lvl2pPr marL="914400" lvl="1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2pPr>
            <a:lvl3pPr marL="1371600" lvl="2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3pPr>
            <a:lvl4pPr marL="1828800" lvl="3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3" name="Google Shape;103;p4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878400"/>
            <a:ext cx="9144000" cy="2948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screen Picture 2">
  <p:cSld name="Fullscreen Pictur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/>
          <p:nvPr/>
        </p:nvSpPr>
        <p:spPr>
          <a:xfrm>
            <a:off x="4932040" y="3681093"/>
            <a:ext cx="3742232" cy="1512207"/>
          </a:xfrm>
          <a:prstGeom prst="rect">
            <a:avLst/>
          </a:prstGeom>
          <a:solidFill>
            <a:srgbClr val="FA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1"/>
          </p:nvPr>
        </p:nvSpPr>
        <p:spPr>
          <a:xfrm>
            <a:off x="5004000" y="3707100"/>
            <a:ext cx="36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&gt;"/>
              <a:defRPr sz="1600" i="1"/>
            </a:lvl1pPr>
            <a:lvl2pPr marL="914400" lvl="1" indent="-304165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2pPr>
            <a:lvl3pPr marL="1371600" lvl="2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3pPr>
            <a:lvl4pPr marL="1828800" lvl="3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4pPr>
            <a:lvl5pPr marL="2286000" lvl="4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screen Picture 3">
  <p:cSld name="Fullscreen Pictur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/>
          <p:nvPr/>
        </p:nvSpPr>
        <p:spPr>
          <a:xfrm>
            <a:off x="468313" y="3681093"/>
            <a:ext cx="3742232" cy="1512207"/>
          </a:xfrm>
          <a:prstGeom prst="rect">
            <a:avLst/>
          </a:prstGeom>
          <a:solidFill>
            <a:srgbClr val="FA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3"/>
          <p:cNvSpPr txBox="1">
            <a:spLocks noGrp="1"/>
          </p:cNvSpPr>
          <p:nvPr>
            <p:ph type="body" idx="1"/>
          </p:nvPr>
        </p:nvSpPr>
        <p:spPr>
          <a:xfrm>
            <a:off x="536593" y="3707100"/>
            <a:ext cx="36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&gt;"/>
              <a:defRPr sz="1600" i="1"/>
            </a:lvl1pPr>
            <a:lvl2pPr marL="914400" lvl="1" indent="-304165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2pPr>
            <a:lvl3pPr marL="1371600" lvl="2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3pPr>
            <a:lvl4pPr marL="1828800" lvl="3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4pPr>
            <a:lvl5pPr marL="2286000" lvl="4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screen Picture 4">
  <p:cSld name="Fullscreen Picture 4"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4"/>
          <p:cNvSpPr/>
          <p:nvPr/>
        </p:nvSpPr>
        <p:spPr>
          <a:xfrm>
            <a:off x="468313" y="-20577"/>
            <a:ext cx="3742232" cy="1512207"/>
          </a:xfrm>
          <a:prstGeom prst="rect">
            <a:avLst/>
          </a:prstGeom>
          <a:solidFill>
            <a:srgbClr val="FA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4"/>
          <p:cNvSpPr txBox="1">
            <a:spLocks noGrp="1"/>
          </p:cNvSpPr>
          <p:nvPr>
            <p:ph type="body" idx="1"/>
          </p:nvPr>
        </p:nvSpPr>
        <p:spPr>
          <a:xfrm>
            <a:off x="536593" y="356400"/>
            <a:ext cx="36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&gt;"/>
              <a:defRPr sz="1600" i="1"/>
            </a:lvl1pPr>
            <a:lvl2pPr marL="914400" lvl="1" indent="-304165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2pPr>
            <a:lvl3pPr marL="1371600" lvl="2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3pPr>
            <a:lvl4pPr marL="1828800" lvl="3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4pPr>
            <a:lvl5pPr marL="2286000" lvl="4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/>
          <p:nvPr/>
        </p:nvSpPr>
        <p:spPr>
          <a:xfrm>
            <a:off x="0" y="-20538"/>
            <a:ext cx="9144000" cy="847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/>
            </a:lvl1pPr>
            <a:lvl2pPr marL="914400" lvl="1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screen Picture 1">
  <p:cSld name="Fullscreen Pictur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/>
          <p:nvPr/>
        </p:nvSpPr>
        <p:spPr>
          <a:xfrm>
            <a:off x="4932040" y="-20577"/>
            <a:ext cx="3742232" cy="1512207"/>
          </a:xfrm>
          <a:prstGeom prst="rect">
            <a:avLst/>
          </a:prstGeom>
          <a:solidFill>
            <a:srgbClr val="FA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5004000" y="356400"/>
            <a:ext cx="36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&gt;"/>
              <a:defRPr sz="1600" i="1"/>
            </a:lvl1pPr>
            <a:lvl2pPr marL="914400" lvl="1" indent="-304165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2pPr>
            <a:lvl3pPr marL="1371600" lvl="2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3pPr>
            <a:lvl4pPr marL="1828800" lvl="3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4pPr>
            <a:lvl5pPr marL="2286000" lvl="4" indent="-304164" algn="l">
              <a:spcBef>
                <a:spcPts val="0"/>
              </a:spcBef>
              <a:spcAft>
                <a:spcPts val="0"/>
              </a:spcAft>
              <a:buSzPts val="1190"/>
              <a:buFont typeface="Arial"/>
              <a:buChar char="&gt;"/>
              <a:defRPr sz="17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ith Subheading">
  <p:cSld name="Title and Content - With Subheadi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/>
          <p:nvPr/>
        </p:nvSpPr>
        <p:spPr>
          <a:xfrm>
            <a:off x="0" y="-20538"/>
            <a:ext cx="9144000" cy="11604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468000" y="1220974"/>
            <a:ext cx="8172000" cy="345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1pPr>
            <a:lvl2pPr marL="914400" lvl="1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2"/>
          </p:nvPr>
        </p:nvSpPr>
        <p:spPr>
          <a:xfrm>
            <a:off x="467999" y="815778"/>
            <a:ext cx="8172000" cy="3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i="1"/>
            </a:lvl1pPr>
            <a:lvl2pPr marL="914400" lvl="1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2pPr>
            <a:lvl3pPr marL="1371600" lvl="2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3pPr>
            <a:lvl4pPr marL="1828800" lvl="3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Text Only">
  <p:cSld name="Two Content - Text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/>
          <p:nvPr/>
        </p:nvSpPr>
        <p:spPr>
          <a:xfrm>
            <a:off x="0" y="-20538"/>
            <a:ext cx="9144000" cy="847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3960000" cy="378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1pPr>
            <a:lvl2pPr marL="914400" lvl="1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680000" y="891412"/>
            <a:ext cx="3960000" cy="378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1pPr>
            <a:lvl2pPr marL="914400" lvl="1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44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Text &amp; Image">
  <p:cSld name="Two Content - Text &amp;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/>
          <p:nvPr/>
        </p:nvSpPr>
        <p:spPr>
          <a:xfrm>
            <a:off x="4531704" y="826681"/>
            <a:ext cx="4612296" cy="39053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3"/>
          <p:cNvSpPr/>
          <p:nvPr/>
        </p:nvSpPr>
        <p:spPr>
          <a:xfrm>
            <a:off x="0" y="-20538"/>
            <a:ext cx="9144000" cy="847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396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1pPr>
            <a:lvl2pPr marL="914400" lvl="1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55" name="Google Shape;55;p33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4630423" y="892175"/>
            <a:ext cx="3974025" cy="377983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Unequal">
  <p:cSld name="Two Content - Unequa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/>
          <p:nvPr/>
        </p:nvSpPr>
        <p:spPr>
          <a:xfrm>
            <a:off x="0" y="-20538"/>
            <a:ext cx="9144000" cy="847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3240000" cy="378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1pPr>
            <a:lvl2pPr marL="914400" lvl="1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3964610" y="896957"/>
            <a:ext cx="4679950" cy="377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1pPr>
            <a:lvl2pPr marL="914400" lvl="1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3pPr>
            <a:lvl4pPr marL="1828800" lvl="3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4pPr>
            <a:lvl5pPr marL="2286000" lvl="4" indent="-2997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Char char="•"/>
              <a:defRPr sz="1600"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4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ia Slide">
  <p:cSld name="Media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/>
          <p:nvPr/>
        </p:nvSpPr>
        <p:spPr>
          <a:xfrm>
            <a:off x="0" y="3291831"/>
            <a:ext cx="9144000" cy="14401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5"/>
          <p:cNvSpPr/>
          <p:nvPr/>
        </p:nvSpPr>
        <p:spPr>
          <a:xfrm>
            <a:off x="0" y="1"/>
            <a:ext cx="9144000" cy="3291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media" idx="2"/>
          </p:nvPr>
        </p:nvSpPr>
        <p:spPr>
          <a:xfrm>
            <a:off x="468314" y="842162"/>
            <a:ext cx="8172000" cy="3828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/>
          <p:nvPr/>
        </p:nvSpPr>
        <p:spPr>
          <a:xfrm>
            <a:off x="3300" y="1"/>
            <a:ext cx="6122964" cy="47319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6"/>
          <p:cNvSpPr/>
          <p:nvPr/>
        </p:nvSpPr>
        <p:spPr>
          <a:xfrm>
            <a:off x="6126263" y="-2383"/>
            <a:ext cx="3021037" cy="47319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6"/>
          <p:cNvSpPr>
            <a:spLocks noGrp="1"/>
          </p:cNvSpPr>
          <p:nvPr>
            <p:ph type="pic" idx="2"/>
          </p:nvPr>
        </p:nvSpPr>
        <p:spPr>
          <a:xfrm>
            <a:off x="5799435" y="267494"/>
            <a:ext cx="3021037" cy="4248472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6"/>
          <p:cNvSpPr/>
          <p:nvPr/>
        </p:nvSpPr>
        <p:spPr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6"/>
          <p:cNvSpPr/>
          <p:nvPr/>
        </p:nvSpPr>
        <p:spPr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6"/>
          <p:cNvSpPr txBox="1">
            <a:spLocks noGrp="1"/>
          </p:cNvSpPr>
          <p:nvPr>
            <p:ph type="ctrTitle"/>
          </p:nvPr>
        </p:nvSpPr>
        <p:spPr>
          <a:xfrm>
            <a:off x="810000" y="1408021"/>
            <a:ext cx="7128792" cy="40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2E4F"/>
              </a:buClr>
              <a:buSzPts val="2800"/>
              <a:buFont typeface="Arial"/>
              <a:buNone/>
              <a:defRPr sz="2800" b="0">
                <a:solidFill>
                  <a:srgbClr val="002E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ubTitle" idx="1"/>
          </p:nvPr>
        </p:nvSpPr>
        <p:spPr>
          <a:xfrm>
            <a:off x="810000" y="1923176"/>
            <a:ext cx="5204952" cy="54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rgbClr val="002E4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80"/>
              <a:buNone/>
              <a:defRPr>
                <a:solidFill>
                  <a:srgbClr val="888C9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80"/>
              <a:buNone/>
              <a:defRPr>
                <a:solidFill>
                  <a:srgbClr val="888C9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80"/>
              <a:buNone/>
              <a:defRPr>
                <a:solidFill>
                  <a:srgbClr val="888C9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80"/>
              <a:buNone/>
              <a:defRPr>
                <a:solidFill>
                  <a:srgbClr val="888C95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>
                <a:solidFill>
                  <a:srgbClr val="888C95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>
                <a:solidFill>
                  <a:srgbClr val="888C95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>
                <a:solidFill>
                  <a:srgbClr val="888C95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>
                <a:solidFill>
                  <a:srgbClr val="888C95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3"/>
          </p:nvPr>
        </p:nvSpPr>
        <p:spPr>
          <a:xfrm>
            <a:off x="810000" y="2609244"/>
            <a:ext cx="2397464" cy="39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300">
                <a:solidFill>
                  <a:srgbClr val="002E4F"/>
                </a:solidFill>
              </a:defRPr>
            </a:lvl1pPr>
            <a:lvl2pPr marL="914400" lvl="1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2pPr>
            <a:lvl3pPr marL="1371600" lvl="2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3pPr>
            <a:lvl4pPr marL="1828800" lvl="3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08610" algn="l">
              <a:spcBef>
                <a:spcPts val="0"/>
              </a:spcBef>
              <a:spcAft>
                <a:spcPts val="0"/>
              </a:spcAft>
              <a:buSzPts val="126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/>
          <p:nvPr/>
        </p:nvSpPr>
        <p:spPr>
          <a:xfrm>
            <a:off x="1589" y="0"/>
            <a:ext cx="9140825" cy="51411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467999" y="123478"/>
            <a:ext cx="8172000" cy="63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083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083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083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0829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8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27"/>
          <p:cNvSpPr txBox="1"/>
          <p:nvPr/>
        </p:nvSpPr>
        <p:spPr>
          <a:xfrm>
            <a:off x="720000" y="4831200"/>
            <a:ext cx="432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Multiple Graphical Convolution Networks Approach for Aspect-Based Sentiment Classification | 4 July 2025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7" descr="wordmark"/>
          <p:cNvSpPr txBox="1"/>
          <p:nvPr/>
        </p:nvSpPr>
        <p:spPr>
          <a:xfrm>
            <a:off x="6156176" y="4831200"/>
            <a:ext cx="2483823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Haskoning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95">
          <p15:clr>
            <a:srgbClr val="F26B43"/>
          </p15:clr>
        </p15:guide>
        <p15:guide id="3" pos="54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>
            <a:spLocks noGrp="1"/>
          </p:cNvSpPr>
          <p:nvPr>
            <p:ph type="ctrTitle"/>
          </p:nvPr>
        </p:nvSpPr>
        <p:spPr>
          <a:xfrm>
            <a:off x="781138" y="1476172"/>
            <a:ext cx="4942990" cy="123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300"/>
              <a:t>Multiple Graphical Convolution Networks Approach for Aspect-Based Sentiment Classification</a:t>
            </a:r>
            <a:endParaRPr sz="230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781138" y="2853140"/>
            <a:ext cx="4914128" cy="40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NLDB 2025</a:t>
            </a:r>
            <a:endParaRPr/>
          </a:p>
        </p:txBody>
      </p:sp>
      <p:sp>
        <p:nvSpPr>
          <p:cNvPr id="119" name="Google Shape;119;p1"/>
          <p:cNvSpPr txBox="1">
            <a:spLocks noGrp="1"/>
          </p:cNvSpPr>
          <p:nvPr>
            <p:ph type="body" idx="2"/>
          </p:nvPr>
        </p:nvSpPr>
        <p:spPr>
          <a:xfrm>
            <a:off x="781138" y="3145480"/>
            <a:ext cx="3060000" cy="147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r>
              <a:rPr lang="en-GB" dirty="0"/>
              <a:t>Diana Kazakova</a:t>
            </a:r>
            <a:endParaRPr dirty="0"/>
          </a:p>
          <a:p>
            <a:pPr marL="0" lvl="0" indent="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r>
              <a:rPr lang="en-GB" dirty="0"/>
              <a:t>Jasmijn Klinkhamer</a:t>
            </a:r>
            <a:endParaRPr dirty="0"/>
          </a:p>
          <a:p>
            <a:pPr marL="0" lvl="0" indent="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r>
              <a:rPr lang="en-GB" dirty="0"/>
              <a:t>4 July 2025</a:t>
            </a:r>
          </a:p>
          <a:p>
            <a:pPr marL="0" lvl="0" indent="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r>
              <a:rPr lang="en-GB" dirty="0"/>
              <a:t>* Joint work with Flavius Frasincar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Methodology: Graph Construction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187" name="Google Shape;18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203598"/>
            <a:ext cx="4561709" cy="81169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/>
          <p:nvPr/>
        </p:nvSpPr>
        <p:spPr>
          <a:xfrm>
            <a:off x="3595100" y="1340950"/>
            <a:ext cx="406200" cy="4599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B11C28-A078-31AD-2C0A-C3DC7CCCE556}"/>
                  </a:ext>
                </a:extLst>
              </p:cNvPr>
              <p:cNvSpPr txBox="1"/>
              <p:nvPr/>
            </p:nvSpPr>
            <p:spPr>
              <a:xfrm>
                <a:off x="394009" y="966438"/>
                <a:ext cx="8370849" cy="3116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Font typeface="Arial"/>
                  <a:buChar char="•"/>
                </a:pPr>
                <a:r>
                  <a:rPr lang="en-GB" sz="1600" dirty="0"/>
                  <a:t>The general structure of each module is expressed in the following equation: </a:t>
                </a:r>
              </a:p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Font typeface="Arial"/>
                  <a:buChar char="•"/>
                </a:pPr>
                <a:endParaRPr lang="en-GB" sz="1600" dirty="0"/>
              </a:p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Font typeface="Arial"/>
                  <a:buChar char="•"/>
                </a:pPr>
                <a:endParaRPr lang="en-GB" sz="1600" dirty="0"/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/>
                        </m:ctrlPr>
                      </m:sSubPr>
                      <m:e>
                        <m:r>
                          <a:rPr lang="en-GB" sz="1600"/>
                          <m:t>𝐴</m:t>
                        </m:r>
                      </m:e>
                      <m:sub>
                        <m:r>
                          <a:rPr lang="en-GB" sz="1600"/>
                          <m:t>𝑖𝑗</m:t>
                        </m:r>
                      </m:sub>
                    </m:sSub>
                  </m:oMath>
                </a14:m>
                <a:r>
                  <a:rPr lang="en-GB" sz="1600" dirty="0"/>
                  <a:t> is the adjacency matrix between i-word and j-word</a:t>
                </a:r>
              </a:p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Font typeface="Arial"/>
                  <a:buChar char="•"/>
                </a:pPr>
                <a:r>
                  <a:rPr lang="en-GB" sz="1600" dirty="0"/>
                  <a:t>Each of 4 graphs uses a different adjacency matrix</a:t>
                </a:r>
              </a:p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Font typeface="Arial"/>
                  <a:buChar char="•"/>
                </a:pPr>
                <a:r>
                  <a:rPr lang="en-GB" sz="1600" dirty="0"/>
                  <a:t>The model updates the hidden representation of each word by aggregating information from its connected neighbours</a:t>
                </a:r>
              </a:p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Font typeface="Arial"/>
                  <a:buChar char="•"/>
                </a:pPr>
                <a:r>
                  <a:rPr lang="en-GB" sz="1600" dirty="0"/>
                  <a:t>ReLU activation function is applied after each graph convolution</a:t>
                </a:r>
              </a:p>
              <a:p>
                <a:pPr marL="285750" indent="-285750">
                  <a:spcBef>
                    <a:spcPts val="600"/>
                  </a:spcBef>
                  <a:buClr>
                    <a:schemeClr val="accent1"/>
                  </a:buClr>
                  <a:buFont typeface="Arial"/>
                  <a:buChar char="•"/>
                </a:pPr>
                <a:r>
                  <a:rPr lang="en-GB" sz="1600" dirty="0"/>
                  <a:t>Each GCN module uses 2 layers which allows the model to capture both direct and indirect relationships in the graph structure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B11C28-A078-31AD-2C0A-C3DC7CCCE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09" y="966438"/>
                <a:ext cx="8370849" cy="3116431"/>
              </a:xfrm>
              <a:prstGeom prst="rect">
                <a:avLst/>
              </a:prstGeom>
              <a:blipFill>
                <a:blip r:embed="rId4"/>
                <a:stretch>
                  <a:fillRect l="-437" t="-587" b="-1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B910C7A3-148D-5A9F-7E01-5D01148C1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>
            <a:extLst>
              <a:ext uri="{FF2B5EF4-FFF2-40B4-BE49-F238E27FC236}">
                <a16:creationId xmlns:a16="http://schemas.microsoft.com/office/drawing/2014/main" id="{115320F3-6F97-BA7A-04C7-C7A5D5A116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dirty="0"/>
              <a:t>Methodology: </a:t>
            </a:r>
            <a:r>
              <a:rPr lang="en-GB" dirty="0" err="1"/>
              <a:t>SynGCN</a:t>
            </a:r>
            <a:r>
              <a:rPr lang="en-GB" dirty="0"/>
              <a:t> Graph Construction</a:t>
            </a:r>
            <a:endParaRPr dirty="0"/>
          </a:p>
        </p:txBody>
      </p:sp>
      <p:sp>
        <p:nvSpPr>
          <p:cNvPr id="202" name="Google Shape;202;p13">
            <a:extLst>
              <a:ext uri="{FF2B5EF4-FFF2-40B4-BE49-F238E27FC236}">
                <a16:creationId xmlns:a16="http://schemas.microsoft.com/office/drawing/2014/main" id="{5687D9E5-6ECB-7AEA-F252-58C05405ED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9E1549-AD31-C883-C3E7-115BC8B62F9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GB" dirty="0">
                    <a:solidFill>
                      <a:srgbClr val="000000"/>
                    </a:solidFill>
                  </a:rPr>
                  <a:t>The dependency parser is used to obtain the dependency relationships within a sentence. </a:t>
                </a:r>
              </a:p>
              <a:p>
                <a:pPr marL="742950" lvl="1" indent="-285750"/>
                <a:r>
                  <a:rPr lang="en-GB" dirty="0">
                    <a:solidFill>
                      <a:srgbClr val="000000"/>
                    </a:solidFill>
                  </a:rPr>
                  <a:t>the general results of a dependency tree -</a:t>
                </a:r>
                <a14:m>
                  <m:oMath xmlns:m="http://schemas.openxmlformats.org/officeDocument/2006/math">
                    <m:r>
                      <a:rPr lang="en-GB">
                        <a:solidFill>
                          <a:srgbClr val="000000"/>
                        </a:solidFill>
                      </a:rPr>
                      <m:t>(</m:t>
                    </m:r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𝑥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𝑖</m:t>
                        </m:r>
                      </m:sub>
                    </m:sSub>
                    <m:r>
                      <a:rPr lang="en-GB">
                        <a:solidFill>
                          <a:srgbClr val="000000"/>
                        </a:solidFill>
                      </a:rPr>
                      <m:t>,</m:t>
                    </m:r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𝑥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𝑗</m:t>
                        </m:r>
                      </m:sub>
                    </m:sSub>
                    <m:r>
                      <a:rPr lang="en-GB">
                        <a:solidFill>
                          <a:srgbClr val="000000"/>
                        </a:solidFill>
                      </a:rPr>
                      <m:t>,</m:t>
                    </m:r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𝑟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𝑖𝑗</m:t>
                        </m:r>
                      </m:sub>
                    </m:sSub>
                    <m:r>
                      <a:rPr lang="en-GB">
                        <a:solidFill>
                          <a:srgbClr val="000000"/>
                        </a:solidFill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𝑟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is a dependency type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𝑥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word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𝑥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word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dirty="0">
                    <a:solidFill>
                      <a:srgbClr val="000000"/>
                    </a:solidFill>
                  </a:rPr>
                  <a:t>The adjacency matrix is constructed using the existence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𝑟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𝑖𝑗</m:t>
                        </m:r>
                      </m:sub>
                    </m:sSub>
                  </m:oMath>
                </a14:m>
                <a:endParaRPr lang="en-GB" dirty="0">
                  <a:solidFill>
                    <a:srgbClr val="000000"/>
                  </a:solidFill>
                </a:endParaRPr>
              </a:p>
              <a:p>
                <a:pPr marL="742950" lvl="1" indent="-285750"/>
                <a:r>
                  <a:rPr lang="en-GB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𝑟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𝑖𝑗</m:t>
                        </m:r>
                      </m:sub>
                    </m:sSub>
                    <m:r>
                      <a:rPr lang="en-GB">
                        <a:solidFill>
                          <a:srgbClr val="000000"/>
                        </a:solidFill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is not none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𝑎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(element of an adjacency matrix for i-word and j-word) is equal 1, otherwise 0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dirty="0">
                    <a:solidFill>
                      <a:srgbClr val="000000"/>
                    </a:solidFill>
                  </a:rPr>
                  <a:t>The relation type matrix is constructed using the type of the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𝑟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and corresponding type embeddings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𝑒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𝑖𝑗</m:t>
                        </m:r>
                      </m:sub>
                    </m:sSub>
                  </m:oMath>
                </a14:m>
                <a:endParaRPr lang="en-GB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dirty="0">
                    <a:solidFill>
                      <a:srgbClr val="000000"/>
                    </a:solidFill>
                  </a:rPr>
                  <a:t>The weight of the connections is calculated and used to adjust values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>
                            <a:solidFill>
                              <a:srgbClr val="000000"/>
                            </a:solidFill>
                          </a:rPr>
                        </m:ctrlPr>
                      </m:sSubPr>
                      <m:e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𝑎</m:t>
                        </m:r>
                      </m:e>
                      <m:sub>
                        <m:r>
                          <a:rPr lang="en-GB">
                            <a:solidFill>
                              <a:srgbClr val="000000"/>
                            </a:solidFill>
                          </a:rPr>
                          <m:t>𝑖𝑗</m:t>
                        </m:r>
                      </m:sub>
                    </m:sSub>
                  </m:oMath>
                </a14:m>
                <a:endParaRPr lang="en-GB" dirty="0">
                  <a:solidFill>
                    <a:srgbClr val="000000"/>
                  </a:solidFill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99E1549-AD31-C883-C3E7-115BC8B62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70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C536A860-563C-644C-F481-57B68C9DB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>
            <a:extLst>
              <a:ext uri="{FF2B5EF4-FFF2-40B4-BE49-F238E27FC236}">
                <a16:creationId xmlns:a16="http://schemas.microsoft.com/office/drawing/2014/main" id="{E78A8A6F-ACC6-E899-6B83-6AAC474323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Methodology: SemGCN Graph Construction</a:t>
            </a:r>
            <a:endParaRPr/>
          </a:p>
        </p:txBody>
      </p:sp>
      <p:sp>
        <p:nvSpPr>
          <p:cNvPr id="202" name="Google Shape;202;p13">
            <a:extLst>
              <a:ext uri="{FF2B5EF4-FFF2-40B4-BE49-F238E27FC236}">
                <a16:creationId xmlns:a16="http://schemas.microsoft.com/office/drawing/2014/main" id="{151FCB84-2AD9-AC04-DBDD-A81F5DCD46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3A4F9EB-C0E1-8B46-45CD-4C1821BC130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i="0" dirty="0">
                    <a:solidFill>
                      <a:srgbClr val="000000"/>
                    </a:solidFill>
                    <a:effectLst/>
                  </a:rPr>
                  <a:t>The adjacency matrix for SemGCN module is constructed using self-attention mechanism via following formula: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𝑠𝑒𝑚</m:t>
                          </m:r>
                          <m:r>
                            <a:rPr lang="en-GB" sz="2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GB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GB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p>
                          <m:r>
                            <a:rPr lang="en-GB" sz="2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sz="20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sz="2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GB" sz="2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GB" sz="2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</m:sSup>
                              <m:r>
                                <a:rPr lang="en-GB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den>
                      </m:f>
                      <m:r>
                        <a:rPr lang="en-GB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000000"/>
                    </a:solidFill>
                  </a:rPr>
                  <a:t>d</a:t>
                </a:r>
                <a:r>
                  <a:rPr lang="en-GB" b="0" i="0" dirty="0">
                    <a:solidFill>
                      <a:srgbClr val="000000"/>
                    </a:solidFill>
                    <a:effectLst/>
                  </a:rPr>
                  <a:t>efines how strong the semantical similarity between words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b="0" i="0" dirty="0">
                    <a:solidFill>
                      <a:srgbClr val="000000"/>
                    </a:solidFill>
                    <a:effectLst/>
                  </a:rPr>
                  <a:t>the attention scores are calculated in parallel for all word pairs in a sentence</a:t>
                </a:r>
                <a:endParaRPr lang="en-GB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b="0" i="0" dirty="0">
                    <a:solidFill>
                      <a:srgbClr val="000000"/>
                    </a:solidFill>
                    <a:effectLst/>
                  </a:rPr>
                  <a:t>the softmax function is applied to determine to which word should the highest probability go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3A4F9EB-C0E1-8B46-45CD-4C1821BC1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60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Methodology: LexGCN Graph Construction</a:t>
            </a:r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 err="1">
                <a:solidFill>
                  <a:srgbClr val="000000"/>
                </a:solidFill>
              </a:rPr>
              <a:t>LexGCN</a:t>
            </a:r>
            <a:r>
              <a:rPr lang="en-GB" b="0" i="0" dirty="0">
                <a:solidFill>
                  <a:srgbClr val="000000"/>
                </a:solidFill>
              </a:rPr>
              <a:t> is constructed using 2 types of co-occurrence </a:t>
            </a:r>
            <a:r>
              <a:rPr lang="en-GB" dirty="0">
                <a:solidFill>
                  <a:srgbClr val="000000"/>
                </a:solidFill>
              </a:rPr>
              <a:t>matrices</a:t>
            </a:r>
            <a:r>
              <a:rPr lang="en-GB" b="0" i="0" dirty="0">
                <a:solidFill>
                  <a:srgbClr val="000000"/>
                </a:solidFill>
              </a:rPr>
              <a:t>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The global co-occurrence matrix 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across large corpus (</a:t>
            </a:r>
            <a:r>
              <a:rPr lang="en-GB" b="0" i="0" dirty="0" err="1">
                <a:solidFill>
                  <a:srgbClr val="000000"/>
                </a:solidFill>
              </a:rPr>
              <a:t>SemEval</a:t>
            </a:r>
            <a:r>
              <a:rPr lang="en-GB" b="0" i="0" dirty="0">
                <a:solidFill>
                  <a:srgbClr val="000000"/>
                </a:solidFill>
              </a:rPr>
              <a:t> + </a:t>
            </a:r>
            <a:r>
              <a:rPr lang="en-GB" b="0" i="0" dirty="0" err="1">
                <a:solidFill>
                  <a:srgbClr val="000000"/>
                </a:solidFill>
              </a:rPr>
              <a:t>WebText</a:t>
            </a:r>
            <a:r>
              <a:rPr lang="en-GB" b="0" i="0" dirty="0">
                <a:solidFill>
                  <a:srgbClr val="000000"/>
                </a:solidFill>
              </a:rPr>
              <a:t>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The local co-occurrence matrix 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constructed using a sentence-level co-</a:t>
            </a:r>
            <a:r>
              <a:rPr lang="en-GB" dirty="0">
                <a:solidFill>
                  <a:srgbClr val="000000"/>
                </a:solidFill>
              </a:rPr>
              <a:t>occurrence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Weights from global co-occurrence matrix are reused in the local matrix if both words exist in the corpus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Otherwise, the local co-occurrence is set to zero</a:t>
            </a:r>
            <a:endParaRPr dirty="0"/>
          </a:p>
        </p:txBody>
      </p:sp>
      <p:sp>
        <p:nvSpPr>
          <p:cNvPr id="209" name="Google Shape;209;p14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Methodology: KnoGCN Graph Construction</a:t>
            </a:r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 err="1">
                <a:solidFill>
                  <a:srgbClr val="000000"/>
                </a:solidFill>
              </a:rPr>
              <a:t>KnoGCN</a:t>
            </a:r>
            <a:r>
              <a:rPr lang="en-GB" b="0" i="0" dirty="0">
                <a:solidFill>
                  <a:srgbClr val="000000"/>
                </a:solidFill>
              </a:rPr>
              <a:t> uses a domain-specific ontology to construct a knowledge graph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Based on structured relationships in the restaurant domain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Captures expert-defined links between aspect and sentiment terms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A vocabulary of ontology-recognized words is built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Only words present in this vocabulary are included in the </a:t>
            </a:r>
            <a:r>
              <a:rPr lang="en-GB" b="0" i="0" dirty="0" err="1">
                <a:solidFill>
                  <a:srgbClr val="000000"/>
                </a:solidFill>
              </a:rPr>
              <a:t>KnoGCN</a:t>
            </a:r>
            <a:r>
              <a:rPr lang="en-GB" b="0" i="0" dirty="0">
                <a:solidFill>
                  <a:srgbClr val="000000"/>
                </a:solidFill>
              </a:rPr>
              <a:t> graph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An adjacency matrix is formed using </a:t>
            </a:r>
            <a:r>
              <a:rPr lang="en-GB" b="0" i="0" dirty="0" err="1">
                <a:solidFill>
                  <a:srgbClr val="000000"/>
                </a:solidFill>
              </a:rPr>
              <a:t>SynGCN</a:t>
            </a:r>
            <a:r>
              <a:rPr lang="en-GB" b="0" i="0" dirty="0">
                <a:solidFill>
                  <a:srgbClr val="000000"/>
                </a:solidFill>
              </a:rPr>
              <a:t> approach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dependency types within a sentence are used to enhance edge information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Each edge is assigned a learned weight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Based on hidden states of the connected words and type embeddings</a:t>
            </a:r>
            <a:endParaRPr dirty="0"/>
          </a:p>
        </p:txBody>
      </p:sp>
      <p:sp>
        <p:nvSpPr>
          <p:cNvPr id="216" name="Google Shape;216;p15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Evaluation: Compared models</a:t>
            </a:r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HAABSA++: Hybrid model using ontology + LCR-Rot-hop++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HAABSA4GCN (ours): Replaces LCR-Rot-hop++ with 4GCN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4GCN (ours): Standalone model using four GCN types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Baselines: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DualGCN: syntactic + semantic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BiGCN: syntactic + lexical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T-GCN: type-aware GCN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R-GAT: syntactic only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Evaluation performed on SemEval 2015 &amp; 2016 (restaurant domain)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Metric: Classification Accuracy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482407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solidFill>
                  <a:srgbClr val="002E4F"/>
                </a:solidFill>
              </a:rPr>
              <a:t>Evaluation: GCN Model Comparison</a:t>
            </a:r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dirty="0">
                <a:solidFill>
                  <a:srgbClr val="000000"/>
                </a:solidFill>
              </a:rPr>
              <a:t>Key Points: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HAABSA4GCN improves on HAABSA++ by: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+1.4 </a:t>
            </a:r>
            <a:r>
              <a:rPr lang="en-GB" b="0" i="0" dirty="0" err="1">
                <a:solidFill>
                  <a:srgbClr val="000000"/>
                </a:solidFill>
              </a:rPr>
              <a:t>p.p</a:t>
            </a:r>
            <a:r>
              <a:rPr lang="en-GB" b="0" i="0" dirty="0">
                <a:solidFill>
                  <a:srgbClr val="000000"/>
                </a:solidFill>
              </a:rPr>
              <a:t> (2015)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+0.7 </a:t>
            </a:r>
            <a:r>
              <a:rPr lang="en-GB" b="0" i="0" dirty="0" err="1">
                <a:solidFill>
                  <a:srgbClr val="000000"/>
                </a:solidFill>
              </a:rPr>
              <a:t>p.p</a:t>
            </a:r>
            <a:r>
              <a:rPr lang="en-GB" b="0" i="0" dirty="0">
                <a:solidFill>
                  <a:srgbClr val="000000"/>
                </a:solidFill>
              </a:rPr>
              <a:t> (2016)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4GCN outperforms LCR-Rot-hop++ by: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+2.3 </a:t>
            </a:r>
            <a:r>
              <a:rPr lang="en-GB" b="0" i="0" dirty="0" err="1">
                <a:solidFill>
                  <a:srgbClr val="000000"/>
                </a:solidFill>
              </a:rPr>
              <a:t>p.p</a:t>
            </a:r>
            <a:r>
              <a:rPr lang="en-GB" b="0" i="0" dirty="0">
                <a:solidFill>
                  <a:srgbClr val="000000"/>
                </a:solidFill>
              </a:rPr>
              <a:t> (2015)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+2.4 </a:t>
            </a:r>
            <a:r>
              <a:rPr lang="en-GB" b="0" i="0" dirty="0" err="1">
                <a:solidFill>
                  <a:srgbClr val="000000"/>
                </a:solidFill>
              </a:rPr>
              <a:t>p.p</a:t>
            </a:r>
            <a:r>
              <a:rPr lang="en-GB" b="0" i="0" dirty="0">
                <a:solidFill>
                  <a:srgbClr val="000000"/>
                </a:solidFill>
              </a:rPr>
              <a:t> (2016)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4GCN shows strong generalization even as a standalone model</a:t>
            </a:r>
            <a:endParaRPr dirty="0"/>
          </a:p>
        </p:txBody>
      </p:sp>
      <p:sp>
        <p:nvSpPr>
          <p:cNvPr id="230" name="Google Shape;230;p18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graphicFrame>
        <p:nvGraphicFramePr>
          <p:cNvPr id="231" name="Google Shape;231;p18"/>
          <p:cNvGraphicFramePr/>
          <p:nvPr>
            <p:extLst>
              <p:ext uri="{D42A27DB-BD31-4B8C-83A1-F6EECF244321}">
                <p14:modId xmlns:p14="http://schemas.microsoft.com/office/powerpoint/2010/main" val="2298310177"/>
              </p:ext>
            </p:extLst>
          </p:nvPr>
        </p:nvGraphicFramePr>
        <p:xfrm>
          <a:off x="5292078" y="115096"/>
          <a:ext cx="3672400" cy="2807230"/>
        </p:xfrm>
        <a:graphic>
          <a:graphicData uri="http://schemas.openxmlformats.org/drawingml/2006/table">
            <a:tbl>
              <a:tblPr>
                <a:noFill/>
                <a:tableStyleId>{A32553C4-C43C-4942-A10C-75C39FD83F51}</a:tableStyleId>
              </a:tblPr>
              <a:tblGrid>
                <a:gridCol w="136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sz="1100" b="0" i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SemEval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2015</a:t>
                      </a:r>
                      <a:endParaRPr sz="1100" b="0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SemEval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2016</a:t>
                      </a:r>
                      <a:endParaRPr sz="1100" b="0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HAABSA++ (ontology only)</a:t>
                      </a:r>
                      <a:endParaRPr sz="1100" b="0" i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65.8%</a:t>
                      </a:r>
                      <a:endParaRPr sz="1100" b="0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78.3%</a:t>
                      </a:r>
                      <a:endParaRPr sz="1100" b="0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HAABSA++</a:t>
                      </a:r>
                      <a:endParaRPr sz="1100" b="0" i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81.7%</a:t>
                      </a:r>
                      <a:endParaRPr sz="1100" b="0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87.0%</a:t>
                      </a:r>
                      <a:endParaRPr sz="1100" b="0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HAABSA4GCN (ours)</a:t>
                      </a:r>
                      <a:endParaRPr sz="1100" b="1" i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83.1%</a:t>
                      </a:r>
                      <a:endParaRPr sz="1100" b="1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87.7%</a:t>
                      </a:r>
                      <a:endParaRPr sz="1100" b="1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LCR-Rot-hop++</a:t>
                      </a:r>
                      <a:endParaRPr sz="1100" b="0" i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81.1%</a:t>
                      </a:r>
                      <a:endParaRPr sz="1100" b="0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86.7%</a:t>
                      </a:r>
                      <a:endParaRPr sz="1100" b="0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i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4GCN (ours)</a:t>
                      </a:r>
                      <a:endParaRPr sz="1100" b="1" i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83.4%</a:t>
                      </a:r>
                      <a:endParaRPr sz="1100" b="1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89.1%</a:t>
                      </a:r>
                      <a:endParaRPr sz="1100" b="1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52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2" name="Google Shape;232;p18"/>
          <p:cNvSpPr/>
          <p:nvPr/>
        </p:nvSpPr>
        <p:spPr>
          <a:xfrm rot="10800000" flipH="1">
            <a:off x="5704489" y="339881"/>
            <a:ext cx="390706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Evaluation: GCN Model Comparison</a:t>
            </a:r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5017327" y="921750"/>
            <a:ext cx="38175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4GCN performs best on SemEval 2015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Second-best on SemEval 2016 (slightly behind T-GCN)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Confirms benefit of integrating 4 diverse graph types</a:t>
            </a:r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graphicFrame>
        <p:nvGraphicFramePr>
          <p:cNvPr id="240" name="Google Shape;240;p19"/>
          <p:cNvGraphicFramePr/>
          <p:nvPr/>
        </p:nvGraphicFramePr>
        <p:xfrm>
          <a:off x="480492" y="921739"/>
          <a:ext cx="4268850" cy="1952590"/>
        </p:xfrm>
        <a:graphic>
          <a:graphicData uri="http://schemas.openxmlformats.org/drawingml/2006/table">
            <a:tbl>
              <a:tblPr>
                <a:noFill/>
                <a:tableStyleId>{A32553C4-C43C-4942-A10C-75C39FD83F51}</a:tableStyleId>
              </a:tblPr>
              <a:tblGrid>
                <a:gridCol w="142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/>
                        <a:t>Model</a:t>
                      </a:r>
                      <a:endParaRPr sz="1400" b="1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/>
                        <a:t>SemEval 2015</a:t>
                      </a:r>
                      <a:endParaRPr sz="1400" b="1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/>
                        <a:t>SemEval 2016</a:t>
                      </a:r>
                      <a:endParaRPr sz="1400" b="1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4GCN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/>
                        <a:t>83.4%</a:t>
                      </a:r>
                      <a:endParaRPr sz="1400" b="1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89.1%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T-GCN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83.0%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/>
                        <a:t>90.3%</a:t>
                      </a:r>
                      <a:endParaRPr sz="1400" b="1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BiGCN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81.1%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88.9%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DualGCN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81.6%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86.9%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R-GAT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81.2%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85.7%</a:t>
                      </a:r>
                      <a:endParaRPr sz="1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1" name="Google Shape;241;p19"/>
          <p:cNvSpPr/>
          <p:nvPr/>
        </p:nvSpPr>
        <p:spPr>
          <a:xfrm rot="10800000" flipH="1">
            <a:off x="5568943" y="444019"/>
            <a:ext cx="37555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/>
          <p:nvPr/>
        </p:nvSpPr>
        <p:spPr>
          <a:xfrm>
            <a:off x="404300" y="2943250"/>
            <a:ext cx="8011500" cy="155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Key conclusions:</a:t>
            </a:r>
            <a:endParaRPr sz="160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2E4F"/>
                </a:solidFill>
              </a:rPr>
              <a:t>•</a:t>
            </a:r>
            <a:r>
              <a:rPr lang="en-GB" sz="1600" dirty="0"/>
              <a:t>Hybrid model (HAABSA4GCN) benefits from symbolic reasoning + neural learning</a:t>
            </a:r>
            <a:endParaRPr sz="160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2E4F"/>
                </a:solidFill>
              </a:rPr>
              <a:t>•</a:t>
            </a:r>
            <a:r>
              <a:rPr lang="en-GB" sz="1600" dirty="0"/>
              <a:t>4GCN is highly competitive even as a standalone model</a:t>
            </a:r>
            <a:endParaRPr sz="160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2E4F"/>
                </a:solidFill>
              </a:rPr>
              <a:t>•</a:t>
            </a:r>
            <a:r>
              <a:rPr lang="en-GB" sz="1600" dirty="0"/>
              <a:t>Graph diversity (syntax, semantics, lexicon, ontology) is effective</a:t>
            </a:r>
            <a:endParaRPr sz="160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dirty="0">
                <a:solidFill>
                  <a:srgbClr val="002E4F"/>
                </a:solidFill>
              </a:rPr>
              <a:t>•</a:t>
            </a:r>
            <a:r>
              <a:rPr lang="en-GB" sz="1600" dirty="0"/>
              <a:t>Ontology improves interpretability, but 4GCN generalizes better</a:t>
            </a:r>
            <a:endParaRPr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Problem: Improve ABSC by combining structured knowledge with deep learning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Existing solution: HAABSA++ — a hybrid model using a domain ontology and LCR-Rot-hop++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Proposed solution: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HAABSA4GCN: hybrid model (ontology + 4GCN)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4GCN: GCN-based model using four graph types (syntactic, semantic, lexical, ontological)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Main findings: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HAABSA4GCN </a:t>
            </a:r>
            <a:r>
              <a:rPr lang="en-GB" b="1" i="0">
                <a:solidFill>
                  <a:srgbClr val="000000"/>
                </a:solidFill>
              </a:rPr>
              <a:t>&gt;</a:t>
            </a:r>
            <a:r>
              <a:rPr lang="en-GB" b="0" i="0">
                <a:solidFill>
                  <a:srgbClr val="000000"/>
                </a:solidFill>
              </a:rPr>
              <a:t> HAABSA++ (83.1% &gt; 81.7% (2015), 87.7% &gt; 87.0% (2016))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4GCN </a:t>
            </a:r>
            <a:r>
              <a:rPr lang="en-GB" b="1" i="0">
                <a:solidFill>
                  <a:srgbClr val="000000"/>
                </a:solidFill>
              </a:rPr>
              <a:t>&gt;</a:t>
            </a:r>
            <a:r>
              <a:rPr lang="en-GB" b="0" i="0">
                <a:solidFill>
                  <a:srgbClr val="000000"/>
                </a:solidFill>
              </a:rPr>
              <a:t> LCR-Rot-hop++ (83.4% &gt; 81.1% (2015), 89.1% &gt; 86.7% (2016))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4GCN outperforms DualGCN, R-GAT, BiGCN, and T-GCN on most benchmarks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Future work</a:t>
            </a:r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arenR"/>
            </a:pPr>
            <a:r>
              <a:rPr lang="en-GB" i="0">
                <a:solidFill>
                  <a:srgbClr val="000000"/>
                </a:solidFill>
              </a:rPr>
              <a:t>Constructing a global co-occurrence matrix from a large corpus of restaurant reviews</a:t>
            </a:r>
            <a:endParaRPr i="0">
              <a:solidFill>
                <a:srgbClr val="000000"/>
              </a:solidFill>
            </a:endParaRPr>
          </a:p>
          <a:p>
            <a:pPr marL="9144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GB">
                <a:solidFill>
                  <a:srgbClr val="000000"/>
                </a:solidFill>
              </a:rPr>
              <a:t>Could improve reliability of the LexGCN adjacency matrix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arenR"/>
            </a:pPr>
            <a:r>
              <a:rPr lang="en-GB" i="0">
                <a:solidFill>
                  <a:srgbClr val="000000"/>
                </a:solidFill>
              </a:rPr>
              <a:t>Performing error analysis and failure case inspection</a:t>
            </a:r>
            <a:endParaRPr i="0">
              <a:solidFill>
                <a:srgbClr val="000000"/>
              </a:solidFill>
            </a:endParaRPr>
          </a:p>
          <a:p>
            <a:pPr marL="9144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GB" i="0">
                <a:solidFill>
                  <a:srgbClr val="000000"/>
                </a:solidFill>
              </a:rPr>
              <a:t>Could reveal patterns where 4GCN underperforms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arenR"/>
            </a:pPr>
            <a:r>
              <a:rPr lang="en-GB" i="0">
                <a:solidFill>
                  <a:srgbClr val="000000"/>
                </a:solidFill>
              </a:rPr>
              <a:t>Cross-domain evaluation (e.g., laptop domain)</a:t>
            </a:r>
            <a:endParaRPr i="0">
              <a:solidFill>
                <a:srgbClr val="000000"/>
              </a:solidFill>
            </a:endParaRPr>
          </a:p>
          <a:p>
            <a:pPr marL="9144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GB" i="0">
                <a:solidFill>
                  <a:srgbClr val="000000"/>
                </a:solidFill>
              </a:rPr>
              <a:t>A laptop ontology exists, enabling easier transfer</a:t>
            </a:r>
            <a:endParaRPr i="0">
              <a:solidFill>
                <a:srgbClr val="000000"/>
              </a:solidFill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Content</a:t>
            </a:r>
            <a:endParaRPr/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cap="small" dirty="0">
                <a:solidFill>
                  <a:srgbClr val="000000"/>
                </a:solidFill>
              </a:rPr>
              <a:t>Motivation</a:t>
            </a:r>
            <a:endParaRPr cap="small"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cap="small" dirty="0">
                <a:solidFill>
                  <a:srgbClr val="000000"/>
                </a:solidFill>
              </a:rPr>
              <a:t>Data</a:t>
            </a:r>
            <a:endParaRPr cap="small"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cap="small" dirty="0">
                <a:solidFill>
                  <a:srgbClr val="000000"/>
                </a:solidFill>
              </a:rPr>
              <a:t>Methodology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cap="small" dirty="0">
                <a:solidFill>
                  <a:srgbClr val="000000"/>
                </a:solidFill>
              </a:rPr>
              <a:t>Evaluation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cap="small" dirty="0">
                <a:solidFill>
                  <a:srgbClr val="000000"/>
                </a:solidFill>
              </a:rPr>
              <a:t>Conclusion </a:t>
            </a:r>
            <a:endParaRPr cap="small"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cap="small" dirty="0">
                <a:solidFill>
                  <a:srgbClr val="000000"/>
                </a:solidFill>
              </a:rPr>
              <a:t>Future Work</a:t>
            </a:r>
            <a:endParaRPr cap="small"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cap="small" dirty="0">
                <a:solidFill>
                  <a:srgbClr val="000000"/>
                </a:solidFill>
              </a:rPr>
              <a:t>Further Information </a:t>
            </a:r>
            <a:endParaRPr cap="small"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cap="small" dirty="0">
                <a:solidFill>
                  <a:srgbClr val="000000"/>
                </a:solidFill>
              </a:rPr>
              <a:t>References</a:t>
            </a:r>
            <a:endParaRPr cap="small" dirty="0"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cap="small" dirty="0"/>
          </a:p>
        </p:txBody>
      </p:sp>
      <p:sp>
        <p:nvSpPr>
          <p:cNvPr id="126" name="Google Shape;126;p2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Further information</a:t>
            </a:r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Dataset and code publicly available at: https://github.com/DianaKazakova/HAABSA4GCN is written in Python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Feel free to try it out and improve our research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Questions about the code should be sent to diana.kazakova432@gmail.com</a:t>
            </a:r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Schouten, K., Frasincar, F.: Survey on aspect-level sentiment analysis. IEEE Transactions on Knowledge and Data Engineering 28(3), 813–830 (2016)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Trusca, M.M., Wassenberg, D., Frasincar, F., Dekker, R.: A hybrid approach for aspect-based sentiment analysis using deep contextual word embeddings and hierarchical attention. In: 20th International Conference Web Engineering (ICWE 2020). LNCS, vol. 12128, pp. 365–380. Springer (2020)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Zhang, C., Li, Q., Song, D.: Aspect-based sentiment classification with aspect-specific graph convolutional networks. In: 2019 Conference on Empirical Methods in Natural Language Processing and the 9th International Joint Conference on Natural Language Processing (EMNLP-IJCNLP 2019). pp. 4567–4577. ACL (2019)</a:t>
            </a:r>
            <a:endParaRPr dirty="0"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/>
          </a:p>
        </p:txBody>
      </p:sp>
      <p:sp>
        <p:nvSpPr>
          <p:cNvPr id="270" name="Google Shape;270;p24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276" name="Google Shape;276;p25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Li, R., Chen, H., Feng, F., Ma, Z., Wang, X., Hovy, E.H.: Dual graph convolutional networks for aspect-based sentiment analysis. In: 59th Annual Meeting of the Association for Computational Linguistics and the 11th International Joint Conference on Natural Language Processing (ACL-IJCNLP 2021). pp. 6319–6329. ACL (2021).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Zhang, M., Qian, T.: Convolution over hierarchical syntactic and lexical graphs for aspect level sentiment analysis. In: 2020 Conference on Empirical Methods in Natural Language Processing (EMNLP 2020). pp. 3540–3549. ACL (2020)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Liang, B., Su, H., Gui, L., Cambria, E., Xu, R.: Aspect-based sentiment analysis via affective knowledge enhanced graph convolutional networks. Knowledge-Based Systems 235, 107643 (2022)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body" idx="1"/>
          </p:nvPr>
        </p:nvSpPr>
        <p:spPr>
          <a:xfrm>
            <a:off x="5004000" y="356400"/>
            <a:ext cx="36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800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Approximately 47% of consumers actively write reviews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Increasing user-generated content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Providing businesses to enhance customer satisfaction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To gain insights from textual data ⟶ sentiment analysis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Sentiment score (positive, neutral, or negative)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Three levels: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Document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Sentence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Aspect ⟶ Aspect-Based Sentiment Analysis (ABSA) (Schouten &amp; Frasincar, 2016)</a:t>
            </a:r>
            <a:endParaRPr dirty="0"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dirty="0"/>
          </a:p>
        </p:txBody>
      </p:sp>
      <p:sp>
        <p:nvSpPr>
          <p:cNvPr id="133" name="Google Shape;133;p3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ABSA has two phases: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Aspect Detection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Aspect-Based Sentiment Classification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HAABSA++ enhanced sentiment prediction (Trusca et al., 2020)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Graph Neural Networks (Zhang, Li, &amp; Song, 2019)</a:t>
            </a:r>
            <a:endParaRPr b="0" i="0">
              <a:solidFill>
                <a:srgbClr val="000000"/>
              </a:solidFill>
            </a:endParaRPr>
          </a:p>
          <a:p>
            <a:pPr marL="540000" lvl="1" indent="-27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GB">
                <a:solidFill>
                  <a:srgbClr val="000000"/>
                </a:solidFill>
              </a:rPr>
              <a:t>Dual Graph Convolutional Network: syntactic and semantic graphs (Li et al., 2021)</a:t>
            </a:r>
            <a:endParaRPr/>
          </a:p>
          <a:p>
            <a:pPr marL="540000" lvl="1" indent="-27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GB">
                <a:solidFill>
                  <a:srgbClr val="000000"/>
                </a:solidFill>
              </a:rPr>
              <a:t>Bi-level interactive Graph Convolutional Network: lexical and semantic graphs (Zhang &amp; Qian, 2020)</a:t>
            </a:r>
            <a:endParaRPr/>
          </a:p>
          <a:p>
            <a:pPr marL="540000" lvl="1" indent="-27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</a:pPr>
            <a:r>
              <a:rPr lang="en-GB">
                <a:solidFill>
                  <a:srgbClr val="000000"/>
                </a:solidFill>
              </a:rPr>
              <a:t>Ontological graph (Liang, Giu, &amp; Cambria, 2022)</a:t>
            </a:r>
            <a:endParaRPr>
              <a:solidFill>
                <a:srgbClr val="000000"/>
              </a:solidFill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GB">
                <a:solidFill>
                  <a:srgbClr val="000000"/>
                </a:solidFill>
              </a:rPr>
              <a:t>No models that combine more than two graphs</a:t>
            </a:r>
            <a:endParaRPr>
              <a:solidFill>
                <a:srgbClr val="000000"/>
              </a:solidFill>
            </a:endParaRPr>
          </a:p>
          <a:p>
            <a:pPr marL="5400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40" name="Google Shape;140;p4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Motivation</a:t>
            </a: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Enhance effectiveness of HAABSA++ ⟶ new back-up model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Graph-based neural model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Combines four graphs: syntactic, semantic, lexical, and ontological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4GCN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New hybrid model: HAABSA4GCN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Data</a:t>
            </a:r>
            <a:endParaRPr/>
          </a:p>
        </p:txBody>
      </p:sp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SemEval 2015 and SemEval 2016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Restaurant datasets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Formatted in XML structure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155" name="Google Shape;155;p6" descr="A close-up of a computer cod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708" y="1850091"/>
            <a:ext cx="6949920" cy="282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Data</a:t>
            </a:r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Distribution of sentiment polarities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Class imbalance in training sets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2016 dataset larger than 2015 dataset</a:t>
            </a:r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434" y="1995686"/>
            <a:ext cx="6268325" cy="233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Methodology: HAABSA4GCN </a:t>
            </a: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HAABSA4GCN ⟶ rule-based method + back-up model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Domain sentiment ontology is taken from HAABSA++ model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LCR-Rot-hop++ neural network is replaced with 4GCN model and includes four parallel modules: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Syntactic (SynGCN)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Semantic (SemGCN)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Lexical (LexGCN)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Ontological (KnoGCN)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4GCN model is used in following cases: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Prediction of conflicting sentiment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No hits due to limited coverage of ontology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>
                <a:solidFill>
                  <a:srgbClr val="000000"/>
                </a:solidFill>
              </a:rPr>
              <a:t>Neutral sentiment</a:t>
            </a:r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468000" y="51470"/>
            <a:ext cx="8171999" cy="71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/>
              <a:t>Methodology: 4GCN Architecture</a:t>
            </a:r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93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Encoding: </a:t>
            </a:r>
            <a:endParaRPr dirty="0"/>
          </a:p>
          <a:p>
            <a:pPr marL="742950" lvl="1" indent="-29108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pre-trained BERT-large is used to generate encodings of the sentences.</a:t>
            </a:r>
            <a:endParaRPr dirty="0"/>
          </a:p>
          <a:p>
            <a:pPr marL="285750" lvl="0" indent="-293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4GCN consists of four GCN modules working in parallel:</a:t>
            </a:r>
            <a:endParaRPr dirty="0"/>
          </a:p>
          <a:p>
            <a:pPr marL="742950" lvl="1" indent="-29108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 err="1">
                <a:solidFill>
                  <a:srgbClr val="000000"/>
                </a:solidFill>
              </a:rPr>
              <a:t>SynGCN</a:t>
            </a:r>
            <a:r>
              <a:rPr lang="en-GB" b="0" i="0" dirty="0">
                <a:solidFill>
                  <a:srgbClr val="000000"/>
                </a:solidFill>
              </a:rPr>
              <a:t> - utilises the syntactic relations within a sentence (dependency parser)</a:t>
            </a:r>
            <a:endParaRPr dirty="0"/>
          </a:p>
          <a:p>
            <a:pPr marL="742950" lvl="1" indent="-29108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 err="1">
                <a:solidFill>
                  <a:srgbClr val="000000"/>
                </a:solidFill>
              </a:rPr>
              <a:t>SemGCN</a:t>
            </a:r>
            <a:r>
              <a:rPr lang="en-GB" b="0" i="0" dirty="0">
                <a:solidFill>
                  <a:srgbClr val="000000"/>
                </a:solidFill>
              </a:rPr>
              <a:t> - based on the semantic relations (self-attention mechanism)</a:t>
            </a:r>
            <a:endParaRPr dirty="0"/>
          </a:p>
          <a:p>
            <a:pPr marL="742950" lvl="1" indent="-29108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 err="1">
                <a:solidFill>
                  <a:srgbClr val="000000"/>
                </a:solidFill>
              </a:rPr>
              <a:t>LexGCN</a:t>
            </a:r>
            <a:r>
              <a:rPr lang="en-GB" b="0" i="0" dirty="0">
                <a:solidFill>
                  <a:srgbClr val="000000"/>
                </a:solidFill>
              </a:rPr>
              <a:t> - builds upon the lexical relations (word co-occurrence matrix)</a:t>
            </a:r>
            <a:endParaRPr dirty="0"/>
          </a:p>
          <a:p>
            <a:pPr marL="742950" lvl="1" indent="-29108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 err="1">
                <a:solidFill>
                  <a:srgbClr val="000000"/>
                </a:solidFill>
              </a:rPr>
              <a:t>KnoGCN</a:t>
            </a:r>
            <a:r>
              <a:rPr lang="en-GB" b="0" i="0" dirty="0">
                <a:solidFill>
                  <a:srgbClr val="000000"/>
                </a:solidFill>
              </a:rPr>
              <a:t> - constructed using the domain knowledge (ontology from the HAABSA++)</a:t>
            </a:r>
            <a:endParaRPr dirty="0"/>
          </a:p>
          <a:p>
            <a:pPr marL="285750" lvl="0" indent="-2933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Decoding: </a:t>
            </a:r>
            <a:endParaRPr dirty="0"/>
          </a:p>
          <a:p>
            <a:pPr marL="742950" lvl="1" indent="-29108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Arial"/>
              <a:buChar char="•"/>
            </a:pPr>
            <a:r>
              <a:rPr lang="en-GB" b="0" i="0" dirty="0">
                <a:solidFill>
                  <a:srgbClr val="000000"/>
                </a:solidFill>
              </a:rPr>
              <a:t>outputs of each module are concatenated through dense layer using </a:t>
            </a:r>
            <a:r>
              <a:rPr lang="en-GB" b="0" i="0" dirty="0" err="1">
                <a:solidFill>
                  <a:srgbClr val="000000"/>
                </a:solidFill>
              </a:rPr>
              <a:t>softmax</a:t>
            </a:r>
            <a:r>
              <a:rPr lang="en-GB" b="0" i="0" dirty="0">
                <a:solidFill>
                  <a:srgbClr val="000000"/>
                </a:solidFill>
              </a:rPr>
              <a:t> function for the final result</a:t>
            </a:r>
            <a:endParaRPr dirty="0"/>
          </a:p>
        </p:txBody>
      </p: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467544" y="4831200"/>
            <a:ext cx="1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skoning">
      <a:dk1>
        <a:srgbClr val="002E4F"/>
      </a:dk1>
      <a:lt1>
        <a:srgbClr val="FFFFFF"/>
      </a:lt1>
      <a:dk2>
        <a:srgbClr val="002E4F"/>
      </a:dk2>
      <a:lt2>
        <a:srgbClr val="FFFFFF"/>
      </a:lt2>
      <a:accent1>
        <a:srgbClr val="002E4F"/>
      </a:accent1>
      <a:accent2>
        <a:srgbClr val="5CBD7D"/>
      </a:accent2>
      <a:accent3>
        <a:srgbClr val="FAF2E3"/>
      </a:accent3>
      <a:accent4>
        <a:srgbClr val="BDDECC"/>
      </a:accent4>
      <a:accent5>
        <a:srgbClr val="009EAB"/>
      </a:accent5>
      <a:accent6>
        <a:srgbClr val="BFE1E9"/>
      </a:accent6>
      <a:hlink>
        <a:srgbClr val="002E4F"/>
      </a:hlink>
      <a:folHlink>
        <a:srgbClr val="002E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1624</Words>
  <Application>Microsoft Office PowerPoint</Application>
  <PresentationFormat>On-screen Show (16:9)</PresentationFormat>
  <Paragraphs>229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Office Theme</vt:lpstr>
      <vt:lpstr>Multiple Graphical Convolution Networks Approach for Aspect-Based Sentiment Classification</vt:lpstr>
      <vt:lpstr>Content</vt:lpstr>
      <vt:lpstr>Motivation</vt:lpstr>
      <vt:lpstr>Motivation</vt:lpstr>
      <vt:lpstr>Motivation</vt:lpstr>
      <vt:lpstr>Data</vt:lpstr>
      <vt:lpstr>Data</vt:lpstr>
      <vt:lpstr>Methodology: HAABSA4GCN </vt:lpstr>
      <vt:lpstr>Methodology: 4GCN Architecture</vt:lpstr>
      <vt:lpstr>Methodology: Graph Construction</vt:lpstr>
      <vt:lpstr>Methodology: SynGCN Graph Construction</vt:lpstr>
      <vt:lpstr>Methodology: SemGCN Graph Construction</vt:lpstr>
      <vt:lpstr>Methodology: LexGCN Graph Construction</vt:lpstr>
      <vt:lpstr>Methodology: KnoGCN Graph Construction</vt:lpstr>
      <vt:lpstr>Evaluation: Compared models</vt:lpstr>
      <vt:lpstr>Evaluation: GCN Model Comparison</vt:lpstr>
      <vt:lpstr>Evaluation: GCN Model Comparison</vt:lpstr>
      <vt:lpstr>Conclusion</vt:lpstr>
      <vt:lpstr>Future work</vt:lpstr>
      <vt:lpstr>Further information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Diana Kazakova</dc:creator>
  <cp:lastModifiedBy>Diana Kazakova</cp:lastModifiedBy>
  <cp:revision>8</cp:revision>
  <dcterms:created xsi:type="dcterms:W3CDTF">2025-06-07T09:19:27Z</dcterms:created>
  <dcterms:modified xsi:type="dcterms:W3CDTF">2025-07-03T10:04:02Z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Type">
    <vt:lpwstr>On Screen 16x9</vt:lpwstr>
  </property>
  <property fmtid="{D5CDD505-2E9C-101B-9397-08002B2CF9AE}" pid="3" name="cboBrand">
    <vt:lpwstr>Haskoning</vt:lpwstr>
  </property>
  <property fmtid="{D5CDD505-2E9C-101B-9397-08002B2CF9AE}" pid="4" name="cboColorScheme">
    <vt:lpwstr>Corporate</vt:lpwstr>
  </property>
  <property fmtid="{D5CDD505-2E9C-101B-9397-08002B2CF9AE}" pid="5" name="CreatedWithAppVersion">
    <vt:lpwstr>07.00.01</vt:lpwstr>
  </property>
  <property fmtid="{D5CDD505-2E9C-101B-9397-08002B2CF9AE}" pid="6" name="chkFooterDate">
    <vt:lpwstr>-1</vt:lpwstr>
  </property>
  <property fmtid="{D5CDD505-2E9C-101B-9397-08002B2CF9AE}" pid="7" name="chkFooterTitle">
    <vt:lpwstr>-1</vt:lpwstr>
  </property>
  <property fmtid="{D5CDD505-2E9C-101B-9397-08002B2CF9AE}" pid="8" name="chkSlideNumbers">
    <vt:lpwstr>-1</vt:lpwstr>
  </property>
  <property fmtid="{D5CDD505-2E9C-101B-9397-08002B2CF9AE}" pid="9" name="cboProfile">
    <vt:lpwstr>Diana Kazakova</vt:lpwstr>
  </property>
  <property fmtid="{D5CDD505-2E9C-101B-9397-08002B2CF9AE}" pid="10" name="txtAuthor">
    <vt:lpwstr>Diana Kazakova</vt:lpwstr>
  </property>
  <property fmtid="{D5CDD505-2E9C-101B-9397-08002B2CF9AE}" pid="11" name="txtSubtitle">
    <vt:lpwstr>NLDB 2025</vt:lpwstr>
  </property>
  <property fmtid="{D5CDD505-2E9C-101B-9397-08002B2CF9AE}" pid="12" name="txtTitle">
    <vt:lpwstr>Multiple Graphical Convolution Networks Approach for Aspect-Based Sentiment Classification</vt:lpwstr>
  </property>
  <property fmtid="{D5CDD505-2E9C-101B-9397-08002B2CF9AE}" pid="13" name="cboLanguage">
    <vt:lpwstr>English</vt:lpwstr>
  </property>
  <property fmtid="{D5CDD505-2E9C-101B-9397-08002B2CF9AE}" pid="14" name="cboType">
    <vt:lpwstr>Presentation - PP</vt:lpwstr>
  </property>
  <property fmtid="{D5CDD505-2E9C-101B-9397-08002B2CF9AE}" pid="15" name="txtNumber">
    <vt:lpwstr>0001</vt:lpwstr>
  </property>
  <property fmtid="{D5CDD505-2E9C-101B-9397-08002B2CF9AE}" pid="16" name="txtProjectNr">
    <vt:lpwstr>BH3624-100-100</vt:lpwstr>
  </property>
  <property fmtid="{D5CDD505-2E9C-101B-9397-08002B2CF9AE}" pid="17" name="cboStatus">
    <vt:lpwstr>Draft</vt:lpwstr>
  </property>
  <property fmtid="{D5CDD505-2E9C-101B-9397-08002B2CF9AE}" pid="18" name="txtRevisionNr">
    <vt:lpwstr>P01.01</vt:lpwstr>
  </property>
  <property fmtid="{D5CDD505-2E9C-101B-9397-08002B2CF9AE}" pid="19" name="cboMetaDataRefType">
    <vt:lpwstr>Project deliverable ID codes</vt:lpwstr>
  </property>
  <property fmtid="{D5CDD505-2E9C-101B-9397-08002B2CF9AE}" pid="20" name="txtBimField4">
    <vt:lpwstr>X</vt:lpwstr>
  </property>
  <property fmtid="{D5CDD505-2E9C-101B-9397-08002B2CF9AE}" pid="21" name="txtReferenceCode">
    <vt:lpwstr>BH3624-100-100-RHD-XX-XX-PP-X-0001</vt:lpwstr>
  </property>
  <property fmtid="{D5CDD505-2E9C-101B-9397-08002B2CF9AE}" pid="22" name="txtBimField3">
    <vt:lpwstr>XX</vt:lpwstr>
  </property>
  <property fmtid="{D5CDD505-2E9C-101B-9397-08002B2CF9AE}" pid="23" name="txtBimField1">
    <vt:lpwstr>RHD</vt:lpwstr>
  </property>
  <property fmtid="{D5CDD505-2E9C-101B-9397-08002B2CF9AE}" pid="24" name="txtBimField2">
    <vt:lpwstr>XX</vt:lpwstr>
  </property>
  <property fmtid="{D5CDD505-2E9C-101B-9397-08002B2CF9AE}" pid="25" name="cboClassification">
    <vt:lpwstr>Open</vt:lpwstr>
  </property>
  <property fmtid="{D5CDD505-2E9C-101B-9397-08002B2CF9AE}" pid="26" name="CreatedWithVersion">
    <vt:lpwstr>14.5.25.0</vt:lpwstr>
  </property>
  <property fmtid="{D5CDD505-2E9C-101B-9397-08002B2CF9AE}" pid="27" name="do_LanguageID">
    <vt:lpwstr>2057</vt:lpwstr>
  </property>
  <property fmtid="{D5CDD505-2E9C-101B-9397-08002B2CF9AE}" pid="28" name="Date">
    <vt:lpwstr>4 July 2025</vt:lpwstr>
  </property>
</Properties>
</file>