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99" r:id="rId4"/>
    <p:sldId id="300" r:id="rId5"/>
    <p:sldId id="301" r:id="rId6"/>
    <p:sldId id="302" r:id="rId7"/>
    <p:sldId id="311" r:id="rId8"/>
    <p:sldId id="298" r:id="rId9"/>
    <p:sldId id="305" r:id="rId10"/>
    <p:sldId id="306" r:id="rId11"/>
    <p:sldId id="307" r:id="rId12"/>
    <p:sldId id="304" r:id="rId13"/>
    <p:sldId id="309" r:id="rId14"/>
    <p:sldId id="308" r:id="rId15"/>
    <p:sldId id="310" r:id="rId16"/>
    <p:sldId id="312" r:id="rId17"/>
    <p:sldId id="314" r:id="rId18"/>
    <p:sldId id="313" r:id="rId19"/>
    <p:sldId id="315" r:id="rId20"/>
    <p:sldId id="316" r:id="rId21"/>
    <p:sldId id="317" r:id="rId22"/>
    <p:sldId id="318" r:id="rId23"/>
    <p:sldId id="293" r:id="rId24"/>
    <p:sldId id="296" r:id="rId25"/>
    <p:sldId id="282" r:id="rId26"/>
    <p:sldId id="260" r:id="rId27"/>
    <p:sldId id="303" r:id="rId28"/>
    <p:sldId id="319" r:id="rId2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6268E4"/>
    <a:srgbClr val="FFCCCC"/>
    <a:srgbClr val="000000"/>
    <a:srgbClr val="00CCFF"/>
    <a:srgbClr val="FF9900"/>
    <a:srgbClr val="669900"/>
    <a:srgbClr val="99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4" autoAdjust="0"/>
  </p:normalViewPr>
  <p:slideViewPr>
    <p:cSldViewPr>
      <p:cViewPr varScale="1">
        <p:scale>
          <a:sx n="79" d="100"/>
          <a:sy n="79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61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37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59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38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gonemlau@gmail.com" TargetMode="External"/><Relationship Id="rId2" Type="http://schemas.openxmlformats.org/officeDocument/2006/relationships/hyperlink" Target="https://github.com/Gogonemnem/LCR-Rot-hop-plus-plus-T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1" y="2130425"/>
            <a:ext cx="9036497" cy="1470025"/>
          </a:xfrm>
        </p:spPr>
        <p:txBody>
          <a:bodyPr/>
          <a:lstStyle/>
          <a:p>
            <a:pPr eaLnBrk="1" hangingPunct="1"/>
            <a:r>
              <a:rPr lang="en-GB" altLang="en-US" sz="2400" dirty="0"/>
              <a:t> </a:t>
            </a:r>
            <a:r>
              <a:rPr lang="en-GB" altLang="en-US" dirty="0"/>
              <a:t>Document Knowledge Transfer for </a:t>
            </a:r>
            <a:br>
              <a:rPr lang="en-GB" altLang="en-US" dirty="0"/>
            </a:br>
            <a:r>
              <a:rPr lang="en-GB" altLang="en-US" dirty="0"/>
              <a:t>Aspect-Based Sentiment Classification </a:t>
            </a:r>
            <a:br>
              <a:rPr lang="en-GB" altLang="en-US" dirty="0"/>
            </a:br>
            <a:r>
              <a:rPr lang="en-GB" altLang="en-US" dirty="0"/>
              <a:t>Using a Left-</a:t>
            </a:r>
            <a:r>
              <a:rPr lang="en-GB" altLang="en-US" dirty="0" err="1"/>
              <a:t>Center</a:t>
            </a:r>
            <a:r>
              <a:rPr lang="en-GB" altLang="en-US" dirty="0"/>
              <a:t>-Right Separated Neural Network with Rotatory Attention</a:t>
            </a:r>
            <a:r>
              <a:rPr lang="en-GB" altLang="en-US" baseline="30000" dirty="0"/>
              <a:t>*</a:t>
            </a:r>
            <a:endParaRPr lang="en-US" altLang="en-US" baseline="30000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Flavius </a:t>
            </a:r>
            <a:r>
              <a:rPr lang="en-US" altLang="en-US" dirty="0" err="1"/>
              <a:t>Frasincar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frasincar@ese.eur.nl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39737" y="6094414"/>
            <a:ext cx="86756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*</a:t>
            </a:r>
            <a:r>
              <a:rPr lang="en-US" altLang="en-US" sz="1400" dirty="0">
                <a:solidFill>
                  <a:srgbClr val="000000"/>
                </a:solidFill>
              </a:rPr>
              <a:t>Joint work with Emily Fields, </a:t>
            </a:r>
            <a:r>
              <a:rPr lang="en-US" altLang="en-US" sz="1400" dirty="0" err="1">
                <a:solidFill>
                  <a:srgbClr val="000000"/>
                </a:solidFill>
              </a:rPr>
              <a:t>Gonem</a:t>
            </a:r>
            <a:r>
              <a:rPr lang="en-US" altLang="en-US" sz="1400" dirty="0">
                <a:solidFill>
                  <a:srgbClr val="000000"/>
                </a:solidFill>
              </a:rPr>
              <a:t> Lau, </a:t>
            </a:r>
            <a:r>
              <a:rPr lang="en-US" altLang="en-US" sz="1400" dirty="0" err="1">
                <a:solidFill>
                  <a:srgbClr val="000000"/>
                </a:solidFill>
              </a:rPr>
              <a:t>Robbert</a:t>
            </a:r>
            <a:r>
              <a:rPr lang="en-US" altLang="en-US" sz="1400" dirty="0">
                <a:solidFill>
                  <a:srgbClr val="000000"/>
                </a:solidFill>
              </a:rPr>
              <a:t> Rog, and Alexander </a:t>
            </a:r>
            <a:r>
              <a:rPr lang="en-US" altLang="en-US" sz="1400" dirty="0" err="1">
                <a:solidFill>
                  <a:srgbClr val="000000"/>
                </a:solidFill>
              </a:rPr>
              <a:t>Sternfeld</a:t>
            </a:r>
            <a:endParaRPr lang="en-US" altLang="en-US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ABSC 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 there are many more documents than aspects we </a:t>
            </a:r>
            <a:r>
              <a:rPr lang="en-US" dirty="0" err="1"/>
              <a:t>upsample</a:t>
            </a:r>
            <a:r>
              <a:rPr lang="en-US" dirty="0"/>
              <a:t> ABSC data with a factor of three</a:t>
            </a:r>
          </a:p>
          <a:p>
            <a:r>
              <a:rPr lang="en-US" dirty="0"/>
              <a:t>MULT-based approaches: each aspect-level data point is paired with a random document from our sample (small dataset)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7501240" cy="248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9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SemEval</a:t>
            </a:r>
            <a:r>
              <a:rPr lang="en-US" dirty="0"/>
              <a:t> Descriptive Statistics: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Neutral is the minority class</a:t>
            </a:r>
          </a:p>
          <a:p>
            <a:r>
              <a:rPr lang="en-US" dirty="0"/>
              <a:t>Positive is the majority class (except </a:t>
            </a:r>
            <a:r>
              <a:rPr lang="en-US" dirty="0" err="1"/>
              <a:t>SemEval</a:t>
            </a:r>
            <a:r>
              <a:rPr lang="en-US" dirty="0"/>
              <a:t> 2015 test data)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476910"/>
              </p:ext>
            </p:extLst>
          </p:nvPr>
        </p:nvGraphicFramePr>
        <p:xfrm>
          <a:off x="839891" y="2420888"/>
          <a:ext cx="7620541" cy="21729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7415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25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64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80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7047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9329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2720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Dataset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Positive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Neutral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Negative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7360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 training data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963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75.3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2.8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21.9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1279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2720">
                <a:tc>
                  <a:txBody>
                    <a:bodyPr/>
                    <a:lstStyle/>
                    <a:p>
                      <a:r>
                        <a:rPr lang="en-US" sz="1600" baseline="0" dirty="0" err="1">
                          <a:solidFill>
                            <a:schemeClr val="tx1"/>
                          </a:solidFill>
                        </a:rPr>
                        <a:t>SemEval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2015 test data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354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34.7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6.3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208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59.0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7360">
                <a:tc>
                  <a:txBody>
                    <a:bodyPr/>
                    <a:lstStyle/>
                    <a:p>
                      <a:r>
                        <a:rPr lang="en-US" sz="1600" baseline="0" dirty="0" err="1">
                          <a:solidFill>
                            <a:schemeClr val="tx1"/>
                          </a:solidFill>
                        </a:rPr>
                        <a:t>SemEval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2016 training data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1321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70.1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73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3.9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490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26.0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1884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2720">
                <a:tc>
                  <a:txBody>
                    <a:bodyPr/>
                    <a:lstStyle/>
                    <a:p>
                      <a:r>
                        <a:rPr lang="en-US" sz="1600" baseline="0" dirty="0" err="1">
                          <a:solidFill>
                            <a:schemeClr val="tx1"/>
                          </a:solidFill>
                        </a:rPr>
                        <a:t>SemEval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2016 test data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487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74.4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4.9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20.8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655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548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ABSC</a:t>
            </a:r>
            <a:r>
              <a:rPr lang="en-US" dirty="0"/>
              <a:t>: </a:t>
            </a:r>
            <a:r>
              <a:rPr lang="en-US" b="1" dirty="0"/>
              <a:t>LCR-Rot-hop++</a:t>
            </a:r>
          </a:p>
          <a:p>
            <a:r>
              <a:rPr lang="en-US" b="1" dirty="0"/>
              <a:t>LCR-Rot-hop++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BERT word </a:t>
            </a:r>
            <a:r>
              <a:rPr lang="en-US" dirty="0" err="1"/>
              <a:t>embeddings</a:t>
            </a:r>
            <a:endParaRPr lang="en-US" dirty="0"/>
          </a:p>
          <a:p>
            <a:pPr lvl="1"/>
            <a:r>
              <a:rPr lang="en-US" dirty="0"/>
              <a:t>Three Bi-LSTMs (left context, aspect target, right context)</a:t>
            </a:r>
          </a:p>
          <a:p>
            <a:pPr lvl="1"/>
            <a:r>
              <a:rPr lang="en-US" dirty="0"/>
              <a:t>Two iterative steps using bilinear attention:</a:t>
            </a:r>
          </a:p>
          <a:p>
            <a:pPr lvl="2"/>
            <a:r>
              <a:rPr lang="en-US" dirty="0"/>
              <a:t>Target2Context: uses the target representation (initially pooled) to obtain target-dependent left/right context representations (two vectors)</a:t>
            </a:r>
          </a:p>
          <a:p>
            <a:pPr lvl="2"/>
            <a:r>
              <a:rPr lang="en-US" dirty="0"/>
              <a:t>Context2Target: uses the left/right context representations to obtain left/right context-dependent target representations (two vectors)</a:t>
            </a:r>
          </a:p>
          <a:p>
            <a:pPr lvl="1"/>
            <a:r>
              <a:rPr lang="en-US" dirty="0"/>
              <a:t>Hierarchical attention (part of the previous two iterative steps):</a:t>
            </a:r>
          </a:p>
          <a:p>
            <a:pPr lvl="2"/>
            <a:r>
              <a:rPr lang="en-US" dirty="0"/>
              <a:t>After Target2Context: apply attention to the obtained two vectors</a:t>
            </a:r>
          </a:p>
          <a:p>
            <a:pPr lvl="2"/>
            <a:r>
              <a:rPr lang="en-US" dirty="0"/>
              <a:t>After Context2Target: apply attention to the obtained two vectors</a:t>
            </a:r>
          </a:p>
          <a:p>
            <a:pPr lvl="1"/>
            <a:r>
              <a:rPr lang="en-US" dirty="0"/>
              <a:t>Repeat the two iterative steps a number of hops (e.g., 3)</a:t>
            </a:r>
          </a:p>
          <a:p>
            <a:pPr lvl="2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234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59330"/>
            <a:ext cx="5976664" cy="519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674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TL</a:t>
                </a:r>
                <a:r>
                  <a:rPr lang="en-US" dirty="0"/>
                  <a:t>:</a:t>
                </a:r>
              </a:p>
              <a:p>
                <a:pPr lvl="1"/>
                <a:r>
                  <a:rPr lang="en-US" b="1" dirty="0"/>
                  <a:t>PRET</a:t>
                </a:r>
                <a:r>
                  <a:rPr lang="en-US" dirty="0"/>
                  <a:t>: pre-train the three Bi-LSTMs (take the average of the final hidden layers to feed a classification layer) for DSC </a:t>
                </a:r>
              </a:p>
              <a:p>
                <a:pPr lvl="1"/>
                <a:r>
                  <a:rPr lang="en-US" b="1" dirty="0"/>
                  <a:t>MULT</a:t>
                </a:r>
                <a:r>
                  <a:rPr lang="en-US" dirty="0"/>
                  <a:t>: simultaneously train the three Bi-LSTMs for DSC and ABSC (based on LCR-Rot-hop++) using the loss function: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𝐽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𝜆</m:t>
                      </m:r>
                      <m:r>
                        <a:rPr lang="en-US" b="0" i="1" smtClean="0">
                          <a:latin typeface="Cambria Math"/>
                        </a:rPr>
                        <m:t>𝑈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𝜔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𝛩</m:t>
                              </m:r>
                            </m:e>
                          </m:d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𝛺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𝛩</m:t>
                              </m:r>
                            </m:e>
                          </m:d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    where: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𝐽</m:t>
                    </m:r>
                  </m:oMath>
                </a14:m>
                <a:r>
                  <a:rPr lang="en-US" sz="1600" dirty="0"/>
                  <a:t> is the loss function for ABSC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𝑈</m:t>
                    </m:r>
                  </m:oMath>
                </a14:m>
                <a:r>
                  <a:rPr lang="en-US" sz="1600" dirty="0"/>
                  <a:t> is the loss function for DSC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𝜆</m:t>
                    </m:r>
                    <m:r>
                      <a:rPr lang="en-US" sz="1600" b="0" i="1" smtClean="0">
                        <a:latin typeface="Cambria Math"/>
                      </a:rPr>
                      <m:t>∈[0,1]</m:t>
                    </m:r>
                  </m:oMath>
                </a14:m>
                <a:r>
                  <a:rPr lang="en-US" sz="1600" dirty="0"/>
                  <a:t> is the importance of DSC 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𝛩</m:t>
                    </m:r>
                  </m:oMath>
                </a14:m>
                <a:r>
                  <a:rPr lang="en-US" sz="1600" dirty="0"/>
                  <a:t> are the parameters of the model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𝜔</m:t>
                    </m:r>
                  </m:oMath>
                </a14:m>
                <a:r>
                  <a:rPr lang="en-US" sz="1600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b="0" i="0" smtClean="0">
                        <a:latin typeface="Cambria Math"/>
                      </a:rPr>
                      <m:t>Ω</m:t>
                    </m:r>
                  </m:oMath>
                </a14:m>
                <a:r>
                  <a:rPr lang="en-US" sz="1600" dirty="0"/>
                  <a:t> are the weights of the L1 and L2 regularization, respectively</a:t>
                </a:r>
              </a:p>
              <a:p>
                <a:pPr lvl="1"/>
                <a:r>
                  <a:rPr lang="en-US" b="1" dirty="0"/>
                  <a:t>FT</a:t>
                </a:r>
                <a:r>
                  <a:rPr lang="en-US" dirty="0"/>
                  <a:t>: train ABSC (based on LCR-Rot-hop++)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 r="-14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080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318970" cy="506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651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data split:</a:t>
            </a:r>
          </a:p>
          <a:p>
            <a:pPr lvl="1"/>
            <a:r>
              <a:rPr lang="en-US" dirty="0"/>
              <a:t>80% pure training</a:t>
            </a:r>
          </a:p>
          <a:p>
            <a:pPr lvl="1"/>
            <a:r>
              <a:rPr lang="en-US" dirty="0"/>
              <a:t>20% validation (for </a:t>
            </a:r>
            <a:r>
              <a:rPr lang="en-US" dirty="0" err="1"/>
              <a:t>hyperparameter</a:t>
            </a:r>
            <a:r>
              <a:rPr lang="en-US" dirty="0"/>
              <a:t> </a:t>
            </a:r>
            <a:r>
              <a:rPr lang="en-US" dirty="0" err="1"/>
              <a:t>tunning</a:t>
            </a:r>
            <a:r>
              <a:rPr lang="en-US" dirty="0"/>
              <a:t>)</a:t>
            </a:r>
          </a:p>
          <a:p>
            <a:r>
              <a:rPr lang="en-US" dirty="0" err="1"/>
              <a:t>Hyperparameter</a:t>
            </a:r>
            <a:r>
              <a:rPr lang="en-US" dirty="0"/>
              <a:t> </a:t>
            </a:r>
            <a:r>
              <a:rPr lang="en-US" dirty="0" err="1"/>
              <a:t>tunning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Using Hyperband</a:t>
            </a:r>
          </a:p>
          <a:p>
            <a:pPr lvl="1"/>
            <a:r>
              <a:rPr lang="en-US" dirty="0"/>
              <a:t>Two configurations:</a:t>
            </a:r>
          </a:p>
          <a:p>
            <a:pPr lvl="2"/>
            <a:r>
              <a:rPr lang="en-US" dirty="0"/>
              <a:t>FT-based models: use </a:t>
            </a:r>
            <a:r>
              <a:rPr lang="en-US" dirty="0" err="1"/>
              <a:t>hyperparameters</a:t>
            </a:r>
            <a:r>
              <a:rPr lang="en-US" dirty="0"/>
              <a:t> of FT</a:t>
            </a:r>
          </a:p>
          <a:p>
            <a:pPr lvl="2"/>
            <a:r>
              <a:rPr lang="en-US" dirty="0"/>
              <a:t>MULT-based models: use </a:t>
            </a:r>
            <a:r>
              <a:rPr lang="en-US" dirty="0" err="1"/>
              <a:t>hyperparameters</a:t>
            </a:r>
            <a:r>
              <a:rPr lang="en-US" dirty="0"/>
              <a:t> of MULT</a:t>
            </a:r>
          </a:p>
          <a:p>
            <a:pPr lvl="1"/>
            <a:r>
              <a:rPr lang="en-US" dirty="0"/>
              <a:t>Some combinations are eliminated as they are considered suboptimal:</a:t>
            </a:r>
          </a:p>
          <a:p>
            <a:pPr lvl="2"/>
            <a:r>
              <a:rPr lang="en-US" dirty="0"/>
              <a:t>FT-based: MULT and PRET+MULT</a:t>
            </a:r>
          </a:p>
          <a:p>
            <a:pPr lvl="2"/>
            <a:r>
              <a:rPr lang="en-US" dirty="0"/>
              <a:t>MULT-based: PRET+FT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3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05350"/>
              </p:ext>
            </p:extLst>
          </p:nvPr>
        </p:nvGraphicFramePr>
        <p:xfrm>
          <a:off x="467544" y="1632168"/>
          <a:ext cx="5407885" cy="43891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09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5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8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759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Settings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Accuracy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343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8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Benchmark model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LCR-Rot-hop++</a:t>
                      </a:r>
                      <a:endParaRPr lang="en-GB" sz="160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74.00%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86.87%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FT-based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3343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85.95%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78.00%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88.70%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79.67%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86.56%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MULT-based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80.50%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88.63%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74.50%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87.18%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76.67%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85.04%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86.87%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005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548949"/>
              </p:ext>
            </p:extLst>
          </p:nvPr>
        </p:nvGraphicFramePr>
        <p:xfrm>
          <a:off x="467544" y="1632168"/>
          <a:ext cx="5407885" cy="43891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09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5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8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759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Settings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Accuracy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343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8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Benchmark model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LCR-Rot-hop++</a:t>
                      </a:r>
                      <a:endParaRPr lang="en-GB" sz="160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74.00%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86.87%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FT-based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3343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85.95%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78.00%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88.70%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79.67%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86.56%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MULT-based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80.50%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88.63%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74.50%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87.18%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76.67%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85.04%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86.87%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963760" y="4700816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08096" y="3696336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5936" y="4612694"/>
            <a:ext cx="261260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SemEval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2015 best model: MULT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74141" y="3616614"/>
            <a:ext cx="2894643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SemEval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2016 best model: PRET+FT</a:t>
            </a:r>
          </a:p>
        </p:txBody>
      </p:sp>
    </p:spTree>
    <p:extLst>
      <p:ext uri="{BB962C8B-B14F-4D97-AF65-F5344CB8AC3E}">
        <p14:creationId xmlns:p14="http://schemas.microsoft.com/office/powerpoint/2010/main" val="2894458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280818"/>
              </p:ext>
            </p:extLst>
          </p:nvPr>
        </p:nvGraphicFramePr>
        <p:xfrm>
          <a:off x="467544" y="1632168"/>
          <a:ext cx="5407885" cy="43891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09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5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8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759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Settings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Accuracy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343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8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Benchmark model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LCR-Rot-hop++</a:t>
                      </a:r>
                      <a:endParaRPr lang="en-GB" sz="160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74.00%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86.87%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FT-based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3343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85.95%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78.00%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88.70%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79.67%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86.56%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MULT-based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80.50%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88.63%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74.50%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87.18%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76.67%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85.04%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86.87%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963760" y="3321080"/>
            <a:ext cx="792088" cy="2664296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74141" y="3616614"/>
            <a:ext cx="2630307" cy="532466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SemEval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2015 all TL models outperform the benchmark</a:t>
            </a:r>
          </a:p>
        </p:txBody>
      </p:sp>
    </p:spTree>
    <p:extLst>
      <p:ext uri="{BB962C8B-B14F-4D97-AF65-F5344CB8AC3E}">
        <p14:creationId xmlns:p14="http://schemas.microsoft.com/office/powerpoint/2010/main" val="106022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  <a:p>
            <a:r>
              <a:rPr lang="en-GB" dirty="0"/>
              <a:t>Related Work</a:t>
            </a:r>
          </a:p>
          <a:p>
            <a:r>
              <a:rPr lang="en-GB" dirty="0"/>
              <a:t>Data</a:t>
            </a:r>
          </a:p>
          <a:p>
            <a:r>
              <a:rPr lang="en-GB" dirty="0"/>
              <a:t>Methodology</a:t>
            </a:r>
          </a:p>
          <a:p>
            <a:r>
              <a:rPr lang="en-GB" dirty="0"/>
              <a:t>Evaluation</a:t>
            </a:r>
          </a:p>
          <a:p>
            <a:r>
              <a:rPr lang="en-GB" dirty="0"/>
              <a:t>Conclusion</a:t>
            </a:r>
          </a:p>
          <a:p>
            <a:r>
              <a:rPr lang="en-US" dirty="0"/>
              <a:t>Future Work</a:t>
            </a:r>
          </a:p>
          <a:p>
            <a:r>
              <a:rPr lang="en-US" dirty="0"/>
              <a:t>Further Information</a:t>
            </a:r>
          </a:p>
          <a:p>
            <a:r>
              <a:rPr lang="en-US" dirty="0"/>
              <a:t>References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59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8040"/>
              </p:ext>
            </p:extLst>
          </p:nvPr>
        </p:nvGraphicFramePr>
        <p:xfrm>
          <a:off x="467544" y="1632168"/>
          <a:ext cx="5407885" cy="43891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09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5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8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759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Settings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Accuracy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343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8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Benchmark model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LCR-Rot-hop++</a:t>
                      </a:r>
                      <a:endParaRPr lang="en-GB" sz="160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74.00%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86.87%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FT-based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3343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85.95%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78.00%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88.70%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79.67%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86.56%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MULT-based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80.50%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88.63%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74.50%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87.18%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76.67%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85.04%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86.87%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608096" y="3692968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74141" y="3616614"/>
            <a:ext cx="2846331" cy="532466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SemEval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2016 only some TL models outperform the benchmark</a:t>
            </a:r>
          </a:p>
        </p:txBody>
      </p:sp>
      <p:sp>
        <p:nvSpPr>
          <p:cNvPr id="8" name="Rectangle 7"/>
          <p:cNvSpPr/>
          <p:nvPr/>
        </p:nvSpPr>
        <p:spPr>
          <a:xfrm>
            <a:off x="4619944" y="4713296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19944" y="5037240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63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285878"/>
              </p:ext>
            </p:extLst>
          </p:nvPr>
        </p:nvGraphicFramePr>
        <p:xfrm>
          <a:off x="467544" y="1632168"/>
          <a:ext cx="5407885" cy="43891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09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5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8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759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Settings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Accuracy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343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8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Benchmark model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LCR-Rot-hop++</a:t>
                      </a:r>
                      <a:endParaRPr lang="en-GB" sz="160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74.00%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86.87%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FT-based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3343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85.95%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78.00%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88.70%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79.67%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86.56%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MULT-based models</a:t>
                      </a:r>
                      <a:endParaRPr lang="en-GB" sz="1600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80.50%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88.63%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74.50%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87.18%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76.67%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85.04%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475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PRET+MULT+FT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77.67%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86.87%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974141" y="4696734"/>
            <a:ext cx="2846331" cy="110853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overall model is MULT, which improves the benchmark model by: 6.5 percentage points on </a:t>
            </a:r>
            <a:r>
              <a:rPr lang="en-US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SemEval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2015 and by 1.76 percentage points on </a:t>
            </a:r>
            <a:r>
              <a:rPr lang="en-US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SemEval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87824" y="4713296"/>
            <a:ext cx="242420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22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MULT outperforms PRET probably due to </a:t>
            </a:r>
            <a:r>
              <a:rPr lang="en-US" b="1" dirty="0"/>
              <a:t>catastrophic forgetting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Knowledge learned in the PRET stage (DSC) might be forgotten when the model is trained on the main task (ABSC)</a:t>
            </a:r>
          </a:p>
          <a:p>
            <a:pPr lvl="1"/>
            <a:r>
              <a:rPr lang="en-US" dirty="0"/>
              <a:t>For MULT the auxiliary and main tasks are learned simultaneously helping the model remember document knowledge </a:t>
            </a:r>
          </a:p>
          <a:p>
            <a:r>
              <a:rPr lang="en-US" dirty="0"/>
              <a:t>In comparison with HAABSA++:</a:t>
            </a:r>
          </a:p>
          <a:p>
            <a:pPr lvl="1"/>
            <a:r>
              <a:rPr lang="en-US" dirty="0"/>
              <a:t>MULT outperforms HAABSA++ by 1.63 percentage on the </a:t>
            </a:r>
            <a:r>
              <a:rPr lang="en-US" dirty="0" err="1"/>
              <a:t>SemEval</a:t>
            </a:r>
            <a:r>
              <a:rPr lang="en-US" dirty="0"/>
              <a:t> 2016 dataset</a:t>
            </a:r>
          </a:p>
          <a:p>
            <a:pPr lvl="1"/>
            <a:r>
              <a:rPr lang="en-US" dirty="0"/>
              <a:t>MULT performs slightly worse than HAABSA++ by 1.2 percentage points on the </a:t>
            </a:r>
            <a:r>
              <a:rPr lang="en-US" dirty="0" err="1"/>
              <a:t>SemEval</a:t>
            </a:r>
            <a:r>
              <a:rPr lang="en-US" dirty="0"/>
              <a:t> 2015 dataset (for small and probably easier datasets the ontology reasoner performs very good)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2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6002"/>
          </a:xfrm>
        </p:spPr>
        <p:txBody>
          <a:bodyPr>
            <a:spAutoFit/>
          </a:bodyPr>
          <a:lstStyle/>
          <a:p>
            <a:r>
              <a:rPr lang="en-US" b="1" dirty="0"/>
              <a:t>Problem</a:t>
            </a:r>
            <a:r>
              <a:rPr lang="en-US" dirty="0"/>
              <a:t>: limited availability of data for ABSC</a:t>
            </a:r>
          </a:p>
          <a:p>
            <a:r>
              <a:rPr lang="en-US" b="1" dirty="0"/>
              <a:t>Solution</a:t>
            </a:r>
            <a:r>
              <a:rPr lang="en-US" dirty="0"/>
              <a:t>: as there is a lot of data for DSC use TL to inject document knowledge in a neural model for ABSC</a:t>
            </a:r>
          </a:p>
          <a:p>
            <a:r>
              <a:rPr lang="en-US" b="1" dirty="0"/>
              <a:t>Methods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ABSC: HAABSA++ (LCR-Rot-hop++)</a:t>
            </a:r>
          </a:p>
          <a:p>
            <a:pPr lvl="1"/>
            <a:r>
              <a:rPr lang="en-US" dirty="0"/>
              <a:t>TL: PRET, MULT, and FT (and their combinations)</a:t>
            </a:r>
          </a:p>
          <a:p>
            <a:r>
              <a:rPr lang="en-US" b="1" dirty="0"/>
              <a:t>Best TL method</a:t>
            </a:r>
            <a:r>
              <a:rPr lang="en-US" dirty="0"/>
              <a:t>: MULT (does not suffer from catastrophic forgetting)</a:t>
            </a:r>
          </a:p>
          <a:p>
            <a:pPr lvl="1"/>
            <a:r>
              <a:rPr lang="en-US" dirty="0"/>
              <a:t>Better than LCR-Rot-hop++ for both </a:t>
            </a:r>
            <a:r>
              <a:rPr lang="en-US" dirty="0" err="1"/>
              <a:t>SemEval</a:t>
            </a:r>
            <a:r>
              <a:rPr lang="en-US" dirty="0"/>
              <a:t> 2015 and </a:t>
            </a:r>
            <a:r>
              <a:rPr lang="en-US" dirty="0" err="1"/>
              <a:t>SemEval</a:t>
            </a:r>
            <a:r>
              <a:rPr lang="en-US" dirty="0"/>
              <a:t> 2016 (better results for </a:t>
            </a:r>
            <a:r>
              <a:rPr lang="en-US" dirty="0" err="1"/>
              <a:t>SemEval</a:t>
            </a:r>
            <a:r>
              <a:rPr lang="en-US" dirty="0"/>
              <a:t> 2015, small dataset)</a:t>
            </a:r>
          </a:p>
          <a:p>
            <a:pPr lvl="1"/>
            <a:r>
              <a:rPr lang="en-US" dirty="0"/>
              <a:t>Better than HAABSA++ only for </a:t>
            </a:r>
            <a:r>
              <a:rPr lang="en-US" dirty="0" err="1"/>
              <a:t>SemEval</a:t>
            </a:r>
            <a:r>
              <a:rPr lang="en-US" dirty="0"/>
              <a:t> 2016 (computationally cheaper alternative to a hybrid model on a large dataset)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82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Experiment with other types of reviews:</a:t>
            </a:r>
          </a:p>
          <a:p>
            <a:pPr lvl="1"/>
            <a:r>
              <a:rPr lang="en-US" dirty="0"/>
              <a:t>Laptops</a:t>
            </a:r>
          </a:p>
          <a:p>
            <a:pPr lvl="1"/>
            <a:r>
              <a:rPr lang="en-US" dirty="0"/>
              <a:t>Hotels</a:t>
            </a:r>
          </a:p>
          <a:p>
            <a:pPr lvl="1"/>
            <a:r>
              <a:rPr lang="en-US" dirty="0"/>
              <a:t>Books</a:t>
            </a:r>
          </a:p>
          <a:p>
            <a:pPr lvl="1"/>
            <a:r>
              <a:rPr lang="en-US" dirty="0"/>
              <a:t>Consumer Electronics</a:t>
            </a:r>
          </a:p>
          <a:p>
            <a:r>
              <a:rPr lang="en-US" dirty="0"/>
              <a:t>Different architecture to incorporate domain knowledge transfer:</a:t>
            </a:r>
          </a:p>
          <a:p>
            <a:pPr lvl="1"/>
            <a:r>
              <a:rPr lang="en-US" dirty="0"/>
              <a:t>Share one Bi-LSTM module between the two tasks (instead of the current three Bi-LSTM modules)</a:t>
            </a:r>
          </a:p>
          <a:p>
            <a:r>
              <a:rPr lang="en-US" dirty="0"/>
              <a:t>Investigate not just document knowledge injection but also paragraph or sentence knowledge injection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58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and code publicly available at: </a:t>
            </a:r>
            <a:r>
              <a:rPr lang="en-GB" dirty="0">
                <a:hlinkClick r:id="rId2"/>
              </a:rPr>
              <a:t>https://github.com/Gogonemnem/LCR-Rot-hop-plus-plus-TL</a:t>
            </a:r>
            <a:endParaRPr lang="en-GB" dirty="0"/>
          </a:p>
          <a:p>
            <a:r>
              <a:rPr lang="en-US" dirty="0"/>
              <a:t>Code is written in Python</a:t>
            </a:r>
          </a:p>
          <a:p>
            <a:r>
              <a:rPr lang="en-US" dirty="0"/>
              <a:t>Feel free to try it out and improve our research</a:t>
            </a:r>
          </a:p>
          <a:p>
            <a:r>
              <a:rPr lang="en-US" dirty="0"/>
              <a:t>Questions about the code should be sent to </a:t>
            </a:r>
            <a:r>
              <a:rPr lang="en-US" dirty="0" err="1"/>
              <a:t>Gonem</a:t>
            </a:r>
            <a:r>
              <a:rPr lang="en-US" dirty="0"/>
              <a:t> Lau (</a:t>
            </a:r>
            <a:r>
              <a:rPr lang="en-US" dirty="0">
                <a:hlinkClick r:id="rId3"/>
              </a:rPr>
              <a:t>gonemlau@gmail.com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46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b="1" dirty="0"/>
              <a:t>ABSA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Kim Schouten and Flavius </a:t>
            </a:r>
            <a:r>
              <a:rPr lang="en-US" dirty="0" err="1"/>
              <a:t>Frasincar</a:t>
            </a:r>
            <a:r>
              <a:rPr lang="en-US" dirty="0"/>
              <a:t>: Survey on Aspect-Level Sentiment Analysis. IEEE Transactions on Knowledge and Data Engineering 28(3):813-830 (2016)</a:t>
            </a:r>
          </a:p>
          <a:p>
            <a:r>
              <a:rPr lang="en-US" b="1" dirty="0"/>
              <a:t>AD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Maria </a:t>
            </a:r>
            <a:r>
              <a:rPr lang="en-GB" dirty="0" err="1"/>
              <a:t>Mihaela</a:t>
            </a:r>
            <a:r>
              <a:rPr lang="en-GB" dirty="0"/>
              <a:t> </a:t>
            </a:r>
            <a:r>
              <a:rPr lang="en-GB" dirty="0" err="1"/>
              <a:t>Trusca</a:t>
            </a:r>
            <a:r>
              <a:rPr lang="en-GB" dirty="0"/>
              <a:t> and Flavius </a:t>
            </a:r>
            <a:r>
              <a:rPr lang="en-GB" dirty="0" err="1"/>
              <a:t>Frasincar</a:t>
            </a:r>
            <a:r>
              <a:rPr lang="en-GB" dirty="0"/>
              <a:t>: Survey on Aspect Detection for Aspect-Based Sentiment Analysis. Artificial Intelligence Review 56(5):3797-3846 (2023)</a:t>
            </a:r>
          </a:p>
          <a:p>
            <a:r>
              <a:rPr lang="en-US" b="1" dirty="0"/>
              <a:t>ABSC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Gianni </a:t>
            </a:r>
            <a:r>
              <a:rPr lang="en-GB" dirty="0" err="1"/>
              <a:t>Brauwers</a:t>
            </a:r>
            <a:r>
              <a:rPr lang="en-GB" dirty="0"/>
              <a:t> and Flavius </a:t>
            </a:r>
            <a:r>
              <a:rPr lang="en-GB" dirty="0" err="1"/>
              <a:t>Frasincar</a:t>
            </a:r>
            <a:r>
              <a:rPr lang="en-GB" dirty="0"/>
              <a:t>: A Survey on Aspect-Based Sentiment Classification. ACM Computing Surveys 55(4):65:1-65:37 (2023)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10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HAABSA++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Maria </a:t>
            </a:r>
            <a:r>
              <a:rPr lang="en-US" dirty="0" err="1"/>
              <a:t>Mihaela</a:t>
            </a:r>
            <a:r>
              <a:rPr lang="en-US" dirty="0"/>
              <a:t> </a:t>
            </a:r>
            <a:r>
              <a:rPr lang="en-US" dirty="0" err="1"/>
              <a:t>Trusca</a:t>
            </a:r>
            <a:r>
              <a:rPr lang="en-US" dirty="0"/>
              <a:t>, </a:t>
            </a:r>
            <a:r>
              <a:rPr lang="en-US" dirty="0" err="1"/>
              <a:t>Daan</a:t>
            </a:r>
            <a:r>
              <a:rPr lang="en-US" dirty="0"/>
              <a:t> </a:t>
            </a:r>
            <a:r>
              <a:rPr lang="en-US" dirty="0" err="1"/>
              <a:t>Wassenberg</a:t>
            </a:r>
            <a:r>
              <a:rPr lang="en-US" dirty="0"/>
              <a:t>, Flavius </a:t>
            </a:r>
            <a:r>
              <a:rPr lang="en-US" dirty="0" err="1"/>
              <a:t>Frasincar</a:t>
            </a:r>
            <a:r>
              <a:rPr lang="en-US" dirty="0"/>
              <a:t>, and </a:t>
            </a:r>
            <a:r>
              <a:rPr lang="en-US" dirty="0" err="1"/>
              <a:t>Rommert</a:t>
            </a:r>
            <a:r>
              <a:rPr lang="en-US" dirty="0"/>
              <a:t> Dekker: A Hybrid Approach for Aspect-Based Sentiment Analysis Using Deep Contextual Word </a:t>
            </a:r>
            <a:r>
              <a:rPr lang="en-US" dirty="0" err="1"/>
              <a:t>Embeddings</a:t>
            </a:r>
            <a:r>
              <a:rPr lang="en-US" dirty="0"/>
              <a:t> and Hierarchical Attention. 20th International Conference on Web Engineering (ICWE 2020). LNCS, Volume 12128, Springer, 365-380 (2020)</a:t>
            </a:r>
            <a:endParaRPr lang="en-US" b="1" dirty="0"/>
          </a:p>
          <a:p>
            <a:r>
              <a:rPr lang="en-US" b="1" dirty="0"/>
              <a:t>TL for ABSC</a:t>
            </a:r>
            <a:r>
              <a:rPr lang="en-US" dirty="0"/>
              <a:t>: </a:t>
            </a:r>
          </a:p>
          <a:p>
            <a:pPr lvl="1"/>
            <a:r>
              <a:rPr lang="en-GB" dirty="0" err="1"/>
              <a:t>Ruidan</a:t>
            </a:r>
            <a:r>
              <a:rPr lang="en-GB" dirty="0"/>
              <a:t> He, Wee Sun Lee, </a:t>
            </a:r>
            <a:r>
              <a:rPr lang="en-GB" dirty="0" err="1"/>
              <a:t>Hwee</a:t>
            </a:r>
            <a:r>
              <a:rPr lang="en-GB" dirty="0"/>
              <a:t> </a:t>
            </a:r>
            <a:r>
              <a:rPr lang="en-GB" dirty="0" err="1"/>
              <a:t>Tou</a:t>
            </a:r>
            <a:r>
              <a:rPr lang="en-GB" dirty="0"/>
              <a:t> Ng, and Daniel </a:t>
            </a:r>
            <a:r>
              <a:rPr lang="en-GB" dirty="0" err="1"/>
              <a:t>Dahlmeier</a:t>
            </a:r>
            <a:r>
              <a:rPr lang="en-GB" dirty="0"/>
              <a:t>: Exploiting Document Knowledge for Aspect-level Sentiment Classification. 56th Annual Meeting of the Association for Computational Linguistics (ACL 2018), ACL, 579-585 (2018)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307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2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Growing number of reviews:</a:t>
            </a:r>
          </a:p>
          <a:p>
            <a:pPr lvl="1"/>
            <a:r>
              <a:rPr lang="en-US" dirty="0"/>
              <a:t>In 2020: the number of reviews on Amazon around 250 million</a:t>
            </a:r>
          </a:p>
          <a:p>
            <a:pPr marL="457200" lvl="1" indent="0">
              <a:buNone/>
            </a:pPr>
            <a:endParaRPr lang="en-US" dirty="0"/>
          </a:p>
          <a:p>
            <a:pPr marL="400050"/>
            <a:r>
              <a:rPr lang="en-US" dirty="0"/>
              <a:t>Growing importance of reviews:</a:t>
            </a:r>
          </a:p>
          <a:p>
            <a:pPr marL="800100" lvl="1"/>
            <a:r>
              <a:rPr lang="en-US" dirty="0"/>
              <a:t>80% of the consumers read online reviews</a:t>
            </a:r>
          </a:p>
          <a:p>
            <a:pPr marL="800100" lvl="1"/>
            <a:r>
              <a:rPr lang="en-US" dirty="0"/>
              <a:t>75% of the consumers consider reviews important</a:t>
            </a:r>
          </a:p>
          <a:p>
            <a:pPr marL="514350" lvl="1" indent="0">
              <a:buNone/>
            </a:pPr>
            <a:endParaRPr lang="en-US" dirty="0"/>
          </a:p>
          <a:p>
            <a:pPr marL="400050"/>
            <a:r>
              <a:rPr lang="en-US" dirty="0"/>
              <a:t>Reading all reviews is time consuming, therefore the need for </a:t>
            </a:r>
            <a:r>
              <a:rPr lang="en-US" i="1" dirty="0"/>
              <a:t>automation</a:t>
            </a:r>
          </a:p>
          <a:p>
            <a:pPr marL="400050"/>
            <a:endParaRPr lang="en-US" i="1" dirty="0"/>
          </a:p>
          <a:p>
            <a:pPr marL="400050"/>
            <a:endParaRPr lang="en-US" i="1" dirty="0"/>
          </a:p>
          <a:p>
            <a:pPr marL="400050"/>
            <a:endParaRPr lang="en-US" dirty="0"/>
          </a:p>
          <a:p>
            <a:pPr marL="800100"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05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Sentiment mining</a:t>
            </a:r>
            <a:r>
              <a:rPr lang="en-US" i="1" dirty="0"/>
              <a:t> </a:t>
            </a:r>
            <a:r>
              <a:rPr lang="en-US" dirty="0"/>
              <a:t>is defined as the automatic assessment of the sentiment expressed in text (in our case by consumers in product reviews)</a:t>
            </a:r>
          </a:p>
          <a:p>
            <a:endParaRPr lang="en-US" sz="1000" dirty="0"/>
          </a:p>
          <a:p>
            <a:r>
              <a:rPr lang="en-US" dirty="0"/>
              <a:t>Several granularities of sentiment mining:</a:t>
            </a:r>
          </a:p>
          <a:p>
            <a:pPr lvl="1"/>
            <a:r>
              <a:rPr lang="en-US" b="1" dirty="0"/>
              <a:t>Document-level</a:t>
            </a:r>
          </a:p>
          <a:p>
            <a:pPr lvl="1"/>
            <a:r>
              <a:rPr lang="en-US" b="1" dirty="0"/>
              <a:t>Paragraph-level</a:t>
            </a:r>
          </a:p>
          <a:p>
            <a:pPr lvl="1"/>
            <a:r>
              <a:rPr lang="en-US" b="1" dirty="0"/>
              <a:t>Sentence-level</a:t>
            </a:r>
          </a:p>
          <a:p>
            <a:pPr lvl="1"/>
            <a:r>
              <a:rPr lang="en-US" dirty="0"/>
              <a:t>Aspect-level (product aspects are sometimes referred to as product features): </a:t>
            </a:r>
            <a:r>
              <a:rPr lang="en-US" b="1" dirty="0"/>
              <a:t>Aspect-Based Sentiment Analysis (ABSA) </a:t>
            </a:r>
            <a:r>
              <a:rPr lang="en-US" dirty="0"/>
              <a:t>firstly surveyed by Schouten and </a:t>
            </a:r>
            <a:r>
              <a:rPr lang="en-US" dirty="0" err="1"/>
              <a:t>Frasincar</a:t>
            </a:r>
            <a:r>
              <a:rPr lang="en-US" dirty="0"/>
              <a:t> (2016):</a:t>
            </a:r>
          </a:p>
          <a:p>
            <a:pPr lvl="2"/>
            <a:r>
              <a:rPr lang="en-US" b="1" dirty="0"/>
              <a:t>Document-level</a:t>
            </a:r>
          </a:p>
          <a:p>
            <a:pPr lvl="2"/>
            <a:r>
              <a:rPr lang="en-US" b="1" dirty="0"/>
              <a:t>Paragraph-level</a:t>
            </a:r>
          </a:p>
          <a:p>
            <a:pPr lvl="2"/>
            <a:r>
              <a:rPr lang="en-US" b="1" dirty="0"/>
              <a:t>Sentence-level </a:t>
            </a:r>
            <a:r>
              <a:rPr lang="en-US" dirty="0"/>
              <a:t>[our focus here]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b="1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146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50691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ABSA has two stages:</a:t>
            </a:r>
          </a:p>
          <a:p>
            <a:pPr lvl="1"/>
            <a:r>
              <a:rPr lang="en-US" b="1" dirty="0"/>
              <a:t>Aspect Detection (AD)</a:t>
            </a:r>
            <a:r>
              <a:rPr lang="en-US" dirty="0"/>
              <a:t>: finding aspects in product reviews recently surveyed by </a:t>
            </a:r>
            <a:r>
              <a:rPr lang="en-US" dirty="0" err="1"/>
              <a:t>Trusca</a:t>
            </a:r>
            <a:r>
              <a:rPr lang="en-US" dirty="0"/>
              <a:t> and </a:t>
            </a:r>
            <a:r>
              <a:rPr lang="en-US" dirty="0" err="1"/>
              <a:t>Frasincar</a:t>
            </a:r>
            <a:r>
              <a:rPr lang="en-US" dirty="0"/>
              <a:t> (2023)</a:t>
            </a:r>
          </a:p>
          <a:p>
            <a:pPr lvl="2"/>
            <a:r>
              <a:rPr lang="en-US" dirty="0"/>
              <a:t>Explicit aspect detection: aspects appear literally in product reviews [our focus here]</a:t>
            </a:r>
          </a:p>
          <a:p>
            <a:pPr lvl="2"/>
            <a:r>
              <a:rPr lang="en-US" dirty="0"/>
              <a:t>Implicit aspect detection: aspects do not appear literally in the product reviews</a:t>
            </a:r>
          </a:p>
          <a:p>
            <a:pPr marL="857250" lvl="1" indent="-342900"/>
            <a:r>
              <a:rPr lang="en-US" b="1" dirty="0"/>
              <a:t>Aspect-Based Sentiment Classification (ABSC)</a:t>
            </a:r>
            <a:r>
              <a:rPr lang="en-US" dirty="0"/>
              <a:t>: assigning the sentiment associated to explicit or implicit aspects recently surveyed by </a:t>
            </a:r>
            <a:r>
              <a:rPr lang="en-US" dirty="0" err="1"/>
              <a:t>Brauwers</a:t>
            </a:r>
            <a:r>
              <a:rPr lang="en-US" dirty="0"/>
              <a:t> and </a:t>
            </a:r>
            <a:r>
              <a:rPr lang="en-US" dirty="0" err="1"/>
              <a:t>Frasincar</a:t>
            </a:r>
            <a:r>
              <a:rPr lang="en-US" dirty="0"/>
              <a:t> (2023) [our focus here]</a:t>
            </a:r>
            <a:endParaRPr lang="en-US" sz="2000" dirty="0"/>
          </a:p>
          <a:p>
            <a:r>
              <a:rPr lang="en-US" dirty="0"/>
              <a:t>Three approaches for ABSA:</a:t>
            </a:r>
          </a:p>
          <a:p>
            <a:pPr lvl="1"/>
            <a:r>
              <a:rPr lang="en-US" b="1" dirty="0"/>
              <a:t>Knowledge Representation (KR)</a:t>
            </a:r>
          </a:p>
          <a:p>
            <a:pPr lvl="1"/>
            <a:r>
              <a:rPr lang="en-US" b="1" dirty="0"/>
              <a:t>Machine Learning (ML)</a:t>
            </a:r>
          </a:p>
          <a:p>
            <a:pPr lvl="1"/>
            <a:r>
              <a:rPr lang="en-US" b="1" dirty="0"/>
              <a:t>Hybrid</a:t>
            </a:r>
            <a:r>
              <a:rPr lang="en-US" dirty="0"/>
              <a:t>: current state-of-the-art, e.g., </a:t>
            </a:r>
            <a:r>
              <a:rPr lang="en-GB" b="1" dirty="0"/>
              <a:t>A Hybrid Approach for Aspect-Based Sentiment Analysis++ (HAABSA++)</a:t>
            </a:r>
            <a:r>
              <a:rPr lang="en-GB" dirty="0"/>
              <a:t> proposed by </a:t>
            </a:r>
            <a:r>
              <a:rPr lang="en-GB" dirty="0" err="1"/>
              <a:t>Trusca</a:t>
            </a:r>
            <a:r>
              <a:rPr lang="en-GB" dirty="0"/>
              <a:t>, </a:t>
            </a:r>
            <a:r>
              <a:rPr lang="en-GB" dirty="0" err="1"/>
              <a:t>Wassenberg</a:t>
            </a:r>
            <a:r>
              <a:rPr lang="en-GB" dirty="0"/>
              <a:t>, </a:t>
            </a:r>
            <a:r>
              <a:rPr lang="en-GB" dirty="0" err="1"/>
              <a:t>Frasincar</a:t>
            </a:r>
            <a:r>
              <a:rPr lang="en-GB" dirty="0"/>
              <a:t>, and Dekker (2020)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80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HAABSA++ is a two-step approach for ABSA at sentence-level: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Ontology-based reasoning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Deep learning (backup solution): LCR-Rot-hop++</a:t>
            </a:r>
            <a:br>
              <a:rPr lang="en-US" b="1" dirty="0"/>
            </a:br>
            <a:endParaRPr lang="en-US" sz="800" dirty="0"/>
          </a:p>
          <a:p>
            <a:pPr marL="514350" indent="-457200"/>
            <a:r>
              <a:rPr lang="en-US" dirty="0"/>
              <a:t>There is a lot of annotated data for document sentiment but little for aspect sentiment</a:t>
            </a:r>
          </a:p>
          <a:p>
            <a:pPr marL="514350" indent="-457200"/>
            <a:r>
              <a:rPr lang="en-US" b="1" dirty="0"/>
              <a:t>Research question</a:t>
            </a:r>
            <a:r>
              <a:rPr lang="en-US" dirty="0"/>
              <a:t>: </a:t>
            </a:r>
            <a:r>
              <a:rPr lang="en-US" i="1" dirty="0"/>
              <a:t>How to make use of document-level sentiment data for improving ABSC at sentence-level?</a:t>
            </a:r>
          </a:p>
          <a:p>
            <a:pPr marL="514350" indent="-457200"/>
            <a:r>
              <a:rPr lang="en-US" b="1" dirty="0"/>
              <a:t>Solution</a:t>
            </a:r>
            <a:r>
              <a:rPr lang="en-US" dirty="0"/>
              <a:t>: </a:t>
            </a:r>
            <a:r>
              <a:rPr lang="en-US" b="1" dirty="0"/>
              <a:t>Transfer Learning (TL)</a:t>
            </a:r>
            <a:r>
              <a:rPr lang="en-US" dirty="0"/>
              <a:t>:</a:t>
            </a:r>
          </a:p>
          <a:p>
            <a:pPr marL="914400" lvl="1" indent="-457200"/>
            <a:r>
              <a:rPr lang="en-US" dirty="0"/>
              <a:t>Inject document sentiment knowledge into the neural model that performs ABSC at sentence-level </a:t>
            </a:r>
          </a:p>
          <a:p>
            <a:pPr marL="514350" indent="-457200"/>
            <a:endParaRPr lang="en-US" sz="800" i="1" dirty="0"/>
          </a:p>
          <a:p>
            <a:pPr marL="514350" indent="-457200"/>
            <a:endParaRPr lang="en-US" dirty="0"/>
          </a:p>
          <a:p>
            <a:pPr marL="514350" indent="-457200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148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Document knowledge transfer</a:t>
            </a:r>
            <a:r>
              <a:rPr lang="en-US" dirty="0"/>
              <a:t> can be motivated from three perspectives:</a:t>
            </a:r>
          </a:p>
          <a:p>
            <a:pPr lvl="1"/>
            <a:r>
              <a:rPr lang="en-US" b="1" dirty="0"/>
              <a:t>Human learning</a:t>
            </a:r>
            <a:r>
              <a:rPr lang="en-US" dirty="0"/>
              <a:t>: we use knowledge from related tasks when learning new tasks</a:t>
            </a:r>
          </a:p>
          <a:p>
            <a:pPr lvl="1"/>
            <a:r>
              <a:rPr lang="en-US" b="1" dirty="0"/>
              <a:t>Pedagogy</a:t>
            </a:r>
            <a:r>
              <a:rPr lang="en-US" dirty="0"/>
              <a:t>: we learn the foundations first before using this knowledge to learn more complex skills</a:t>
            </a:r>
          </a:p>
          <a:p>
            <a:pPr lvl="1"/>
            <a:r>
              <a:rPr lang="en-US" b="1" dirty="0"/>
              <a:t>Machine learning</a:t>
            </a:r>
            <a:r>
              <a:rPr lang="en-US" dirty="0"/>
              <a:t>: improves generalization by introducing inductive bias (preference for hypotheses that explain more than one task)</a:t>
            </a:r>
          </a:p>
          <a:p>
            <a:r>
              <a:rPr lang="en-US" dirty="0"/>
              <a:t>Two tasks:</a:t>
            </a:r>
          </a:p>
          <a:p>
            <a:pPr lvl="1"/>
            <a:r>
              <a:rPr lang="en-US" b="1" dirty="0"/>
              <a:t>Main (target) task</a:t>
            </a:r>
            <a:r>
              <a:rPr lang="en-US" dirty="0"/>
              <a:t>: </a:t>
            </a:r>
            <a:r>
              <a:rPr lang="en-US" b="1" dirty="0"/>
              <a:t>ABSC</a:t>
            </a:r>
          </a:p>
          <a:p>
            <a:pPr lvl="1"/>
            <a:r>
              <a:rPr lang="en-US" b="1" dirty="0"/>
              <a:t>Auxiliary (related) task</a:t>
            </a:r>
            <a:r>
              <a:rPr lang="en-US" dirty="0"/>
              <a:t>: </a:t>
            </a:r>
            <a:r>
              <a:rPr lang="en-US" b="1" dirty="0"/>
              <a:t>Document Sentiment Classification (DSC)</a:t>
            </a: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5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TL for ABSC proposed by He et al. (2018):</a:t>
            </a:r>
          </a:p>
          <a:p>
            <a:pPr lvl="1"/>
            <a:r>
              <a:rPr lang="en-US" dirty="0"/>
              <a:t>Simple attention-based model for ABSC</a:t>
            </a:r>
          </a:p>
          <a:p>
            <a:pPr lvl="1"/>
            <a:r>
              <a:rPr lang="en-US" dirty="0"/>
              <a:t>Considers three types of TL:</a:t>
            </a:r>
          </a:p>
          <a:p>
            <a:pPr lvl="2"/>
            <a:r>
              <a:rPr lang="en-US" dirty="0" err="1"/>
              <a:t>PRETraining</a:t>
            </a:r>
            <a:r>
              <a:rPr lang="en-US" dirty="0"/>
              <a:t> (PRET)</a:t>
            </a:r>
          </a:p>
          <a:p>
            <a:pPr lvl="2"/>
            <a:r>
              <a:rPr lang="en-US" dirty="0" err="1"/>
              <a:t>MULTi</a:t>
            </a:r>
            <a:r>
              <a:rPr lang="en-US" dirty="0"/>
              <a:t>-task Learning (MULT)</a:t>
            </a:r>
          </a:p>
          <a:p>
            <a:pPr lvl="2"/>
            <a:r>
              <a:rPr lang="en-US" dirty="0"/>
              <a:t>PRET+MULT</a:t>
            </a:r>
          </a:p>
          <a:p>
            <a:r>
              <a:rPr lang="en-US" dirty="0"/>
              <a:t>Our approach:</a:t>
            </a:r>
          </a:p>
          <a:p>
            <a:pPr lvl="1"/>
            <a:r>
              <a:rPr lang="en-US" dirty="0"/>
              <a:t>Complex model for ABSC: LCR-Rot-hop++</a:t>
            </a:r>
          </a:p>
          <a:p>
            <a:pPr lvl="1"/>
            <a:r>
              <a:rPr lang="en-US" dirty="0"/>
              <a:t>Considers three types of TL and their combinations:</a:t>
            </a:r>
          </a:p>
          <a:p>
            <a:pPr lvl="2"/>
            <a:r>
              <a:rPr lang="en-US" dirty="0"/>
              <a:t>PRET</a:t>
            </a:r>
          </a:p>
          <a:p>
            <a:pPr lvl="2"/>
            <a:r>
              <a:rPr lang="en-US" dirty="0"/>
              <a:t>MULT</a:t>
            </a:r>
          </a:p>
          <a:p>
            <a:pPr lvl="2"/>
            <a:r>
              <a:rPr lang="en-US" dirty="0"/>
              <a:t>Fine-Tuning (FT)</a:t>
            </a:r>
          </a:p>
          <a:p>
            <a:pPr lvl="1"/>
            <a:r>
              <a:rPr lang="en-US" dirty="0"/>
              <a:t>Additionally extends the LCR-Rot-hop++ with L1+L2 regularization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15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ABSC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SemEval</a:t>
            </a:r>
            <a:r>
              <a:rPr lang="en-US" dirty="0"/>
              <a:t> 2015, Task 12, Subtask 1, Slot 3 for restaurants reviews </a:t>
            </a:r>
          </a:p>
          <a:p>
            <a:pPr lvl="1"/>
            <a:r>
              <a:rPr lang="en-US" dirty="0" err="1"/>
              <a:t>SemEval</a:t>
            </a:r>
            <a:r>
              <a:rPr lang="en-US" dirty="0"/>
              <a:t> 2016, Task 5, Subtask 1, Slot 3 for restaurant reviews</a:t>
            </a:r>
          </a:p>
          <a:p>
            <a:pPr lvl="1"/>
            <a:r>
              <a:rPr lang="en-US" dirty="0"/>
              <a:t>3-point sentiment scale: positive, neutral, and negative </a:t>
            </a:r>
          </a:p>
          <a:p>
            <a:r>
              <a:rPr lang="en-US" b="1" dirty="0"/>
              <a:t>DSC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Yelp 2014 for restaurant reviews</a:t>
            </a:r>
          </a:p>
          <a:p>
            <a:pPr lvl="1"/>
            <a:r>
              <a:rPr lang="en-US" dirty="0"/>
              <a:t>Converted the 5-point sentiment scale to a 3-point scale:</a:t>
            </a:r>
          </a:p>
          <a:p>
            <a:pPr lvl="2"/>
            <a:r>
              <a:rPr lang="en-US" dirty="0"/>
              <a:t>&gt; 3 becomes positive</a:t>
            </a:r>
          </a:p>
          <a:p>
            <a:pPr lvl="2"/>
            <a:r>
              <a:rPr lang="en-US" dirty="0"/>
              <a:t>= 3 becomes neutral</a:t>
            </a:r>
          </a:p>
          <a:p>
            <a:pPr lvl="2"/>
            <a:r>
              <a:rPr lang="en-US" dirty="0"/>
              <a:t>&lt; 3 becomes negative</a:t>
            </a:r>
          </a:p>
          <a:p>
            <a:pPr lvl="1"/>
            <a:r>
              <a:rPr lang="en-US" dirty="0"/>
              <a:t>Well-balanced sample of 30,000 documents, same as in (He et al., 2018) used for PRET (large dataset)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3767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32402</TotalTime>
  <Words>1806</Words>
  <Application>Microsoft Office PowerPoint</Application>
  <PresentationFormat>On-screen Show (4:3)</PresentationFormat>
  <Paragraphs>469</Paragraphs>
  <Slides>28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Design</vt:lpstr>
      <vt:lpstr> Document Knowledge Transfer for  Aspect-Based Sentiment Classification  Using a Left-Center-Right Separated Neural Network with Rotatory Attention*</vt:lpstr>
      <vt:lpstr>Contents</vt:lpstr>
      <vt:lpstr>Motivation</vt:lpstr>
      <vt:lpstr>Motivation</vt:lpstr>
      <vt:lpstr>Motivation</vt:lpstr>
      <vt:lpstr>Motivation</vt:lpstr>
      <vt:lpstr>Motivation</vt:lpstr>
      <vt:lpstr>Related Work</vt:lpstr>
      <vt:lpstr>Data</vt:lpstr>
      <vt:lpstr>Data</vt:lpstr>
      <vt:lpstr>Data</vt:lpstr>
      <vt:lpstr>Methodology</vt:lpstr>
      <vt:lpstr>Methodology</vt:lpstr>
      <vt:lpstr>Methodology</vt:lpstr>
      <vt:lpstr>Methodology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Conclusion</vt:lpstr>
      <vt:lpstr>Future Work</vt:lpstr>
      <vt:lpstr>Further Information</vt:lpstr>
      <vt:lpstr>References</vt:lpstr>
      <vt:lpstr>References</vt:lpstr>
      <vt:lpstr>Examples</vt:lpstr>
    </vt:vector>
  </TitlesOfParts>
  <Company>Technische Universiteit Eindhoven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</cp:lastModifiedBy>
  <cp:revision>736</cp:revision>
  <dcterms:created xsi:type="dcterms:W3CDTF">2005-07-13T13:15:44Z</dcterms:created>
  <dcterms:modified xsi:type="dcterms:W3CDTF">2024-06-06T17:07:55Z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Default Design:3</vt:lpwstr>
  </property>
  <property fmtid="{D5CDD505-2E9C-101B-9397-08002B2CF9AE}" pid="3" name="ClassificationContentMarkingFooterText">
    <vt:lpwstr>Classification: Internal</vt:lpwstr>
  </property>
  <property fmtid="{D5CDD505-2E9C-101B-9397-08002B2CF9AE}" pid="4" name="MSIP_Label_0429a5e0-109e-473c-a03f-0ed02277fcb7_Enabled">
    <vt:lpwstr>true</vt:lpwstr>
  </property>
  <property fmtid="{D5CDD505-2E9C-101B-9397-08002B2CF9AE}" pid="5" name="MSIP_Label_0429a5e0-109e-473c-a03f-0ed02277fcb7_SetDate">
    <vt:lpwstr>2023-08-24T14:00:47Z</vt:lpwstr>
  </property>
  <property fmtid="{D5CDD505-2E9C-101B-9397-08002B2CF9AE}" pid="6" name="MSIP_Label_0429a5e0-109e-473c-a03f-0ed02277fcb7_Method">
    <vt:lpwstr>Privileged</vt:lpwstr>
  </property>
  <property fmtid="{D5CDD505-2E9C-101B-9397-08002B2CF9AE}" pid="7" name="MSIP_Label_0429a5e0-109e-473c-a03f-0ed02277fcb7_Name">
    <vt:lpwstr>Public</vt:lpwstr>
  </property>
  <property fmtid="{D5CDD505-2E9C-101B-9397-08002B2CF9AE}" pid="8" name="MSIP_Label_0429a5e0-109e-473c-a03f-0ed02277fcb7_SiteId">
    <vt:lpwstr>715902d6-f63e-4b8d-929b-4bb170bad492</vt:lpwstr>
  </property>
  <property fmtid="{D5CDD505-2E9C-101B-9397-08002B2CF9AE}" pid="9" name="MSIP_Label_0429a5e0-109e-473c-a03f-0ed02277fcb7_ActionId">
    <vt:lpwstr>2cd5400c-4af8-4782-a0f9-ecc0f413c06b</vt:lpwstr>
  </property>
  <property fmtid="{D5CDD505-2E9C-101B-9397-08002B2CF9AE}" pid="10" name="MSIP_Label_0429a5e0-109e-473c-a03f-0ed02277fcb7_ContentBits">
    <vt:lpwstr>0</vt:lpwstr>
  </property>
</Properties>
</file>