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5" r:id="rId8"/>
    <p:sldId id="267" r:id="rId9"/>
    <p:sldId id="266" r:id="rId10"/>
    <p:sldId id="268" r:id="rId11"/>
    <p:sldId id="261" r:id="rId12"/>
    <p:sldId id="25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3"/>
    <p:restoredTop sz="96327"/>
  </p:normalViewPr>
  <p:slideViewPr>
    <p:cSldViewPr snapToGrid="0">
      <p:cViewPr varScale="1">
        <p:scale>
          <a:sx n="126" d="100"/>
          <a:sy n="126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44CC-92A3-6BBC-931B-627E1836F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86C68-B2F5-A660-9204-78ADAB8D1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3F16-BF1C-5ED9-40A2-EF635608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832AB-3D6D-E041-E68E-C62757F1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D004-39DE-51E3-14A9-3797CC1F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6021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ED7F-901B-415F-5ECD-BCBAA359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65047-A420-AE68-C160-66F138D43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42506-6E31-6099-F6FE-038DA5CA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557B3-B397-55AE-34DC-327388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9B7B-1163-2674-6232-520DBDE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0196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B81A1-1138-3F96-6FE0-6C13E49BD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117D6-3C0B-44D5-ED88-86355CE81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DA677-C1A5-FB2D-43F0-33183FEB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57514-3CD8-E0A8-A30D-2FF6E31B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15B8A-C918-15B1-2C4E-98C9CA58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057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20F5-2F30-C7D9-96F1-479DFCA4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105DD-27B1-8E10-E5EF-071E72AA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707F-CDF2-2F06-BC90-6F034D5E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0685F-695F-9C83-2522-C5B305C1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D98C-3F9F-E97B-EC65-F57D18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4061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DB26-B720-1B95-81D2-F5E9CAAA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7CE71-0B73-0DA7-C745-40886244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C2CB7-C5C1-B2A5-4A7C-7998F9A8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8BA47-63BD-7E28-4CEA-70141948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4DD5-8D1A-D397-A800-6BE12DD3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6298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0953-C789-31ED-40B7-1820C51A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0AE8-CC9C-B90D-3520-47ACD3E60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22792-4607-A5FB-64FC-ACDC89D27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45B2A-1F0B-70C5-FDD3-0A6BA7F6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8E2BA-FCAD-D15F-11AE-FD9AA8DD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61B32-5B40-30B5-9FE4-50BE9030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1195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E73C-24EA-E71D-8E66-5A9CD205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94E2-7AA2-7C0E-DCD6-ED3DBDA73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36067-412A-CF8C-17BF-4DD84D701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CB6D-8A63-3E6E-7B2D-DB5C2C73F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0BE81-D223-8E11-8509-9CAAEB373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40170-8F4D-4FD3-9985-67A7D994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089D3C-AC81-8DFD-85C5-1B056960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1A88D-A453-D40A-1193-DC383F62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6435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E683-AB4A-A2B0-2104-E2B10A0D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3F02A-92E8-4285-F436-3C4BC4C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A0079-CABE-702D-8F0D-0C2F3D97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5D33E-7A6A-E044-22AE-8F0FAA12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09126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2316F-5CF4-471A-835B-A958184B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7085C-13C7-9200-510D-3ACBA4FC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2A1E7-441A-7FBD-64BE-A4DE8AB8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065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1EF6-4150-378F-2A97-C728FD67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B2B6-2D5F-33E4-8153-B24038CC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DFDE4-B7F6-D905-CEE1-3720F19D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AB6F9-4331-C4BE-8DFE-F54A6B18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5701B-B376-FF6C-7D5B-AE938731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4DB5C-52EF-73A6-F7CC-C4D913E3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1936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BD51-8C14-EBA7-60F2-0B2F5406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E2693-6D73-6EC2-3E3B-999EDED5C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D0528-88ED-E4D7-B030-5A119F3E0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03B02-4BC9-C886-181D-456493FE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032D9-95BB-6A5E-89EA-26C5D118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4EFF5-C57E-E545-0664-3C6D674C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1030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63999-00F6-F78D-7C6B-110540E7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D0820-CD3E-B0AD-62DF-D3DA3585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D69A7-7701-3504-EA8C-B0B2BFA32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3604-1439-654E-AF03-9AB9565C7C86}" type="datetimeFigureOut">
              <a:rPr lang="en-RO" smtClean="0"/>
              <a:t>19.06.2023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EFE1-AFDA-226F-568E-904EB4FA1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D5740-0AB4-0047-FFC2-62ED0BAE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28F3-4700-EE41-88EA-A321D72DACB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848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sincar@ese.eur.nl" TargetMode="External"/><Relationship Id="rId2" Type="http://schemas.openxmlformats.org/officeDocument/2006/relationships/hyperlink" Target="mailto:vlad.ioan.miron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ia.trusca@csie.ase.r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85D7-317C-A66F-C7C4-EDB9ED91C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640"/>
            <a:ext cx="9144000" cy="3215323"/>
          </a:xfrm>
        </p:spPr>
        <p:txBody>
          <a:bodyPr>
            <a:normAutofit fontScale="90000"/>
          </a:bodyPr>
          <a:lstStyle/>
          <a:p>
            <a:r>
              <a:rPr lang="en-GB" dirty="0"/>
              <a:t>Explaining a Deep Learning Model for Aspect-Based Sentiment Classification Using Post-hoc Local Classifiers</a:t>
            </a:r>
            <a:endParaRPr lang="en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6D53E-D89F-C366-7C25-C5222053F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60" y="4246880"/>
            <a:ext cx="3738880" cy="1930400"/>
          </a:xfrm>
        </p:spPr>
        <p:txBody>
          <a:bodyPr>
            <a:normAutofit/>
          </a:bodyPr>
          <a:lstStyle/>
          <a:p>
            <a:r>
              <a:rPr lang="en-RO" dirty="0"/>
              <a:t>Vlad Miron</a:t>
            </a:r>
          </a:p>
          <a:p>
            <a:r>
              <a:rPr lang="en-GB" dirty="0">
                <a:hlinkClick r:id="rId2"/>
              </a:rPr>
              <a:t>vlad.ioan.miron@gmail.com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38972C-4A6E-62AC-AF3E-3BFB2D441DED}"/>
              </a:ext>
            </a:extLst>
          </p:cNvPr>
          <p:cNvSpPr txBox="1">
            <a:spLocks/>
          </p:cNvSpPr>
          <p:nvPr/>
        </p:nvSpPr>
        <p:spPr>
          <a:xfrm>
            <a:off x="4754880" y="4246880"/>
            <a:ext cx="2783840" cy="193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Flavius </a:t>
            </a:r>
            <a:r>
              <a:rPr lang="en-GB" dirty="0" err="1"/>
              <a:t>Frasincar</a:t>
            </a:r>
            <a:endParaRPr lang="en-GB" dirty="0"/>
          </a:p>
          <a:p>
            <a:r>
              <a:rPr lang="en-GB" dirty="0">
                <a:hlinkClick r:id="rId3"/>
              </a:rPr>
              <a:t>frasincar@ese.eur.nl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C646088-D992-9770-1DDF-98093D925868}"/>
              </a:ext>
            </a:extLst>
          </p:cNvPr>
          <p:cNvSpPr txBox="1">
            <a:spLocks/>
          </p:cNvSpPr>
          <p:nvPr/>
        </p:nvSpPr>
        <p:spPr>
          <a:xfrm>
            <a:off x="7985760" y="4246880"/>
            <a:ext cx="3312160" cy="183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Maria Mihaela </a:t>
            </a:r>
            <a:r>
              <a:rPr lang="en-GB" dirty="0" err="1"/>
              <a:t>Trușcă</a:t>
            </a:r>
            <a:endParaRPr lang="en-GB" dirty="0"/>
          </a:p>
          <a:p>
            <a:r>
              <a:rPr lang="en-GB" dirty="0">
                <a:hlinkClick r:id="rId4"/>
              </a:rPr>
              <a:t>maria.trusca@csie.ase.ro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01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0100-0586-BFA3-1917-582AB5B2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1"/>
          </a:xfrm>
        </p:spPr>
        <p:txBody>
          <a:bodyPr>
            <a:normAutofit fontScale="90000"/>
          </a:bodyPr>
          <a:lstStyle/>
          <a:p>
            <a:r>
              <a:rPr lang="en-RO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ED08-DA56-286A-952E-60D507B0F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644"/>
            <a:ext cx="10515600" cy="5268230"/>
          </a:xfrm>
        </p:spPr>
        <p:txBody>
          <a:bodyPr>
            <a:normAutofit/>
          </a:bodyPr>
          <a:lstStyle/>
          <a:p>
            <a:r>
              <a:rPr lang="en-RO" sz="2400" dirty="0"/>
              <a:t>ABSC: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[1] </a:t>
            </a:r>
            <a:r>
              <a:rPr lang="en-RO" dirty="0"/>
              <a:t>took an ontology approach to ABSC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RO" dirty="0"/>
              <a:t>[2] introduced LCR-Rot, a deep learning model for ABSC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RO" dirty="0"/>
              <a:t>[3] introduced HAABSA, using LCR-Rot-hop to account for the shortcomings of the ontology approach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RO" dirty="0"/>
              <a:t>[4] introduced HAABSA++, using an improved deep learning model, LCR-Rot-hop++ (which also implements context-dependent BERT embeddings)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RO" dirty="0"/>
          </a:p>
          <a:p>
            <a:pPr marL="228600" lvl="1">
              <a:spcBef>
                <a:spcPts val="1000"/>
              </a:spcBef>
            </a:pPr>
            <a:r>
              <a:rPr lang="en-RO" dirty="0"/>
              <a:t>Interpretability algorithms: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RO" dirty="0"/>
              <a:t>[5] introduces LACE (ad-hoc method to generate classifiers)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RO" dirty="0"/>
              <a:t>[6] introduces Anchor (slow convergence)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RO" dirty="0"/>
              <a:t>[7] proposes SHAP (does not use neighbourhood sampling method)</a:t>
            </a:r>
          </a:p>
        </p:txBody>
      </p:sp>
    </p:spTree>
    <p:extLst>
      <p:ext uri="{BB962C8B-B14F-4D97-AF65-F5344CB8AC3E}">
        <p14:creationId xmlns:p14="http://schemas.microsoft.com/office/powerpoint/2010/main" val="290671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5466-454C-B9E5-E655-6F582C44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Data</a:t>
            </a:r>
          </a:p>
        </p:txBody>
      </p:sp>
      <p:pic>
        <p:nvPicPr>
          <p:cNvPr id="5" name="Content Placeholder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8C730820-9481-F100-AEFB-914B0772D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236" y="3595565"/>
            <a:ext cx="7179527" cy="258043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21E8C3-6AA7-A4A7-E105-95BC6272217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RO" sz="2400" dirty="0">
                <a:latin typeface="Arial" panose="020B0604020202020204" pitchFamily="34" charset="0"/>
              </a:rPr>
              <a:t>SemEval 2016 Task 5 Subtask 1 Slot 3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T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arget words </a:t>
            </a:r>
            <a:r>
              <a:rPr lang="en-GB" sz="2400" b="0" i="0" u="none" strike="noStrike" dirty="0">
                <a:effectLst/>
                <a:latin typeface="Courier New" panose="02070309020205020404" pitchFamily="49" charset="0"/>
              </a:rPr>
              <a:t>ambiance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u="none" strike="noStrike" dirty="0">
                <a:effectLst/>
                <a:latin typeface="Courier New" panose="02070309020205020404" pitchFamily="49" charset="0"/>
              </a:rPr>
              <a:t>service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, and </a:t>
            </a:r>
            <a:r>
              <a:rPr lang="en-GB" sz="2400" b="0" i="0" u="none" strike="noStrike" dirty="0">
                <a:effectLst/>
                <a:latin typeface="Courier New" panose="02070309020205020404" pitchFamily="49" charset="0"/>
              </a:rPr>
              <a:t>meal 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correspond to the aspects </a:t>
            </a:r>
            <a:r>
              <a:rPr lang="en-GB" sz="2400" b="0" i="0" u="none" strike="noStrike" dirty="0">
                <a:effectLst/>
                <a:latin typeface="Courier New" panose="02070309020205020404" pitchFamily="49" charset="0"/>
              </a:rPr>
              <a:t>AMBIENCE#GENERAL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u="none" strike="noStrike" dirty="0">
                <a:effectLst/>
                <a:latin typeface="Courier New" panose="02070309020205020404" pitchFamily="49" charset="0"/>
              </a:rPr>
              <a:t>SERVICE#GENERAL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, and </a:t>
            </a:r>
            <a:r>
              <a:rPr lang="en-GB" sz="2400" b="0" i="0" u="none" strike="noStrike" dirty="0">
                <a:effectLst/>
                <a:latin typeface="Courier New" panose="02070309020205020404" pitchFamily="49" charset="0"/>
              </a:rPr>
              <a:t>FOOD#QUALITY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, all of which have a positive polarity</a:t>
            </a:r>
            <a:endParaRPr lang="en-RO" sz="2400" dirty="0"/>
          </a:p>
        </p:txBody>
      </p:sp>
    </p:spTree>
    <p:extLst>
      <p:ext uri="{BB962C8B-B14F-4D97-AF65-F5344CB8AC3E}">
        <p14:creationId xmlns:p14="http://schemas.microsoft.com/office/powerpoint/2010/main" val="15151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92DC-27E9-CC1E-C69A-73005FC3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/>
              <a:t>Data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2E0E-AC10-1821-86D1-6D291DC4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endParaRPr lang="en-RO" sz="2400" dirty="0"/>
          </a:p>
          <a:p>
            <a:endParaRPr lang="en-RO" sz="2400" dirty="0"/>
          </a:p>
          <a:p>
            <a:endParaRPr lang="en-RO" sz="2400" dirty="0"/>
          </a:p>
          <a:p>
            <a:endParaRPr lang="en-RO" sz="2400" dirty="0"/>
          </a:p>
          <a:p>
            <a:endParaRPr lang="en-RO" sz="2400" dirty="0"/>
          </a:p>
          <a:p>
            <a:endParaRPr lang="en-RO" sz="2400" dirty="0"/>
          </a:p>
          <a:p>
            <a:r>
              <a:rPr lang="en-RO" sz="2400" dirty="0"/>
              <a:t>Neutral is the minority class, positive is the majority class</a:t>
            </a:r>
          </a:p>
          <a:p>
            <a:endParaRPr lang="en-RO" sz="2400" dirty="0"/>
          </a:p>
          <a:p>
            <a:r>
              <a:rPr lang="en-RO" sz="2400" dirty="0"/>
              <a:t>The remaining test data could not be classified by the ontology approach</a:t>
            </a:r>
          </a:p>
          <a:p>
            <a:endParaRPr lang="en-RO" sz="2400" dirty="0"/>
          </a:p>
          <a:p>
            <a:r>
              <a:rPr lang="en-RO" sz="2400" dirty="0"/>
              <a:t>Neutral and negative classes increase in representation in the remaining test data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E6F3FB-C98B-C8C4-0B16-7D46C8962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48059"/>
              </p:ext>
            </p:extLst>
          </p:nvPr>
        </p:nvGraphicFramePr>
        <p:xfrm>
          <a:off x="2285729" y="1690688"/>
          <a:ext cx="7620541" cy="2172920"/>
        </p:xfrm>
        <a:graphic>
          <a:graphicData uri="http://schemas.openxmlformats.org/drawingml/2006/table">
            <a:tbl>
              <a:tblPr firstRow="1" bandRow="1">
                <a:effectLst/>
                <a:tableStyleId>{EB344D84-9AFB-497E-A393-DC336BA19D2E}</a:tableStyleId>
              </a:tblPr>
              <a:tblGrid>
                <a:gridCol w="274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720">
                <a:tc rowSpan="2"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Dataset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6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 data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1319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70.2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1880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2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Test data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20.8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4.9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74.3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Remaining test data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8.9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58.1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2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Used test data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54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B1E2-4B52-DD4A-8687-C79096B2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738"/>
            <a:ext cx="10515600" cy="679939"/>
          </a:xfrm>
        </p:spPr>
        <p:txBody>
          <a:bodyPr>
            <a:normAutofit fontScale="90000"/>
          </a:bodyPr>
          <a:lstStyle/>
          <a:p>
            <a:r>
              <a:rPr lang="en-RO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4708-50AD-B316-D785-8BA0E9D4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3"/>
            <a:ext cx="10515600" cy="5414353"/>
          </a:xfrm>
        </p:spPr>
        <p:txBody>
          <a:bodyPr>
            <a:normAutofit lnSpcReduction="10000"/>
          </a:bodyPr>
          <a:lstStyle/>
          <a:p>
            <a:r>
              <a:rPr lang="en-RO" sz="2400" dirty="0"/>
              <a:t>Deep learning model for ABSC: </a:t>
            </a:r>
            <a:r>
              <a:rPr lang="en-RO" sz="2400" b="1" dirty="0"/>
              <a:t>LCR-Rot-hop++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RO" dirty="0"/>
              <a:t>3 Bidirectional Long Short-Term Memory (Bi-LSTM) models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</a:t>
            </a:r>
            <a:r>
              <a:rPr lang="en-RO" dirty="0"/>
              <a:t>ontext-dependent BERT embeddings</a:t>
            </a:r>
          </a:p>
          <a:p>
            <a:pPr marL="457200" lvl="1" indent="0">
              <a:buNone/>
            </a:pPr>
            <a:endParaRPr lang="en-RO" dirty="0"/>
          </a:p>
          <a:p>
            <a:pPr marL="228600" lvl="1">
              <a:spcBef>
                <a:spcPts val="1000"/>
              </a:spcBef>
            </a:pPr>
            <a:r>
              <a:rPr lang="en-RO" dirty="0"/>
              <a:t>The system consists of four parts: the </a:t>
            </a:r>
            <a:r>
              <a:rPr lang="en-GB" dirty="0"/>
              <a:t>l</a:t>
            </a:r>
            <a:r>
              <a:rPr lang="en-RO" dirty="0"/>
              <a:t>eft and right contexts, which are used to create the </a:t>
            </a:r>
            <a:r>
              <a:rPr lang="en-GB" dirty="0"/>
              <a:t>l</a:t>
            </a:r>
            <a:r>
              <a:rPr lang="en-RO" dirty="0"/>
              <a:t>eft and right target representation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RO" dirty="0"/>
          </a:p>
          <a:p>
            <a:pPr marL="228600" lvl="1">
              <a:spcBef>
                <a:spcPts val="1000"/>
              </a:spcBef>
            </a:pPr>
            <a:r>
              <a:rPr lang="en-RO" dirty="0"/>
              <a:t>The following steps are repeated for a given number of iterations (or hops, usually 3):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GB" dirty="0"/>
              <a:t>T</a:t>
            </a:r>
            <a:r>
              <a:rPr lang="en-RO" dirty="0"/>
              <a:t>he rotary attention mechanism changes the representation of the different sentence parts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GB" dirty="0"/>
              <a:t>T</a:t>
            </a:r>
            <a:r>
              <a:rPr lang="en-RO" dirty="0"/>
              <a:t>he hierarchical attention mechanism takes sentence parts as input and weights them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RO" dirty="0"/>
          </a:p>
          <a:p>
            <a:pPr marL="228600" lvl="1">
              <a:spcBef>
                <a:spcPts val="1000"/>
              </a:spcBef>
            </a:pPr>
            <a:r>
              <a:rPr lang="en-RO" dirty="0"/>
              <a:t>After the final rotation, the final representations of the four parts are used as input for the Multi-Layer Perceptron, which uses a softmax function to output aspect-level sentiment predictions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RO" dirty="0"/>
          </a:p>
          <a:p>
            <a:pPr marL="457200" lvl="2" indent="0">
              <a:spcBef>
                <a:spcPts val="1000"/>
              </a:spcBef>
              <a:buNone/>
            </a:pPr>
            <a:endParaRPr lang="en-RO" dirty="0"/>
          </a:p>
          <a:p>
            <a:pPr lvl="1">
              <a:buFont typeface="Courier New" panose="02070309020205020404" pitchFamily="49" charset="0"/>
              <a:buChar char="o"/>
            </a:pP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98319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B309-6838-A0F1-D802-271C202B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293"/>
            <a:ext cx="10515600" cy="937845"/>
          </a:xfrm>
        </p:spPr>
        <p:txBody>
          <a:bodyPr>
            <a:normAutofit/>
          </a:bodyPr>
          <a:lstStyle/>
          <a:p>
            <a:r>
              <a:rPr lang="en-RO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79D1-F636-75FD-CE7E-43874E3D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2"/>
            <a:ext cx="10515600" cy="4606071"/>
          </a:xfrm>
        </p:spPr>
        <p:txBody>
          <a:bodyPr/>
          <a:lstStyle/>
          <a:p>
            <a:r>
              <a:rPr lang="en-RO" dirty="0"/>
              <a:t>Mechanism employed by LIME:</a:t>
            </a:r>
          </a:p>
          <a:p>
            <a:endParaRPr lang="en-RO" dirty="0"/>
          </a:p>
        </p:txBody>
      </p:sp>
      <p:pic>
        <p:nvPicPr>
          <p:cNvPr id="5" name="Picture 4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E21B8375-6C08-DA72-6180-429DADF2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06430"/>
            <a:ext cx="777240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5270-B778-938E-5A6E-1249438B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228"/>
          </a:xfrm>
        </p:spPr>
        <p:txBody>
          <a:bodyPr>
            <a:normAutofit fontScale="90000"/>
          </a:bodyPr>
          <a:lstStyle/>
          <a:p>
            <a:r>
              <a:rPr lang="en-RO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3291-ED12-DD17-EE67-DE447AE9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272"/>
            <a:ext cx="10515600" cy="4821692"/>
          </a:xfrm>
        </p:spPr>
        <p:txBody>
          <a:bodyPr/>
          <a:lstStyle/>
          <a:p>
            <a:r>
              <a:rPr lang="en-RO" dirty="0"/>
              <a:t>Sampling method 1: SS</a:t>
            </a:r>
          </a:p>
          <a:p>
            <a:endParaRPr lang="en-RO" dirty="0"/>
          </a:p>
        </p:txBody>
      </p:sp>
      <p:pic>
        <p:nvPicPr>
          <p:cNvPr id="5" name="Picture 4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1F426C9C-F360-7506-842F-2C4FDD2D1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64921"/>
            <a:ext cx="7772400" cy="3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6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EC76-71B2-6245-F4B6-878ABFAE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444"/>
          </a:xfrm>
        </p:spPr>
        <p:txBody>
          <a:bodyPr>
            <a:normAutofit fontScale="90000"/>
          </a:bodyPr>
          <a:lstStyle/>
          <a:p>
            <a:r>
              <a:rPr lang="en-RO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3F0A-E2FF-CC59-BFA7-16DFA7815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646"/>
            <a:ext cx="10515600" cy="4934317"/>
          </a:xfrm>
        </p:spPr>
        <p:txBody>
          <a:bodyPr/>
          <a:lstStyle/>
          <a:p>
            <a:r>
              <a:rPr lang="en-RO" dirty="0"/>
              <a:t>Sampling method 2: SSb</a:t>
            </a:r>
          </a:p>
          <a:p>
            <a:endParaRPr lang="en-RO" dirty="0"/>
          </a:p>
          <a:p>
            <a:endParaRPr lang="en-RO" dirty="0"/>
          </a:p>
        </p:txBody>
      </p:sp>
      <p:pic>
        <p:nvPicPr>
          <p:cNvPr id="5" name="Picture 4" descr="A picture containing text, screenshot, font, algebra&#10;&#10;Description automatically generated">
            <a:extLst>
              <a:ext uri="{FF2B5EF4-FFF2-40B4-BE49-F238E27FC236}">
                <a16:creationId xmlns:a16="http://schemas.microsoft.com/office/drawing/2014/main" id="{34AB955B-008B-CAA5-840F-A10B08E9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23035"/>
            <a:ext cx="7772400" cy="45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1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51E-52A0-5B6B-1DE3-C2372265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9612"/>
          </a:xfrm>
        </p:spPr>
        <p:txBody>
          <a:bodyPr>
            <a:normAutofit fontScale="90000"/>
          </a:bodyPr>
          <a:lstStyle/>
          <a:p>
            <a:r>
              <a:rPr lang="en-RO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7775A-CEAC-FED6-91C9-001C610A20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3323"/>
                <a:ext cx="10515600" cy="4793640"/>
              </a:xfrm>
            </p:spPr>
            <p:txBody>
              <a:bodyPr>
                <a:normAutofit/>
              </a:bodyPr>
              <a:lstStyle/>
              <a:p>
                <a:r>
                  <a:rPr lang="en-RO" sz="2400" dirty="0"/>
                  <a:t>Interpretability algorithm: LIME</a:t>
                </a:r>
              </a:p>
              <a:p>
                <a:endParaRPr lang="en-RO" sz="2400" dirty="0"/>
              </a:p>
              <a:p>
                <a:r>
                  <a:rPr lang="en-RO" sz="2400" dirty="0"/>
                  <a:t>Multinominal logistic regression used for ternary classification</a:t>
                </a:r>
              </a:p>
              <a:p>
                <a:endParaRPr lang="en-RO" sz="2400" dirty="0"/>
              </a:p>
              <a:p>
                <a:r>
                  <a:rPr lang="en-RO" sz="2400" dirty="0"/>
                  <a:t>Train 3 binary classifications models:</a:t>
                </a:r>
              </a:p>
              <a:p>
                <a:endParaRPr lang="en-RO" sz="2400" dirty="0"/>
              </a:p>
              <a:p>
                <a:endParaRPr lang="en-RO" sz="2400" dirty="0"/>
              </a:p>
              <a:p>
                <a:endParaRPr lang="en-RO" sz="2400" dirty="0"/>
              </a:p>
              <a:p>
                <a:r>
                  <a:rPr lang="en-RO" sz="2400" dirty="0"/>
                  <a:t>Draw interpretability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RO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O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RO" sz="2400" dirty="0"/>
                  <a:t>,which is the marginal effect of feature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RO" sz="2400" dirty="0"/>
                  <a:t> on the binary sentiment classification of 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RO" sz="2400" dirty="0"/>
              </a:p>
              <a:p>
                <a:endParaRPr lang="en-RO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7775A-CEAC-FED6-91C9-001C610A20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3323"/>
                <a:ext cx="10515600" cy="4793640"/>
              </a:xfrm>
              <a:blipFill>
                <a:blip r:embed="rId2"/>
                <a:stretch>
                  <a:fillRect l="-844" t="-1319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37DC068-86CC-5AF0-A4B5-229B84DD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10" y="3912223"/>
            <a:ext cx="7255979" cy="8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6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FAD-336E-83FF-101B-1D1F12AB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RO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FA82-635B-F909-8FCC-9B8E27ED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5283835"/>
          </a:xfrm>
        </p:spPr>
        <p:txBody>
          <a:bodyPr>
            <a:normAutofit/>
          </a:bodyPr>
          <a:lstStyle/>
          <a:p>
            <a:r>
              <a:rPr lang="en-RO" dirty="0"/>
              <a:t>Sampling methods:</a:t>
            </a:r>
          </a:p>
          <a:p>
            <a:endParaRPr lang="en-RO" dirty="0"/>
          </a:p>
          <a:p>
            <a:endParaRPr lang="en-RO" dirty="0"/>
          </a:p>
          <a:p>
            <a:endParaRPr lang="en-RO" dirty="0"/>
          </a:p>
          <a:p>
            <a:endParaRPr lang="en-RO" dirty="0"/>
          </a:p>
          <a:p>
            <a:r>
              <a:rPr lang="en-RO" dirty="0"/>
              <a:t>The proportion of negative and positive labelled sentences gets marginally decreased while the neutral category is increased almost 20 times in frequency</a:t>
            </a:r>
          </a:p>
          <a:p>
            <a:endParaRPr lang="en-RO" dirty="0"/>
          </a:p>
          <a:p>
            <a:r>
              <a:rPr lang="en-RO" dirty="0"/>
              <a:t>Entropy increased from 0.95 to 1.2 showing improvement in label balance</a:t>
            </a:r>
          </a:p>
          <a:p>
            <a:endParaRPr lang="en-RO" dirty="0"/>
          </a:p>
          <a:p>
            <a:endParaRPr lang="en-RO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B995D1-01B9-EA93-1C6C-275F48363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09168"/>
              </p:ext>
            </p:extLst>
          </p:nvPr>
        </p:nvGraphicFramePr>
        <p:xfrm>
          <a:off x="2438129" y="1843088"/>
          <a:ext cx="7677334" cy="1452840"/>
        </p:xfrm>
        <a:graphic>
          <a:graphicData uri="http://schemas.openxmlformats.org/drawingml/2006/table">
            <a:tbl>
              <a:tblPr firstRow="1" bandRow="1">
                <a:effectLst/>
                <a:tableStyleId>{EB344D84-9AFB-497E-A393-DC336BA19D2E}</a:tableStyleId>
              </a:tblPr>
              <a:tblGrid>
                <a:gridCol w="274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720">
                <a:tc rowSpan="2"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Combination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Entropy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6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 for LIME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42737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34.2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81853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65.5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20">
                <a:tc>
                  <a:txBody>
                    <a:bodyPr/>
                    <a:lstStyle/>
                    <a:p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SSb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for LIME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1219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5.9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2310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61.6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56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B2D2-189F-8C55-1C21-F00CF5C7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765"/>
          </a:xfrm>
        </p:spPr>
        <p:txBody>
          <a:bodyPr>
            <a:normAutofit fontScale="90000"/>
          </a:bodyPr>
          <a:lstStyle/>
          <a:p>
            <a:r>
              <a:rPr lang="en-RO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9306E-A524-EE3A-AD75-C3064B9C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271"/>
            <a:ext cx="10515600" cy="5137604"/>
          </a:xfrm>
        </p:spPr>
        <p:txBody>
          <a:bodyPr>
            <a:noAutofit/>
          </a:bodyPr>
          <a:lstStyle/>
          <a:p>
            <a:r>
              <a:rPr lang="en-RO" sz="2400" dirty="0"/>
              <a:t>Interpretability algorithm:</a:t>
            </a:r>
          </a:p>
          <a:p>
            <a:endParaRPr lang="en-RO" sz="2400" dirty="0"/>
          </a:p>
          <a:p>
            <a:endParaRPr lang="en-RO" sz="2400" dirty="0"/>
          </a:p>
          <a:p>
            <a:endParaRPr lang="en-RO" sz="2400" dirty="0"/>
          </a:p>
          <a:p>
            <a:endParaRPr lang="en-RO" sz="24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en-RO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RO" dirty="0"/>
              <a:t>SSb performs better than SS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endParaRPr lang="en-RO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RO" dirty="0"/>
              <a:t>We may encounter hit rate of 100% due to reduced sample size</a:t>
            </a:r>
            <a:endParaRPr lang="en-RO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A085DA-D1ED-FDC0-10BD-F2CCFAFCC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82568"/>
              </p:ext>
            </p:extLst>
          </p:nvPr>
        </p:nvGraphicFramePr>
        <p:xfrm>
          <a:off x="2363631" y="2208689"/>
          <a:ext cx="7464737" cy="1526743"/>
        </p:xfrm>
        <a:graphic>
          <a:graphicData uri="http://schemas.openxmlformats.org/drawingml/2006/table">
            <a:tbl>
              <a:tblPr firstRow="1" bandRow="1">
                <a:effectLst/>
                <a:tableStyleId>{EB344D84-9AFB-497E-A393-DC336BA19D2E}</a:tableStyleId>
              </a:tblPr>
              <a:tblGrid>
                <a:gridCol w="373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903">
                <a:tc rowSpan="2"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Combination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Hit Rate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Fidelity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Harmonic Mean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8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LIME with SS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90.1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94.8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76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LIME with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SSb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91.1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95.4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53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CD10-3EC3-1BEC-4B89-9FEA2421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RO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80028-12F4-26BE-2B4B-F79DE2EC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329"/>
            <a:ext cx="10515600" cy="5333546"/>
          </a:xfrm>
        </p:spPr>
        <p:txBody>
          <a:bodyPr>
            <a:normAutofit lnSpcReduction="10000"/>
          </a:bodyPr>
          <a:lstStyle/>
          <a:p>
            <a:r>
              <a:rPr lang="en-RO" sz="2400" dirty="0"/>
              <a:t>Motivation</a:t>
            </a:r>
          </a:p>
          <a:p>
            <a:r>
              <a:rPr lang="en-RO" sz="2400" dirty="0"/>
              <a:t>Aspect-Based Sentiment Analysis (ABSA)</a:t>
            </a:r>
          </a:p>
          <a:p>
            <a:r>
              <a:rPr lang="en-RO" sz="2400" dirty="0"/>
              <a:t>HAABSA++ and LCR-Rot-hop++</a:t>
            </a:r>
          </a:p>
          <a:p>
            <a:r>
              <a:rPr lang="en-RO" sz="2400" dirty="0"/>
              <a:t>Local Interpretable Model-agnostic Explanations (LIME)</a:t>
            </a:r>
          </a:p>
          <a:p>
            <a:r>
              <a:rPr lang="en-RO" sz="2400" dirty="0"/>
              <a:t>Similarity-based Sampling method with balanced sentiments (SSb)</a:t>
            </a:r>
          </a:p>
          <a:p>
            <a:r>
              <a:rPr lang="en-RO" sz="2400" dirty="0"/>
              <a:t>Issues and solutions</a:t>
            </a:r>
          </a:p>
          <a:p>
            <a:r>
              <a:rPr lang="en-RO" sz="2400" dirty="0"/>
              <a:t>Related work</a:t>
            </a:r>
          </a:p>
          <a:p>
            <a:r>
              <a:rPr lang="en-RO" sz="2400" dirty="0"/>
              <a:t>Data</a:t>
            </a:r>
          </a:p>
          <a:p>
            <a:r>
              <a:rPr lang="en-RO" sz="2400" dirty="0"/>
              <a:t>Methodology</a:t>
            </a:r>
          </a:p>
          <a:p>
            <a:r>
              <a:rPr lang="en-RO" sz="2400" dirty="0"/>
              <a:t>Evaluation</a:t>
            </a:r>
          </a:p>
          <a:p>
            <a:r>
              <a:rPr lang="en-RO" sz="2400" dirty="0"/>
              <a:t>Conclusion</a:t>
            </a:r>
          </a:p>
          <a:p>
            <a:r>
              <a:rPr lang="en-RO" sz="2400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65082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8ED2-8407-5EAC-184D-F12E225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27"/>
          </a:xfrm>
        </p:spPr>
        <p:txBody>
          <a:bodyPr>
            <a:normAutofit fontScale="90000"/>
          </a:bodyPr>
          <a:lstStyle/>
          <a:p>
            <a:r>
              <a:rPr lang="en-RO" dirty="0"/>
              <a:t>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0A75B-B999-F024-8832-F2C161FA0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6952"/>
                <a:ext cx="10515600" cy="5695105"/>
              </a:xfrm>
            </p:spPr>
            <p:txBody>
              <a:bodyPr>
                <a:normAutofit/>
              </a:bodyPr>
              <a:lstStyle/>
              <a:p>
                <a:r>
                  <a:rPr lang="en-RO" sz="2400" dirty="0"/>
                  <a:t>Sensitivity analysis: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RO" dirty="0"/>
                  <a:t>SSb improves both class balance and performance of LIME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RO" dirty="0"/>
                  <a:t>Tune hyperparameter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dirty="0"/>
                  <a:t> to further improve SSb</a:t>
                </a:r>
              </a:p>
              <a:p>
                <a:endParaRPr lang="en-RO" sz="2400" dirty="0"/>
              </a:p>
              <a:p>
                <a:endParaRPr lang="en-RO" sz="2400" dirty="0"/>
              </a:p>
              <a:p>
                <a:endParaRPr lang="en-RO" sz="2400" dirty="0"/>
              </a:p>
              <a:p>
                <a:endParaRPr lang="en-RO" sz="2400" dirty="0"/>
              </a:p>
              <a:p>
                <a:endParaRPr lang="en-RO" sz="2400" dirty="0"/>
              </a:p>
              <a:p>
                <a:pPr marL="0" indent="0">
                  <a:buNone/>
                </a:pPr>
                <a:endParaRPr lang="en-RO" sz="2400" dirty="0"/>
              </a:p>
              <a:p>
                <a:r>
                  <a:rPr lang="en-RO" sz="2400" dirty="0"/>
                  <a:t>Peak entropy reached for change probability of 90% showing that altering the original sentence increasingly leads to a more diverse set of labels</a:t>
                </a:r>
              </a:p>
              <a:p>
                <a:r>
                  <a:rPr lang="en-RO" sz="2400" dirty="0"/>
                  <a:t>Notice decrease of the entropy when hyperparameter is set at 100%, suggesting that high values make its impact unpredictable</a:t>
                </a:r>
                <a:endParaRPr lang="en-R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0A75B-B999-F024-8832-F2C161FA0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6952"/>
                <a:ext cx="10515600" cy="5695105"/>
              </a:xfrm>
              <a:blipFill>
                <a:blip r:embed="rId2"/>
                <a:stretch>
                  <a:fillRect l="-844" t="-1336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text, parallel&#10;&#10;Description automatically generated">
            <a:extLst>
              <a:ext uri="{FF2B5EF4-FFF2-40B4-BE49-F238E27FC236}">
                <a16:creationId xmlns:a16="http://schemas.microsoft.com/office/drawing/2014/main" id="{754BED55-BDB0-E025-C264-849F81C8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33" y="2220686"/>
            <a:ext cx="5675333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AB9F-027B-15FC-3E7A-D84A6E13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5"/>
          </a:xfrm>
        </p:spPr>
        <p:txBody>
          <a:bodyPr>
            <a:normAutofit fontScale="90000"/>
          </a:bodyPr>
          <a:lstStyle/>
          <a:p>
            <a:r>
              <a:rPr lang="en-RO" dirty="0"/>
              <a:t>Evaluation</a:t>
            </a:r>
          </a:p>
        </p:txBody>
      </p:sp>
      <p:pic>
        <p:nvPicPr>
          <p:cNvPr id="4" name="Content Placeholder 3" descr="A picture containing text, number&#10;&#10;Description automatically generated">
            <a:extLst>
              <a:ext uri="{FF2B5EF4-FFF2-40B4-BE49-F238E27FC236}">
                <a16:creationId xmlns:a16="http://schemas.microsoft.com/office/drawing/2014/main" id="{5F9F5F6B-4209-E4EC-451D-A3D242E9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677" y="1012371"/>
            <a:ext cx="6128646" cy="30394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291464C-5D1E-6CCC-4375-7BF3EB3FF4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928" y="4051832"/>
                <a:ext cx="10515600" cy="2642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RO" sz="2400" dirty="0"/>
                  <a:t>Performance of LIME with SSb increases with higher values of the hyperparameter, up to values of 70%</a:t>
                </a:r>
              </a:p>
              <a:p>
                <a:r>
                  <a:rPr lang="en-RO" sz="2400" dirty="0"/>
                  <a:t>Trade-off between hit rate and fidelity appears as a higher probability of changing a word implies a more diverse set of neighbours. Thus, sentences in the set of neighbours start to differ more from the original sentence and LIME gets less trained to correctly classify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RO" sz="2400" dirty="0"/>
                  <a:t> but more comfortable with a wide range of similar sentences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RO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291464C-5D1E-6CCC-4375-7BF3EB3FF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8" y="4051832"/>
                <a:ext cx="10515600" cy="2642882"/>
              </a:xfrm>
              <a:prstGeom prst="rect">
                <a:avLst/>
              </a:prstGeom>
              <a:blipFill>
                <a:blip r:embed="rId3"/>
                <a:stretch>
                  <a:fillRect l="-844" t="-3349" r="-1327" b="-478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7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5A3E-F27D-FFF3-6F36-5D90BCA7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889"/>
          </a:xfrm>
        </p:spPr>
        <p:txBody>
          <a:bodyPr/>
          <a:lstStyle/>
          <a:p>
            <a:r>
              <a:rPr lang="en-RO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BEEF9-7D78-9C9E-E304-FC084A0C3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4643"/>
                <a:ext cx="10515600" cy="52682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RO" sz="2400" dirty="0"/>
                  <a:t>The benefit of increasing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sz="2400" dirty="0"/>
                  <a:t> disappears after a value of 80% as the perturbed sentences, although more diverse in terms of sentiments, start to make less grammatical or contextual sense</a:t>
                </a:r>
              </a:p>
              <a:p>
                <a:endParaRPr lang="en-RO" sz="2400" dirty="0"/>
              </a:p>
              <a:p>
                <a:r>
                  <a:rPr lang="en-RO" sz="2400" dirty="0"/>
                  <a:t> Example: for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sz="2400" dirty="0"/>
                  <a:t> of 100%, the sentence “the owner is belligerent to guests that have a complaint” (“owner” is the target) turned in one of the perturbations into “an owner was belligerent about drink which use the disappointment”. For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sz="2400" dirty="0"/>
                  <a:t> of 50%, one perturbation looks like “this owner is belligerent to people that make a request” -&gt; high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sz="2400" dirty="0"/>
                  <a:t> values may lead to reviews unrepresentative of real comments left by customers, reducing performance of LIME</a:t>
                </a:r>
              </a:p>
              <a:p>
                <a:endParaRPr lang="en-RO" sz="2400" dirty="0"/>
              </a:p>
              <a:p>
                <a:r>
                  <a:rPr lang="en-RO" sz="2400" dirty="0"/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sz="2400" dirty="0"/>
                  <a:t> of 70% seems to be optimal as it reaches the best value for the harmonic mean, while dratically improving sentment balance compared to 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BEEF9-7D78-9C9E-E304-FC084A0C3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4643"/>
                <a:ext cx="10515600" cy="5268232"/>
              </a:xfrm>
              <a:blipFill>
                <a:blip r:embed="rId2"/>
                <a:stretch>
                  <a:fillRect l="-844" t="-2163" r="-1448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15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56BF-F519-A6FB-193C-B57788E0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917"/>
          </a:xfrm>
        </p:spPr>
        <p:txBody>
          <a:bodyPr>
            <a:normAutofit fontScale="90000"/>
          </a:bodyPr>
          <a:lstStyle/>
          <a:p>
            <a:r>
              <a:rPr lang="en-RO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379CA4-D859-1056-D2E3-F63CE2D860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6670"/>
                <a:ext cx="10515600" cy="536620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RO" sz="2400" b="1" dirty="0"/>
                  <a:t>Problem</a:t>
                </a:r>
                <a:r>
                  <a:rPr lang="en-RO" sz="2400" dirty="0"/>
                  <a:t>: bias in interpretability algorithm used for explaining ABSC model</a:t>
                </a:r>
              </a:p>
              <a:p>
                <a:endParaRPr lang="en-RO" sz="2400" dirty="0"/>
              </a:p>
              <a:p>
                <a:r>
                  <a:rPr lang="en-RO" sz="2400" b="1" dirty="0"/>
                  <a:t>Solution</a:t>
                </a:r>
                <a:r>
                  <a:rPr lang="en-RO" sz="2400" dirty="0"/>
                  <a:t>: feed interpretability algorithm with a more balanced set of neighbours in terms of sentiments</a:t>
                </a:r>
              </a:p>
              <a:p>
                <a:endParaRPr lang="en-RO" sz="2400" dirty="0"/>
              </a:p>
              <a:p>
                <a:r>
                  <a:rPr lang="en-RO" sz="2400" b="1" dirty="0"/>
                  <a:t>Methods</a:t>
                </a:r>
                <a:r>
                  <a:rPr lang="en-RO" sz="2400" dirty="0"/>
                  <a:t>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RO" dirty="0"/>
                  <a:t>ABSC: HAABSA++ (LCR-Rot-hop++)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RO" dirty="0"/>
                  <a:t>Interpretability algorithm: LIME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RO" dirty="0"/>
                  <a:t>Sampling methods: SS and SSb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RO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RO" b="1" dirty="0"/>
                  <a:t>Best configuration</a:t>
                </a:r>
                <a:r>
                  <a:rPr lang="en-RO" dirty="0"/>
                  <a:t>: LIME with SSb and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dirty="0"/>
                  <a:t> of 70%</a:t>
                </a:r>
              </a:p>
              <a:p>
                <a:pPr marL="800100" lvl="2" indent="-342900">
                  <a:spcBef>
                    <a:spcPts val="1000"/>
                  </a:spcBef>
                  <a:buFont typeface="Courier New" panose="02070309020205020404" pitchFamily="49" charset="0"/>
                  <a:buChar char="o"/>
                </a:pPr>
                <a:r>
                  <a:rPr lang="en-RO" dirty="0"/>
                  <a:t>SSb better than SS both in terms of sentiment balance of neighbours and performance with LIME</a:t>
                </a:r>
              </a:p>
              <a:p>
                <a:pPr marL="800100" lvl="2" indent="-342900">
                  <a:spcBef>
                    <a:spcPts val="1000"/>
                  </a:spcBef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</m:oMath>
                </a14:m>
                <a:r>
                  <a:rPr lang="en-RO" dirty="0"/>
                  <a:t> of 70% achives overall best performance with LIME and third best class balance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379CA4-D859-1056-D2E3-F63CE2D86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6670"/>
                <a:ext cx="10515600" cy="5366203"/>
              </a:xfrm>
              <a:blipFill>
                <a:blip r:embed="rId2"/>
                <a:stretch>
                  <a:fillRect l="-724" t="-1415" r="-965" b="-1179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96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54FC-69CF-D9C5-240E-050AB782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en-RO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5279-0F2E-9B07-69E5-B537AE011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4935992"/>
          </a:xfrm>
        </p:spPr>
        <p:txBody>
          <a:bodyPr>
            <a:normAutofit/>
          </a:bodyPr>
          <a:lstStyle/>
          <a:p>
            <a:r>
              <a:rPr lang="en-RO" dirty="0"/>
              <a:t>Further improve the method of balancing sentiment proportions of perturbations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U</a:t>
            </a:r>
            <a:r>
              <a:rPr lang="en-RO" sz="2800" dirty="0"/>
              <a:t>se both BERT embeddings and sentiment-aware BERT embeddings to replace words in the original sentence with good contextual fits that differ in terms of sentiment portrayed</a:t>
            </a:r>
          </a:p>
        </p:txBody>
      </p:sp>
    </p:spTree>
    <p:extLst>
      <p:ext uri="{BB962C8B-B14F-4D97-AF65-F5344CB8AC3E}">
        <p14:creationId xmlns:p14="http://schemas.microsoft.com/office/powerpoint/2010/main" val="28899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69D6-2F32-918C-33E1-803C2A7E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/>
          <a:lstStyle/>
          <a:p>
            <a:r>
              <a:rPr lang="en-RO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3D30-48E2-E9C8-6D2A-6530C98E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8"/>
            <a:ext cx="10515600" cy="5202916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[1] ABSA: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Kim Schouten and Flavius </a:t>
            </a:r>
            <a:r>
              <a:rPr lang="en-US" dirty="0" err="1"/>
              <a:t>Frasincar</a:t>
            </a:r>
            <a:r>
              <a:rPr lang="en-US" dirty="0"/>
              <a:t>: Survey on Aspect-Level Sentiment Analysis. IEEE Transactions on Knowledge and Data Engineering 28(3): 813-830 (2016)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[2] LCR-Rot: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Zheng, S., Xia, R.: Left-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center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-right separated neural network for aspect-based sentiment analysis with rotatory attention.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arXiv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preprint arXiv:1802.00892 (2018)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>
              <a:latin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b="1" dirty="0"/>
              <a:t>[3] HAABSA: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Wallaart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, O.,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Frasincar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, F.: A hybrid approach for aspect-based sentiment analysis</a:t>
            </a:r>
            <a:br>
              <a:rPr lang="en-GB" dirty="0"/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using a lexicalized domain ontology and attentional neural models. In: 16th Ex-</a:t>
            </a:r>
            <a:br>
              <a:rPr lang="en-GB" dirty="0"/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tended Semantic Web Conference (ESWC 2019). LNCS, vol. 11503, pp. 363–378.</a:t>
            </a:r>
            <a:br>
              <a:rPr lang="en-GB" dirty="0"/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Springer (2019)</a:t>
            </a:r>
            <a:endParaRPr lang="en-US" dirty="0"/>
          </a:p>
          <a:p>
            <a:endParaRPr lang="en-US" sz="2400" b="1" dirty="0"/>
          </a:p>
          <a:p>
            <a:r>
              <a:rPr lang="en-US" sz="2400" b="1" dirty="0"/>
              <a:t>[4] HAABSA++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Maria Mihaela </a:t>
            </a:r>
            <a:r>
              <a:rPr lang="en-US" dirty="0" err="1"/>
              <a:t>Trusca</a:t>
            </a:r>
            <a:r>
              <a:rPr lang="en-US" dirty="0"/>
              <a:t>, </a:t>
            </a:r>
            <a:r>
              <a:rPr lang="en-US" dirty="0" err="1"/>
              <a:t>Daan</a:t>
            </a:r>
            <a:r>
              <a:rPr lang="en-US" dirty="0"/>
              <a:t> Wassenberg, Flavius </a:t>
            </a:r>
            <a:r>
              <a:rPr lang="en-US" dirty="0" err="1"/>
              <a:t>Frasincar</a:t>
            </a:r>
            <a:r>
              <a:rPr lang="en-US" dirty="0"/>
              <a:t>, and </a:t>
            </a:r>
            <a:r>
              <a:rPr lang="en-US" dirty="0" err="1"/>
              <a:t>Rommert</a:t>
            </a:r>
            <a:r>
              <a:rPr lang="en-US" dirty="0"/>
              <a:t> Dekker: A Hybrid Approach for Aspect-Based Sentiment Analysis Using Deep Contextual Word Embeddings and Hierarchical Attention. 20th International Conference on Web Engineering (ICWE 2020). LNCS, Volume 12128, Springer, 365-380 (2020)</a:t>
            </a:r>
          </a:p>
          <a:p>
            <a:endParaRPr lang="en-RO" sz="2400" dirty="0"/>
          </a:p>
        </p:txBody>
      </p:sp>
    </p:spTree>
    <p:extLst>
      <p:ext uri="{BB962C8B-B14F-4D97-AF65-F5344CB8AC3E}">
        <p14:creationId xmlns:p14="http://schemas.microsoft.com/office/powerpoint/2010/main" val="68061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69D6-2F32-918C-33E1-803C2A7E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/>
          <a:lstStyle/>
          <a:p>
            <a:r>
              <a:rPr lang="en-RO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3D30-48E2-E9C8-6D2A-6530C98E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8"/>
            <a:ext cx="10515600" cy="5202915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[5] LACE: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Pastor, E.,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Baralis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, E.: Explaining black box models by means of local rules. In: 34th ACM/SIGAPP Symposium on Applied Computing (SAC 2019). pp. 510–517. ACM (2019)</a:t>
            </a:r>
          </a:p>
          <a:p>
            <a:pPr marL="457200" lvl="1" indent="0">
              <a:buNone/>
            </a:pPr>
            <a:endParaRPr lang="en-GB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2400" b="1" dirty="0"/>
              <a:t>[6] Anchor: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Ribeiro, M.T., Singh, S.,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Guestrin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, C.: Anchors: High-precision model-agnostic explanations. In: Thirty-Second AAAI Conference on Artificial Intelligence (AAAI 2018). vol. 32, pp. 1527–1535. AAAI Press (2018)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[7] SHAP: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Lundberg, S.M., Lee, S.I.: A unified approach to interpreting model predictions. In 31st Annual Conference on Neural Information Processing Systems (NIPS 2017) 30, 4765–4774 (2017)</a:t>
            </a:r>
            <a:endParaRPr lang="en-RO" sz="2400" dirty="0"/>
          </a:p>
        </p:txBody>
      </p:sp>
    </p:spTree>
    <p:extLst>
      <p:ext uri="{BB962C8B-B14F-4D97-AF65-F5344CB8AC3E}">
        <p14:creationId xmlns:p14="http://schemas.microsoft.com/office/powerpoint/2010/main" val="203757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E8BD-FBE6-8876-5F65-82697AFC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DB3A-56AB-8296-051E-D7BCBC43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RO" sz="2400" dirty="0"/>
              <a:t>Ever increasing number of reviews and opinionated comments posted online – Yelp receives 26830 new reviews per minute</a:t>
            </a:r>
          </a:p>
          <a:p>
            <a:pPr marL="0" indent="0">
              <a:buNone/>
            </a:pPr>
            <a:endParaRPr lang="en-RO" sz="2400" dirty="0"/>
          </a:p>
          <a:p>
            <a:r>
              <a:rPr lang="en-RO" sz="2400" dirty="0"/>
              <a:t>Reviews can be useful to brands wanting to improve an existing product or service and to consumers trying to make a purchase decision</a:t>
            </a:r>
          </a:p>
          <a:p>
            <a:endParaRPr lang="en-RO" sz="2400" dirty="0"/>
          </a:p>
          <a:p>
            <a:r>
              <a:rPr lang="en-RO" sz="2400" dirty="0"/>
              <a:t>Online reviews are becoming increasingly important: in 2021 81% of consumers said they read online reviews compared to 63% of consumers saying the same in 2020</a:t>
            </a:r>
          </a:p>
        </p:txBody>
      </p:sp>
    </p:spTree>
    <p:extLst>
      <p:ext uri="{BB962C8B-B14F-4D97-AF65-F5344CB8AC3E}">
        <p14:creationId xmlns:p14="http://schemas.microsoft.com/office/powerpoint/2010/main" val="395369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D639-35AC-BEA7-3054-93159454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4FAA-6A6B-5130-8387-461A1B47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O" dirty="0"/>
              <a:t>Useful to systematically gauge the sentiment of a large corpus of reviews</a:t>
            </a:r>
          </a:p>
          <a:p>
            <a:endParaRPr lang="en-RO" dirty="0"/>
          </a:p>
          <a:p>
            <a:r>
              <a:rPr lang="en-RO" dirty="0"/>
              <a:t>Explain the sentiment prediction given by the model by a set of influential words which lead to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0800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F91E-12F5-26C9-9DEC-832E31B4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Aspect-Based Sentiment Analysis (ABSA)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15DF-CF9E-ABF9-E4A3-B359302C9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RO" sz="2400" b="1" dirty="0"/>
              <a:t>ABSA</a:t>
            </a:r>
            <a:r>
              <a:rPr lang="en-RO" sz="2400" dirty="0"/>
              <a:t> comprises two steps: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RO" b="1" dirty="0"/>
              <a:t>Aspect Detection (AD)</a:t>
            </a:r>
            <a:r>
              <a:rPr lang="en-RO" dirty="0"/>
              <a:t>: determines aspects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RO" b="1" dirty="0"/>
              <a:t>Aspect-Based Sentiment Classification (ABSC)</a:t>
            </a:r>
            <a:r>
              <a:rPr lang="en-RO" dirty="0"/>
              <a:t>: determines the sentiment related to the aspects</a:t>
            </a:r>
          </a:p>
          <a:p>
            <a:pPr marL="457200" lvl="1" indent="0">
              <a:buNone/>
            </a:pPr>
            <a:endParaRPr lang="en-RO" dirty="0"/>
          </a:p>
          <a:p>
            <a:pPr marL="228600" lvl="1">
              <a:spcBef>
                <a:spcPts val="1000"/>
              </a:spcBef>
            </a:pPr>
            <a:r>
              <a:rPr lang="en-RO" dirty="0"/>
              <a:t>The main downfall of deep learning models for ABSC: black box nature</a:t>
            </a:r>
          </a:p>
          <a:p>
            <a:pPr marL="0" lvl="1" indent="0">
              <a:spcBef>
                <a:spcPts val="1000"/>
              </a:spcBef>
              <a:buNone/>
            </a:pPr>
            <a:endParaRPr lang="en-RO" dirty="0"/>
          </a:p>
          <a:p>
            <a:pPr marL="228600" lvl="1">
              <a:spcBef>
                <a:spcPts val="1000"/>
              </a:spcBef>
            </a:pPr>
            <a:r>
              <a:rPr lang="en-RO" dirty="0"/>
              <a:t>Explore state-of-the-art deep learning model used for ABSC using 1 interpretability technique and 2 sampling methods for a restaurant reviews dataset</a:t>
            </a:r>
          </a:p>
        </p:txBody>
      </p:sp>
    </p:spTree>
    <p:extLst>
      <p:ext uri="{BB962C8B-B14F-4D97-AF65-F5344CB8AC3E}">
        <p14:creationId xmlns:p14="http://schemas.microsoft.com/office/powerpoint/2010/main" val="14023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DA94-F1B1-8B8F-3954-FB1678EF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HAABSA++ and LCR-Rot-hop++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66394-937F-71D0-9A06-FAFD7751B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RO" b="1" dirty="0"/>
              <a:t>HAABSA++ </a:t>
            </a:r>
            <a:r>
              <a:rPr lang="en-RO" dirty="0"/>
              <a:t>uses (i) an </a:t>
            </a:r>
            <a:r>
              <a:rPr lang="en-RO" b="1" dirty="0"/>
              <a:t>ontology model </a:t>
            </a:r>
            <a:r>
              <a:rPr lang="en-RO" dirty="0"/>
              <a:t>which is (ii) </a:t>
            </a:r>
            <a:r>
              <a:rPr lang="en-RO" b="1" dirty="0"/>
              <a:t>backed up by a deep learning algorithm (LCR-Rot-hop++) </a:t>
            </a:r>
            <a:r>
              <a:rPr lang="en-RO" dirty="0"/>
              <a:t>for cases where the ontology is not able to gauge the sentiment of the sentence</a:t>
            </a:r>
          </a:p>
          <a:p>
            <a:pPr marL="0" indent="0">
              <a:buNone/>
            </a:pPr>
            <a:endParaRPr lang="en-RO" dirty="0"/>
          </a:p>
          <a:p>
            <a:r>
              <a:rPr lang="en-RO" dirty="0"/>
              <a:t>Left-Centre-Right Separated Neural Network with Rotary attention repeated for a given number of iterations with a hierarchical attention layer and BERT embeddings, LCR-Rot-hop++ represents the basis for our research</a:t>
            </a:r>
          </a:p>
        </p:txBody>
      </p:sp>
    </p:spTree>
    <p:extLst>
      <p:ext uri="{BB962C8B-B14F-4D97-AF65-F5344CB8AC3E}">
        <p14:creationId xmlns:p14="http://schemas.microsoft.com/office/powerpoint/2010/main" val="199726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B1D3-5251-A4BE-CBEF-F7695A4C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Local Interpretable Model-agnostic Explanations (LIME)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6FA1-8207-9D97-2B5A-88F4CCA2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RO" dirty="0"/>
              <a:t>Local interpretability algorithm</a:t>
            </a:r>
          </a:p>
          <a:p>
            <a:endParaRPr lang="en-RO" dirty="0"/>
          </a:p>
          <a:p>
            <a:r>
              <a:rPr lang="en-RO" dirty="0"/>
              <a:t>Creates neighbourhood of instances around the sentence it aims to explain and uses said neighbours to train</a:t>
            </a:r>
          </a:p>
          <a:p>
            <a:endParaRPr lang="en-RO" dirty="0"/>
          </a:p>
          <a:p>
            <a:r>
              <a:rPr lang="en-RO" dirty="0"/>
              <a:t>Calculates importance coefficients for the words in the review to highlight the features which were most important for the sentiment predicted</a:t>
            </a:r>
          </a:p>
          <a:p>
            <a:endParaRPr lang="en-RO" dirty="0"/>
          </a:p>
          <a:p>
            <a:r>
              <a:rPr lang="en-RO" dirty="0"/>
              <a:t>Improve class balance in the training set of the interpretability algorithm (LIME) to improve its performance</a:t>
            </a:r>
          </a:p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320228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3DF1-1B00-DB51-D710-92730AA7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Similarity-based Sampling method with balanced sentiments (SSb)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C6A9-76A7-D9C7-CDF3-71E5BAF5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RO" dirty="0"/>
              <a:t>LIME uses a local neighbourhood around the instance it aims to explain</a:t>
            </a:r>
          </a:p>
          <a:p>
            <a:endParaRPr lang="en-RO" dirty="0"/>
          </a:p>
          <a:p>
            <a:r>
              <a:rPr lang="en-RO" dirty="0"/>
              <a:t>Similarity-based Sampling (SS) is a sampling method which creates sentences similar to the original sentences, where possibly 1 or more words out of the original sentence are swapped with similar words</a:t>
            </a:r>
          </a:p>
          <a:p>
            <a:endParaRPr lang="en-RO" dirty="0"/>
          </a:p>
          <a:p>
            <a:r>
              <a:rPr lang="en-RO" dirty="0"/>
              <a:t>SSb is an extension of SS, where the neighbours created by SS are fed to LCR-Rot-hop++ and then selected such that the final set of local instances is more balanced in terms of sentiment predictions (closer to roughly 33.3% of negative, neutral, and positive sentiment sentences)</a:t>
            </a:r>
          </a:p>
        </p:txBody>
      </p:sp>
    </p:spTree>
    <p:extLst>
      <p:ext uri="{BB962C8B-B14F-4D97-AF65-F5344CB8AC3E}">
        <p14:creationId xmlns:p14="http://schemas.microsoft.com/office/powerpoint/2010/main" val="249225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94F5-1AB3-05D6-0A84-A2F11C1B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Issues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002A1-E555-3BC7-12D6-B5C385441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O" dirty="0"/>
              <a:t>Downside of LCR-Rot-hop++ -&gt; Black box in nature</a:t>
            </a:r>
          </a:p>
          <a:p>
            <a:r>
              <a:rPr lang="en-RO" dirty="0"/>
              <a:t>Solution -&gt; use an interpretability algorithm, LIME</a:t>
            </a:r>
          </a:p>
          <a:p>
            <a:endParaRPr lang="en-RO" dirty="0"/>
          </a:p>
          <a:p>
            <a:r>
              <a:rPr lang="en-RO" dirty="0"/>
              <a:t>Downside of LIME -&gt; Prone to bias for the majority class </a:t>
            </a:r>
          </a:p>
          <a:p>
            <a:r>
              <a:rPr lang="en-RO" dirty="0"/>
              <a:t>Solution -&gt; use similarity based sampling method with a balanced set of neighbours (SSb) to create the neighbours used by LIME</a:t>
            </a:r>
          </a:p>
        </p:txBody>
      </p:sp>
    </p:spTree>
    <p:extLst>
      <p:ext uri="{BB962C8B-B14F-4D97-AF65-F5344CB8AC3E}">
        <p14:creationId xmlns:p14="http://schemas.microsoft.com/office/powerpoint/2010/main" val="321490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1865</Words>
  <Application>Microsoft Macintosh PowerPoint</Application>
  <PresentationFormat>Widescreen</PresentationFormat>
  <Paragraphs>285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Office Theme</vt:lpstr>
      <vt:lpstr>Explaining a Deep Learning Model for Aspect-Based Sentiment Classification Using Post-hoc Local Classifiers</vt:lpstr>
      <vt:lpstr>Contents</vt:lpstr>
      <vt:lpstr>Motivation</vt:lpstr>
      <vt:lpstr>Motivation</vt:lpstr>
      <vt:lpstr>Aspect-Based Sentiment Analysis (ABSA)</vt:lpstr>
      <vt:lpstr>HAABSA++ and LCR-Rot-hop++</vt:lpstr>
      <vt:lpstr>Local Interpretable Model-agnostic Explanations (LIME)</vt:lpstr>
      <vt:lpstr>Similarity-based Sampling method with balanced sentiments (SSb)</vt:lpstr>
      <vt:lpstr>Issues and solutions</vt:lpstr>
      <vt:lpstr>Related work</vt:lpstr>
      <vt:lpstr>Data</vt:lpstr>
      <vt:lpstr>Data</vt:lpstr>
      <vt:lpstr>Methodology</vt:lpstr>
      <vt:lpstr>Methodology</vt:lpstr>
      <vt:lpstr>Methodology</vt:lpstr>
      <vt:lpstr>Methodology</vt:lpstr>
      <vt:lpstr>Methodology</vt:lpstr>
      <vt:lpstr>Evaluation</vt:lpstr>
      <vt:lpstr>Evaluation</vt:lpstr>
      <vt:lpstr>Evaluation</vt:lpstr>
      <vt:lpstr>Evaluation</vt:lpstr>
      <vt:lpstr>Evaluation</vt:lpstr>
      <vt:lpstr>Conclusion</vt:lpstr>
      <vt:lpstr>Future work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 Miron</dc:creator>
  <cp:lastModifiedBy>Vlad Miron</cp:lastModifiedBy>
  <cp:revision>54</cp:revision>
  <dcterms:created xsi:type="dcterms:W3CDTF">2023-06-10T15:16:33Z</dcterms:created>
  <dcterms:modified xsi:type="dcterms:W3CDTF">2023-06-19T20:37:35Z</dcterms:modified>
</cp:coreProperties>
</file>