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29" r:id="rId1"/>
  </p:sldMasterIdLst>
  <p:notesMasterIdLst>
    <p:notesMasterId r:id="rId15"/>
  </p:notesMasterIdLst>
  <p:handoutMasterIdLst>
    <p:handoutMasterId r:id="rId16"/>
  </p:handoutMasterIdLst>
  <p:sldIdLst>
    <p:sldId id="266" r:id="rId2"/>
    <p:sldId id="303" r:id="rId3"/>
    <p:sldId id="310" r:id="rId4"/>
    <p:sldId id="311" r:id="rId5"/>
    <p:sldId id="312" r:id="rId6"/>
    <p:sldId id="313" r:id="rId7"/>
    <p:sldId id="314" r:id="rId8"/>
    <p:sldId id="315" r:id="rId9"/>
    <p:sldId id="319" r:id="rId10"/>
    <p:sldId id="316" r:id="rId11"/>
    <p:sldId id="317" r:id="rId12"/>
    <p:sldId id="318" r:id="rId13"/>
    <p:sldId id="296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771B2"/>
    <a:srgbClr val="E37823"/>
    <a:srgbClr val="0039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44" autoAdjust="0"/>
    <p:restoredTop sz="72932" autoAdjust="0"/>
  </p:normalViewPr>
  <p:slideViewPr>
    <p:cSldViewPr>
      <p:cViewPr>
        <p:scale>
          <a:sx n="75" d="100"/>
          <a:sy n="75" d="100"/>
        </p:scale>
        <p:origin x="-97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7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D1AEDCD-EAC7-4237-B1E5-AB60F1389CC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51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714FEBF-C447-4315-BA41-8F8E45BC1A7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60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dirty="0" smtClean="0"/>
          </a:p>
        </p:txBody>
      </p:sp>
      <p:sp>
        <p:nvSpPr>
          <p:cNvPr id="20484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6D4EC6-9BC4-44F5-834B-972A7593CF74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100" dirty="0" smtClean="0"/>
          </a:p>
        </p:txBody>
      </p:sp>
      <p:sp>
        <p:nvSpPr>
          <p:cNvPr id="23556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8EF536-575B-4198-A8B6-9C055AB87EB0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100" dirty="0" smtClean="0"/>
          </a:p>
        </p:txBody>
      </p:sp>
      <p:sp>
        <p:nvSpPr>
          <p:cNvPr id="23556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8EF536-575B-4198-A8B6-9C055AB87EB0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100" dirty="0" smtClean="0"/>
          </a:p>
        </p:txBody>
      </p:sp>
      <p:sp>
        <p:nvSpPr>
          <p:cNvPr id="23556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8EF536-575B-4198-A8B6-9C055AB87EB0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dirty="0" smtClean="0"/>
          </a:p>
        </p:txBody>
      </p:sp>
      <p:sp>
        <p:nvSpPr>
          <p:cNvPr id="35844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D9EF76-E6DF-4DB9-8B12-54B17DB9601E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100" dirty="0" smtClean="0"/>
          </a:p>
        </p:txBody>
      </p:sp>
      <p:sp>
        <p:nvSpPr>
          <p:cNvPr id="22532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9A1F74-8B44-420C-80CD-7D61BFEC59B7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100" dirty="0" smtClean="0"/>
          </a:p>
        </p:txBody>
      </p:sp>
      <p:sp>
        <p:nvSpPr>
          <p:cNvPr id="23556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8EF536-575B-4198-A8B6-9C055AB87EB0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100" dirty="0" smtClean="0"/>
          </a:p>
        </p:txBody>
      </p:sp>
      <p:sp>
        <p:nvSpPr>
          <p:cNvPr id="23556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8EF536-575B-4198-A8B6-9C055AB87EB0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100" dirty="0" smtClean="0"/>
          </a:p>
        </p:txBody>
      </p:sp>
      <p:sp>
        <p:nvSpPr>
          <p:cNvPr id="23556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8EF536-575B-4198-A8B6-9C055AB87EB0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100" dirty="0" smtClean="0"/>
          </a:p>
        </p:txBody>
      </p:sp>
      <p:sp>
        <p:nvSpPr>
          <p:cNvPr id="23556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8EF536-575B-4198-A8B6-9C055AB87EB0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100" dirty="0" smtClean="0"/>
          </a:p>
        </p:txBody>
      </p:sp>
      <p:sp>
        <p:nvSpPr>
          <p:cNvPr id="23556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8EF536-575B-4198-A8B6-9C055AB87EB0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100" dirty="0" smtClean="0"/>
          </a:p>
        </p:txBody>
      </p:sp>
      <p:sp>
        <p:nvSpPr>
          <p:cNvPr id="23556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8EF536-575B-4198-A8B6-9C055AB87EB0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100" dirty="0" smtClean="0"/>
          </a:p>
        </p:txBody>
      </p:sp>
      <p:sp>
        <p:nvSpPr>
          <p:cNvPr id="23556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8EF536-575B-4198-A8B6-9C055AB87EB0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header"/>
          <p:cNvPicPr>
            <a:picLocks noChangeAspect="1" noChangeArrowheads="1"/>
          </p:cNvPicPr>
          <p:nvPr userDrawn="1"/>
        </p:nvPicPr>
        <p:blipFill>
          <a:blip r:embed="rId2" cstate="print">
            <a:lum bright="36000"/>
          </a:blip>
          <a:srcRect/>
          <a:stretch>
            <a:fillRect/>
          </a:stretch>
        </p:blipFill>
        <p:spPr bwMode="auto">
          <a:xfrm>
            <a:off x="715963" y="0"/>
            <a:ext cx="8428037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Erasmus PMS 3165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2200" y="5984875"/>
            <a:ext cx="274320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band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1913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5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3860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Titel 18"/>
          <p:cNvSpPr>
            <a:spLocks noGrp="1"/>
          </p:cNvSpPr>
          <p:nvPr>
            <p:ph type="title"/>
          </p:nvPr>
        </p:nvSpPr>
        <p:spPr>
          <a:xfrm>
            <a:off x="714348" y="1428736"/>
            <a:ext cx="8429652" cy="1071570"/>
          </a:xfrm>
        </p:spPr>
        <p:txBody>
          <a:bodyPr anchorCtr="1"/>
          <a:lstStyle>
            <a:lvl1pPr algn="ctr"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BC625-B799-4812-B54E-AC045BDECC8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>
          <a:xfrm>
            <a:off x="785813" y="6215063"/>
            <a:ext cx="8286750" cy="220662"/>
          </a:xfrm>
        </p:spPr>
        <p:txBody>
          <a:bodyPr/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nl-NL" smtClean="0"/>
              <a:t>October 26, 2011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 smtClean="0"/>
              <a:t>KMO 2012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KMO 2012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October 26, 2011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63411-AE7F-42FF-8D11-C3A94B73D24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723063" y="274638"/>
            <a:ext cx="1963737" cy="6107112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27088" y="274638"/>
            <a:ext cx="5743575" cy="6107112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KMO 2012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October 26, 2011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08B75-73CA-469B-AE9C-19F0DEF5469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KMO 2012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October 26, 2011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DB6AF-DA76-4E0A-BC54-8BE786C767A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KMO 2012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October 26, 2011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E16E0-0F68-4A3E-B5FF-9D7782AADB3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27088" y="1412875"/>
            <a:ext cx="3852862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832350" y="1412875"/>
            <a:ext cx="3854450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KMO 2012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October 26, 2011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29456-0AF9-4BFF-B3C9-45054420CBD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28675" y="1535113"/>
            <a:ext cx="3852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28674" y="2192356"/>
            <a:ext cx="3852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827088" y="274638"/>
            <a:ext cx="7859712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12" name="Tijdelijke aanduiding voor tekst 2"/>
          <p:cNvSpPr>
            <a:spLocks noGrp="1"/>
          </p:cNvSpPr>
          <p:nvPr>
            <p:ph type="body" idx="13"/>
          </p:nvPr>
        </p:nvSpPr>
        <p:spPr>
          <a:xfrm>
            <a:off x="4857752" y="1540669"/>
            <a:ext cx="3852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13" name="Tijdelijke aanduiding voor inhoud 3"/>
          <p:cNvSpPr>
            <a:spLocks noGrp="1"/>
          </p:cNvSpPr>
          <p:nvPr>
            <p:ph sz="half" idx="14"/>
          </p:nvPr>
        </p:nvSpPr>
        <p:spPr>
          <a:xfrm>
            <a:off x="4857751" y="2197912"/>
            <a:ext cx="3852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KMO 2012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October 26, 2011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F55E0-0A01-4325-A839-12B4BECFACD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KMO 2012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October 26, 2011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6BA90-0B76-41EE-98B9-2177C9DE90E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KMO 2012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October 26, 2011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49CAA-97EA-4614-96AE-0A205E2E3D1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722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000496" y="273050"/>
            <a:ext cx="468630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57224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KMO 2012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October 26, 2011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586C4-63A7-404D-95DE-3B1A23B10C2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KMO 2012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October 26, 2011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98739-6AB8-45C1-ABE8-8982BB0A91E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274638"/>
            <a:ext cx="78597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412875"/>
            <a:ext cx="7859712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85813" y="6500813"/>
            <a:ext cx="8286750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 smtClean="0"/>
              <a:t>KMO 2012</a:t>
            </a:r>
            <a:endParaRPr lang="en-US"/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85813" y="6500813"/>
            <a:ext cx="1731962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nl-NL" smtClean="0"/>
              <a:t>October 26, 2011</a:t>
            </a:r>
            <a:endParaRPr lang="en-US" dirty="0"/>
          </a:p>
        </p:txBody>
      </p:sp>
      <p:sp>
        <p:nvSpPr>
          <p:cNvPr id="111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350" y="115888"/>
            <a:ext cx="622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4CEA22E-8A7F-412D-BFBD-3FD6342197C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pic>
        <p:nvPicPr>
          <p:cNvPr id="1031" name="Picture 8" descr="band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71913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ogenboom@ese.eur.n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f.m.g.dejong@utwente.nl" TargetMode="External"/><Relationship Id="rId4" Type="http://schemas.openxmlformats.org/officeDocument/2006/relationships/hyperlink" Target="mailto:frasincar@ese.eur.n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hogenboom@ese.eur.n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5"/>
          <p:cNvSpPr>
            <a:spLocks noGrp="1"/>
          </p:cNvSpPr>
          <p:nvPr>
            <p:ph type="title"/>
          </p:nvPr>
        </p:nvSpPr>
        <p:spPr>
          <a:xfrm>
            <a:off x="714375" y="1428750"/>
            <a:ext cx="8429625" cy="1071563"/>
          </a:xfrm>
        </p:spPr>
        <p:txBody>
          <a:bodyPr/>
          <a:lstStyle/>
          <a:p>
            <a:r>
              <a:rPr lang="en-US" dirty="0">
                <a:solidFill>
                  <a:srgbClr val="F2F2F2"/>
                </a:solidFill>
              </a:rPr>
              <a:t>Towards Cross-Language Sentiment Analysis through Universal Star Ratings</a:t>
            </a:r>
            <a:endParaRPr lang="en-US" dirty="0" smtClean="0">
              <a:solidFill>
                <a:srgbClr val="F2F2F2"/>
              </a:solidFill>
            </a:endParaRPr>
          </a:p>
        </p:txBody>
      </p:sp>
      <p:sp>
        <p:nvSpPr>
          <p:cNvPr id="3075" name="Tijdelijke aanduiding voor voettekst 8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KMO 2012</a:t>
            </a:r>
            <a:endParaRPr lang="en-US"/>
          </a:p>
        </p:txBody>
      </p:sp>
      <p:graphicFrame>
        <p:nvGraphicFramePr>
          <p:cNvPr id="3101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284093"/>
              </p:ext>
            </p:extLst>
          </p:nvPr>
        </p:nvGraphicFramePr>
        <p:xfrm>
          <a:off x="2195736" y="3270250"/>
          <a:ext cx="5421600" cy="1723200"/>
        </p:xfrm>
        <a:graphic>
          <a:graphicData uri="http://schemas.openxmlformats.org/drawingml/2006/table">
            <a:tbl>
              <a:tblPr/>
              <a:tblGrid>
                <a:gridCol w="2710800"/>
                <a:gridCol w="27108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sng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126000" marB="12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lnSpc>
                          <a:spcPct val="80000"/>
                        </a:lnSpc>
                      </a:pPr>
                      <a:r>
                        <a:rPr lang="en-US" sz="1800" b="1" dirty="0" smtClean="0"/>
                        <a:t>Malissa Bal</a:t>
                      </a:r>
                      <a:endParaRPr lang="en-US" sz="1800" b="1" baseline="30000" dirty="0" smtClean="0"/>
                    </a:p>
                    <a:p>
                      <a:pPr algn="ctr" eaLnBrk="1" hangingPunct="1">
                        <a:lnSpc>
                          <a:spcPct val="80000"/>
                        </a:lnSpc>
                      </a:pPr>
                      <a:endParaRPr lang="en-US" sz="800" b="1" dirty="0" smtClean="0"/>
                    </a:p>
                    <a:p>
                      <a:pPr algn="ctr" eaLnBrk="1" hangingPunct="1">
                        <a:lnSpc>
                          <a:spcPct val="80000"/>
                        </a:lnSpc>
                      </a:pPr>
                      <a:r>
                        <a:rPr lang="en-US" sz="1200" b="1" dirty="0" smtClean="0"/>
                        <a:t>Erasmus University Rotterdam</a:t>
                      </a:r>
                    </a:p>
                    <a:p>
                      <a:pPr algn="ctr" eaLnBrk="1" hangingPunct="1">
                        <a:lnSpc>
                          <a:spcPct val="80000"/>
                        </a:lnSpc>
                      </a:pPr>
                      <a:r>
                        <a:rPr lang="en-US" sz="1200" b="1" dirty="0" smtClean="0">
                          <a:solidFill>
                            <a:srgbClr val="FFFFFF"/>
                          </a:solidFill>
                          <a:hlinkClick r:id="rId3"/>
                        </a:rPr>
                        <a:t>malissa.bal@xs4all.nl</a:t>
                      </a:r>
                      <a:endParaRPr lang="en-US" sz="1200" u="sng" dirty="0" smtClean="0"/>
                    </a:p>
                  </a:txBody>
                  <a:tcPr marL="36000" marR="36000" marT="126000" marB="12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Flavius Frasincar</a:t>
                      </a:r>
                      <a:endParaRPr kumimoji="0" lang="en-US" sz="1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48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48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Erasmus University Rotterdam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  <a:hlinkClick r:id="rId4"/>
                        </a:rPr>
                        <a:t>frasincar@ese.eur.nl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48" charset="-128"/>
                      </a:endParaRPr>
                    </a:p>
                  </a:txBody>
                  <a:tcPr marL="36000" marR="36000" marT="126000" marB="12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Daniella Bal</a:t>
                      </a:r>
                      <a:endParaRPr kumimoji="0" lang="en-US" sz="1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48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48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Erasmus University Rotterdam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  <a:hlinkClick r:id="rId5"/>
                        </a:rPr>
                        <a:t>daniella.bal@xs4all.nl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48" charset="-128"/>
                      </a:endParaRPr>
                    </a:p>
                  </a:txBody>
                  <a:tcPr marL="36000" marR="36000" marT="126000" marB="12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95" name="Rechthoek 7"/>
          <p:cNvSpPr>
            <a:spLocks noChangeArrowheads="1"/>
          </p:cNvSpPr>
          <p:nvPr/>
        </p:nvSpPr>
        <p:spPr bwMode="auto">
          <a:xfrm>
            <a:off x="2180904" y="3349560"/>
            <a:ext cx="27368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en-US" sz="1800" b="1" dirty="0"/>
              <a:t>Alexander Hogenboom</a:t>
            </a:r>
            <a:endParaRPr lang="en-US" sz="1800" b="1" baseline="30000" dirty="0"/>
          </a:p>
          <a:p>
            <a:pPr algn="ctr" eaLnBrk="1" hangingPunct="1">
              <a:lnSpc>
                <a:spcPct val="80000"/>
              </a:lnSpc>
            </a:pPr>
            <a:endParaRPr lang="en-US" sz="800" b="1" dirty="0"/>
          </a:p>
          <a:p>
            <a:pPr algn="ctr" eaLnBrk="1" hangingPunct="1">
              <a:lnSpc>
                <a:spcPct val="80000"/>
              </a:lnSpc>
            </a:pPr>
            <a:r>
              <a:rPr lang="en-US" sz="1200" b="1" dirty="0" smtClean="0"/>
              <a:t>Erasmus </a:t>
            </a:r>
            <a:r>
              <a:rPr lang="en-US" sz="1200" b="1" dirty="0"/>
              <a:t>University Rotterdam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1200" b="1" dirty="0">
                <a:solidFill>
                  <a:srgbClr val="FFFFFF"/>
                </a:solidFill>
                <a:hlinkClick r:id="rId3"/>
              </a:rPr>
              <a:t>hogenboom@ese.eur.nl</a:t>
            </a:r>
            <a:endParaRPr lang="en-US" sz="1300" u="sng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July 12, 2012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(3)</a:t>
            </a:r>
          </a:p>
        </p:txBody>
      </p:sp>
      <p:sp>
        <p:nvSpPr>
          <p:cNvPr id="6147" name="Tijdelijke aanduiding voor inhoud 2"/>
          <p:cNvSpPr>
            <a:spLocks noGrp="1"/>
          </p:cNvSpPr>
          <p:nvPr>
            <p:ph idx="1"/>
          </p:nvPr>
        </p:nvSpPr>
        <p:spPr>
          <a:xfrm>
            <a:off x="827088" y="1412875"/>
            <a:ext cx="7959725" cy="4968875"/>
          </a:xfrm>
        </p:spPr>
        <p:txBody>
          <a:bodyPr/>
          <a:lstStyle/>
          <a:p>
            <a:r>
              <a:rPr lang="en-US" dirty="0" smtClean="0"/>
              <a:t>Sentiment map for Dutch: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1600" dirty="0" smtClean="0"/>
          </a:p>
          <a:p>
            <a:r>
              <a:rPr lang="en-US" dirty="0" smtClean="0"/>
              <a:t>Sentiment map for English: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Dutch </a:t>
            </a:r>
            <a:r>
              <a:rPr lang="en-US" dirty="0"/>
              <a:t>sentiment map yields a star rating classification accuracy for Dutch documents of about 20%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500" dirty="0"/>
          </a:p>
          <a:p>
            <a:r>
              <a:rPr lang="en-US" dirty="0"/>
              <a:t>Star rating classification accuracy for English documents equals about 40% when using the English sentiment map</a:t>
            </a:r>
            <a:endParaRPr lang="en-US" dirty="0" smtClean="0"/>
          </a:p>
        </p:txBody>
      </p:sp>
      <p:sp>
        <p:nvSpPr>
          <p:cNvPr id="6148" name="Tijdelijke aanduiding voor voettekst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KMO 2012</a:t>
            </a:r>
            <a:endParaRPr lang="en-US"/>
          </a:p>
        </p:txBody>
      </p:sp>
      <p:sp>
        <p:nvSpPr>
          <p:cNvPr id="6149" name="Tijdelijke aanduiding voor dianumm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64CAC5-8FC0-4C4F-A175-34027F2F0367}" type="slidenum">
              <a:rPr lang="en-US" smtClean="0"/>
              <a:pPr/>
              <a:t>10</a:t>
            </a:fld>
            <a:endParaRPr lang="en-US" smtClean="0"/>
          </a:p>
        </p:txBody>
      </p:sp>
      <p:pic>
        <p:nvPicPr>
          <p:cNvPr id="2050" name="Picture 2" descr="D:\Projects\PhD\papers\kmo12-sentistar\presentation\fig_DutchSentimentMa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7913688" cy="74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Projects\PhD\papers\kmo12-sentistar\presentation\fig_EnglishSentimentMa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3356992"/>
            <a:ext cx="7913688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6054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</a:p>
        </p:txBody>
      </p:sp>
      <p:sp>
        <p:nvSpPr>
          <p:cNvPr id="6147" name="Tijdelijke aanduiding voor inhoud 2"/>
          <p:cNvSpPr>
            <a:spLocks noGrp="1"/>
          </p:cNvSpPr>
          <p:nvPr>
            <p:ph idx="1"/>
          </p:nvPr>
        </p:nvSpPr>
        <p:spPr>
          <a:xfrm>
            <a:off x="827088" y="1412875"/>
            <a:ext cx="7959725" cy="4968875"/>
          </a:xfrm>
        </p:spPr>
        <p:txBody>
          <a:bodyPr/>
          <a:lstStyle/>
          <a:p>
            <a:r>
              <a:rPr lang="en-US" dirty="0"/>
              <a:t>We propose to compare the sentiment conveyed by words in unstructured text across languages through universal star ratings for intended </a:t>
            </a:r>
            <a:r>
              <a:rPr lang="en-US" dirty="0" smtClean="0"/>
              <a:t>sentiment</a:t>
            </a:r>
            <a:br>
              <a:rPr lang="en-US" dirty="0" smtClean="0"/>
            </a:br>
            <a:endParaRPr lang="en-US" sz="500" dirty="0"/>
          </a:p>
          <a:p>
            <a:r>
              <a:rPr lang="en-US" dirty="0" smtClean="0"/>
              <a:t>The </a:t>
            </a:r>
            <a:r>
              <a:rPr lang="en-US" dirty="0"/>
              <a:t>way in which words in natural language text reveal people's intended sentiment differs across </a:t>
            </a:r>
            <a:r>
              <a:rPr lang="en-US" dirty="0" smtClean="0"/>
              <a:t>languages</a:t>
            </a:r>
            <a:br>
              <a:rPr lang="en-US" dirty="0" smtClean="0"/>
            </a:br>
            <a:endParaRPr lang="en-US" sz="500" dirty="0"/>
          </a:p>
          <a:p>
            <a:r>
              <a:rPr lang="en-US" dirty="0" smtClean="0"/>
              <a:t>Language-specific </a:t>
            </a:r>
            <a:r>
              <a:rPr lang="en-US" dirty="0"/>
              <a:t>sentiment scores can separate universal classes of intended sentiment from one another only to a limited extent</a:t>
            </a:r>
            <a:endParaRPr lang="en-US" dirty="0" smtClean="0"/>
          </a:p>
        </p:txBody>
      </p:sp>
      <p:sp>
        <p:nvSpPr>
          <p:cNvPr id="6148" name="Tijdelijke aanduiding voor voettekst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KMO 2012</a:t>
            </a:r>
            <a:endParaRPr lang="en-US"/>
          </a:p>
        </p:txBody>
      </p:sp>
      <p:sp>
        <p:nvSpPr>
          <p:cNvPr id="6149" name="Tijdelijke aanduiding voor dianumm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64CAC5-8FC0-4C4F-A175-34027F2F0367}" type="slidenum">
              <a:rPr lang="en-US" smtClean="0"/>
              <a:pPr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659124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</a:p>
        </p:txBody>
      </p:sp>
      <p:sp>
        <p:nvSpPr>
          <p:cNvPr id="6147" name="Tijdelijke aanduiding voor inhoud 2"/>
          <p:cNvSpPr>
            <a:spLocks noGrp="1"/>
          </p:cNvSpPr>
          <p:nvPr>
            <p:ph idx="1"/>
          </p:nvPr>
        </p:nvSpPr>
        <p:spPr>
          <a:xfrm>
            <a:off x="827088" y="1412875"/>
            <a:ext cx="7959725" cy="4968875"/>
          </a:xfrm>
        </p:spPr>
        <p:txBody>
          <a:bodyPr/>
          <a:lstStyle/>
          <a:p>
            <a:r>
              <a:rPr lang="en-US" dirty="0" smtClean="0"/>
              <a:t>Allow </a:t>
            </a:r>
            <a:r>
              <a:rPr lang="en-US" dirty="0"/>
              <a:t>for a non-linear relation between sentiment scores and star </a:t>
            </a:r>
            <a:r>
              <a:rPr lang="en-US" dirty="0" smtClean="0"/>
              <a:t>ratings</a:t>
            </a:r>
            <a:br>
              <a:rPr lang="en-US" dirty="0" smtClean="0"/>
            </a:br>
            <a:endParaRPr lang="en-US" sz="500" dirty="0"/>
          </a:p>
          <a:p>
            <a:r>
              <a:rPr lang="en-US" dirty="0" smtClean="0"/>
              <a:t>Drop </a:t>
            </a:r>
            <a:r>
              <a:rPr lang="en-US" dirty="0"/>
              <a:t>the monotonicity </a:t>
            </a:r>
            <a:r>
              <a:rPr lang="en-US" dirty="0" smtClean="0"/>
              <a:t>constraint</a:t>
            </a:r>
            <a:br>
              <a:rPr lang="en-US" dirty="0" smtClean="0"/>
            </a:br>
            <a:endParaRPr lang="en-US" sz="500" dirty="0"/>
          </a:p>
          <a:p>
            <a:r>
              <a:rPr lang="en-US" dirty="0" smtClean="0"/>
              <a:t>Assess </a:t>
            </a:r>
            <a:r>
              <a:rPr lang="en-US" dirty="0"/>
              <a:t>other proxies for star ratings, e.g., emoticons or rhetorical structure</a:t>
            </a:r>
            <a:endParaRPr lang="en-US" dirty="0" smtClean="0"/>
          </a:p>
        </p:txBody>
      </p:sp>
      <p:sp>
        <p:nvSpPr>
          <p:cNvPr id="6148" name="Tijdelijke aanduiding voor voettekst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KMO 2012</a:t>
            </a:r>
            <a:endParaRPr lang="en-US"/>
          </a:p>
        </p:txBody>
      </p:sp>
      <p:sp>
        <p:nvSpPr>
          <p:cNvPr id="6149" name="Tijdelijke aanduiding voor dianumm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64CAC5-8FC0-4C4F-A175-34027F2F0367}" type="slidenum">
              <a:rPr lang="en-US" smtClean="0"/>
              <a:pPr/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498708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Questions?</a:t>
            </a:r>
          </a:p>
        </p:txBody>
      </p:sp>
      <p:sp>
        <p:nvSpPr>
          <p:cNvPr id="14339" name="Tijdelijke aanduiding voor inhoud 2"/>
          <p:cNvSpPr>
            <a:spLocks noGrp="1"/>
          </p:cNvSpPr>
          <p:nvPr>
            <p:ph idx="1"/>
          </p:nvPr>
        </p:nvSpPr>
        <p:spPr>
          <a:xfrm>
            <a:off x="784225" y="1412875"/>
            <a:ext cx="8283575" cy="4968875"/>
          </a:xfrm>
        </p:spPr>
        <p:txBody>
          <a:bodyPr/>
          <a:lstStyle/>
          <a:p>
            <a:pPr marL="355600" lvl="1" indent="0">
              <a:buFontTx/>
              <a:buNone/>
              <a:defRPr/>
            </a:pPr>
            <a:endParaRPr lang="en-US" dirty="0" smtClean="0"/>
          </a:p>
          <a:p>
            <a:pPr marL="355600" lvl="1" indent="0">
              <a:buFontTx/>
              <a:buNone/>
              <a:defRPr/>
            </a:pPr>
            <a:endParaRPr lang="en-US" dirty="0" smtClean="0"/>
          </a:p>
          <a:p>
            <a:pPr marL="355600" lvl="1" indent="0">
              <a:buFontTx/>
              <a:buNone/>
              <a:defRPr/>
            </a:pPr>
            <a:endParaRPr lang="en-US" dirty="0" smtClean="0"/>
          </a:p>
          <a:p>
            <a:pPr marL="355600" lvl="1" indent="0">
              <a:buFontTx/>
              <a:buNone/>
              <a:defRPr/>
            </a:pPr>
            <a:endParaRPr lang="en-US" dirty="0" smtClean="0"/>
          </a:p>
          <a:p>
            <a:pPr marL="355600" lvl="1" indent="0">
              <a:buFontTx/>
              <a:buNone/>
              <a:defRPr/>
            </a:pPr>
            <a:endParaRPr lang="en-US" dirty="0" smtClean="0"/>
          </a:p>
          <a:p>
            <a:pPr marL="355600" lvl="1" indent="0">
              <a:buFontTx/>
              <a:buNone/>
              <a:defRPr/>
            </a:pPr>
            <a:endParaRPr lang="en-US" dirty="0" smtClean="0"/>
          </a:p>
          <a:p>
            <a:pPr marL="355600" lvl="1" indent="0">
              <a:buFontTx/>
              <a:buNone/>
              <a:defRPr/>
            </a:pPr>
            <a:endParaRPr lang="en-US" dirty="0" smtClean="0"/>
          </a:p>
          <a:p>
            <a:pPr marL="355600" lvl="1" indent="0" algn="r">
              <a:buFontTx/>
              <a:buNone/>
              <a:defRPr/>
            </a:pPr>
            <a:endParaRPr lang="en-US" sz="1400" dirty="0" smtClean="0"/>
          </a:p>
          <a:p>
            <a:pPr marL="355600" lvl="1" indent="0" algn="r">
              <a:buFontTx/>
              <a:buNone/>
              <a:defRPr/>
            </a:pPr>
            <a:endParaRPr lang="en-US" sz="1400" dirty="0" smtClean="0"/>
          </a:p>
          <a:p>
            <a:pPr marL="355600" lvl="1" indent="0" algn="r">
              <a:buFontTx/>
              <a:buNone/>
              <a:defRPr/>
            </a:pPr>
            <a:endParaRPr lang="en-US" sz="1600" dirty="0" smtClean="0"/>
          </a:p>
          <a:p>
            <a:pPr marL="0" lvl="1" indent="0" algn="ctr">
              <a:buFontTx/>
              <a:buNone/>
              <a:defRPr/>
            </a:pPr>
            <a:r>
              <a:rPr lang="en-US" sz="1600" b="1" dirty="0" smtClean="0"/>
              <a:t>Alexander Hogenboom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Erasmus School of Economics</a:t>
            </a:r>
            <a:br>
              <a:rPr lang="en-US" sz="1600" dirty="0" smtClean="0"/>
            </a:br>
            <a:r>
              <a:rPr lang="en-US" sz="1600" dirty="0" smtClean="0"/>
              <a:t>Erasmus University Rotterdam</a:t>
            </a:r>
            <a:br>
              <a:rPr lang="en-US" sz="1600" dirty="0" smtClean="0"/>
            </a:br>
            <a:r>
              <a:rPr lang="en-US" sz="1600" dirty="0" smtClean="0"/>
              <a:t>P.O. Box 1738, NL-3000 DR</a:t>
            </a:r>
            <a:br>
              <a:rPr lang="en-US" sz="1600" dirty="0" smtClean="0"/>
            </a:br>
            <a:r>
              <a:rPr lang="en-US" sz="1600" dirty="0" smtClean="0"/>
              <a:t>Rotterdam, the Netherlands</a:t>
            </a:r>
          </a:p>
          <a:p>
            <a:pPr marL="0" lvl="1" indent="0" algn="ctr">
              <a:buFontTx/>
              <a:buNone/>
              <a:defRPr/>
            </a:pPr>
            <a:r>
              <a:rPr lang="en-US" sz="1600" dirty="0" smtClean="0">
                <a:hlinkClick r:id="rId3"/>
              </a:rPr>
              <a:t>hogenboom@ese.eur.nl</a:t>
            </a:r>
            <a:endParaRPr lang="en-US" sz="1600" dirty="0" smtClean="0"/>
          </a:p>
        </p:txBody>
      </p:sp>
      <p:sp>
        <p:nvSpPr>
          <p:cNvPr id="18436" name="Tijdelijke aanduiding voor voettekst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KMO 2012</a:t>
            </a:r>
            <a:endParaRPr lang="en-US" dirty="0"/>
          </a:p>
        </p:txBody>
      </p:sp>
      <p:sp>
        <p:nvSpPr>
          <p:cNvPr id="18437" name="Tijdelijke aanduiding voor dianumm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F1D054B-F247-4AE7-82FA-813DDF6E1119}" type="slidenum">
              <a:rPr lang="en-US" smtClean="0"/>
              <a:pPr/>
              <a:t>13</a:t>
            </a:fld>
            <a:endParaRPr lang="en-US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781050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 (1)</a:t>
            </a:r>
          </a:p>
        </p:txBody>
      </p:sp>
      <p:sp>
        <p:nvSpPr>
          <p:cNvPr id="5123" name="Tijdelijke aanduiding voor inhoud 2"/>
          <p:cNvSpPr>
            <a:spLocks noGrp="1"/>
          </p:cNvSpPr>
          <p:nvPr>
            <p:ph idx="1"/>
          </p:nvPr>
        </p:nvSpPr>
        <p:spPr>
          <a:xfrm>
            <a:off x="827088" y="1412875"/>
            <a:ext cx="7959725" cy="4968875"/>
          </a:xfrm>
        </p:spPr>
        <p:txBody>
          <a:bodyPr/>
          <a:lstStyle/>
          <a:p>
            <a:r>
              <a:rPr lang="en-US" dirty="0"/>
              <a:t>The Web offers an overwhelming amount of multi-lingual textual data, containing traces of sentiment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500" dirty="0" smtClean="0"/>
          </a:p>
          <a:p>
            <a:r>
              <a:rPr lang="en-US" dirty="0" smtClean="0"/>
              <a:t>Information monitoring </a:t>
            </a:r>
            <a:r>
              <a:rPr lang="en-US" dirty="0"/>
              <a:t>tools for tracking </a:t>
            </a:r>
            <a:r>
              <a:rPr lang="en-US" dirty="0" smtClean="0"/>
              <a:t>sentiment are crucial </a:t>
            </a:r>
            <a:r>
              <a:rPr lang="en-US" dirty="0"/>
              <a:t>for today’s businesses</a:t>
            </a:r>
            <a:endParaRPr lang="en-US" sz="500" dirty="0" smtClean="0"/>
          </a:p>
        </p:txBody>
      </p:sp>
      <p:sp>
        <p:nvSpPr>
          <p:cNvPr id="5124" name="Tijdelijke aanduiding voor voettekst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KMO 2012</a:t>
            </a:r>
            <a:endParaRPr lang="en-US"/>
          </a:p>
        </p:txBody>
      </p:sp>
      <p:sp>
        <p:nvSpPr>
          <p:cNvPr id="5125" name="Tijdelijke aanduiding voor dianumm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1216B4-4FD7-4D9A-B867-C01448A4F6CC}" type="slidenum">
              <a:rPr lang="en-US" smtClean="0"/>
              <a:pPr/>
              <a:t>2</a:t>
            </a:fld>
            <a:endParaRPr lang="en-US" smtClean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44451">
            <a:off x="955970" y="3227067"/>
            <a:ext cx="3600000" cy="248906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15198">
            <a:off x="4908799" y="3441494"/>
            <a:ext cx="3600000" cy="248906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11957">
            <a:off x="1115616" y="3429000"/>
            <a:ext cx="3600000" cy="248906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104903">
            <a:off x="1560605" y="3576016"/>
            <a:ext cx="3600000" cy="248906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213477">
            <a:off x="1259632" y="3573016"/>
            <a:ext cx="3600000" cy="248906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430334">
            <a:off x="1249023" y="3459581"/>
            <a:ext cx="3600000" cy="248906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1371397">
            <a:off x="4794736" y="3473849"/>
            <a:ext cx="3600000" cy="248906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8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0638816">
            <a:off x="5003290" y="3430805"/>
            <a:ext cx="3600000" cy="248906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9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458289">
            <a:off x="5153496" y="3369175"/>
            <a:ext cx="3600000" cy="248906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20826791">
            <a:off x="1275833" y="3511068"/>
            <a:ext cx="3600000" cy="248906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 (2)</a:t>
            </a:r>
          </a:p>
        </p:txBody>
      </p:sp>
      <p:sp>
        <p:nvSpPr>
          <p:cNvPr id="6147" name="Tijdelijke aanduiding voor inhoud 2"/>
          <p:cNvSpPr>
            <a:spLocks noGrp="1"/>
          </p:cNvSpPr>
          <p:nvPr>
            <p:ph idx="1"/>
          </p:nvPr>
        </p:nvSpPr>
        <p:spPr>
          <a:xfrm>
            <a:off x="827088" y="1412875"/>
            <a:ext cx="7959725" cy="4968875"/>
          </a:xfrm>
        </p:spPr>
        <p:txBody>
          <a:bodyPr/>
          <a:lstStyle/>
          <a:p>
            <a:r>
              <a:rPr lang="en-US" dirty="0"/>
              <a:t>Language-specific sentiment analysis typically produces sentiment </a:t>
            </a:r>
            <a:r>
              <a:rPr lang="en-US" dirty="0" smtClean="0"/>
              <a:t>scores</a:t>
            </a:r>
          </a:p>
          <a:p>
            <a:endParaRPr lang="en-US" sz="500" dirty="0"/>
          </a:p>
          <a:p>
            <a:r>
              <a:rPr lang="en-US" dirty="0" smtClean="0"/>
              <a:t>Sentiment </a:t>
            </a:r>
            <a:r>
              <a:rPr lang="en-US" dirty="0"/>
              <a:t>scores are incomparable across languages as they originate from language-specific </a:t>
            </a:r>
            <a:r>
              <a:rPr lang="en-US" dirty="0" smtClean="0"/>
              <a:t>phenomena</a:t>
            </a:r>
          </a:p>
          <a:p>
            <a:endParaRPr lang="en-US" sz="500" dirty="0"/>
          </a:p>
          <a:p>
            <a:r>
              <a:rPr lang="en-US" dirty="0" smtClean="0"/>
              <a:t>Star </a:t>
            </a:r>
            <a:r>
              <a:rPr lang="en-US" dirty="0"/>
              <a:t>ratings are universal classifications of </a:t>
            </a:r>
            <a:r>
              <a:rPr lang="en-US" dirty="0" smtClean="0"/>
              <a:t>people’s intended sentiment and thus enable comparison</a:t>
            </a:r>
            <a:br>
              <a:rPr lang="en-US" dirty="0" smtClean="0"/>
            </a:br>
            <a:endParaRPr lang="en-US" sz="500" dirty="0"/>
          </a:p>
          <a:p>
            <a:r>
              <a:rPr lang="en-US" dirty="0" smtClean="0"/>
              <a:t>As star ratings are not always available, we need </a:t>
            </a:r>
            <a:r>
              <a:rPr lang="en-US" dirty="0"/>
              <a:t>a mapping from language-specific scores of sentiment conveyed by words to universal star ratings</a:t>
            </a:r>
            <a:endParaRPr lang="en-US" dirty="0" smtClean="0"/>
          </a:p>
        </p:txBody>
      </p:sp>
      <p:sp>
        <p:nvSpPr>
          <p:cNvPr id="6148" name="Tijdelijke aanduiding voor voettekst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KMO 2012</a:t>
            </a:r>
            <a:endParaRPr lang="en-US"/>
          </a:p>
        </p:txBody>
      </p:sp>
      <p:sp>
        <p:nvSpPr>
          <p:cNvPr id="6149" name="Tijdelijke aanduiding voor dianumm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64CAC5-8FC0-4C4F-A175-34027F2F0367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Cross-Language Sentiment Analysis (1)</a:t>
            </a:r>
          </a:p>
        </p:txBody>
      </p:sp>
      <p:sp>
        <p:nvSpPr>
          <p:cNvPr id="6147" name="Tijdelijke aanduiding voor inhoud 2"/>
          <p:cNvSpPr>
            <a:spLocks noGrp="1"/>
          </p:cNvSpPr>
          <p:nvPr>
            <p:ph idx="1"/>
          </p:nvPr>
        </p:nvSpPr>
        <p:spPr>
          <a:xfrm>
            <a:off x="827088" y="1412875"/>
            <a:ext cx="7959725" cy="4968875"/>
          </a:xfrm>
        </p:spPr>
        <p:txBody>
          <a:bodyPr/>
          <a:lstStyle/>
          <a:p>
            <a:r>
              <a:rPr lang="en-US" dirty="0"/>
              <a:t>Sentiment analysis is typically focused on determining the polarity of natural language </a:t>
            </a:r>
            <a:r>
              <a:rPr lang="en-US" dirty="0" smtClean="0"/>
              <a:t>text</a:t>
            </a:r>
          </a:p>
          <a:p>
            <a:endParaRPr lang="en-US" sz="500" dirty="0"/>
          </a:p>
          <a:p>
            <a:r>
              <a:rPr lang="en-US" dirty="0" smtClean="0"/>
              <a:t>Applications exist </a:t>
            </a:r>
            <a:r>
              <a:rPr lang="en-US" dirty="0"/>
              <a:t>in summarizing reviews, determining a general mood (consumer confidence, politics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sz="500" dirty="0"/>
          </a:p>
          <a:p>
            <a:r>
              <a:rPr lang="en-US" dirty="0" smtClean="0"/>
              <a:t>State-of-the-art </a:t>
            </a:r>
            <a:r>
              <a:rPr lang="en-US" dirty="0"/>
              <a:t>approaches classify polarity of natural language text by analyzing vector representations using, e.g., machine learning </a:t>
            </a:r>
            <a:r>
              <a:rPr lang="en-US" dirty="0" smtClean="0"/>
              <a:t>techniques</a:t>
            </a:r>
            <a:br>
              <a:rPr lang="en-US" dirty="0" smtClean="0"/>
            </a:br>
            <a:endParaRPr lang="en-US" sz="500" dirty="0"/>
          </a:p>
          <a:p>
            <a:r>
              <a:rPr lang="en-US" dirty="0" smtClean="0"/>
              <a:t>Alternative </a:t>
            </a:r>
            <a:r>
              <a:rPr lang="en-US" dirty="0"/>
              <a:t>approaches are lexicon-based, which renders them robust across domains and texts and enables linguistic analysis at a deeper </a:t>
            </a:r>
            <a:r>
              <a:rPr lang="en-US" dirty="0" smtClean="0"/>
              <a:t>level</a:t>
            </a:r>
            <a:br>
              <a:rPr lang="en-US" dirty="0" smtClean="0"/>
            </a:br>
            <a:endParaRPr lang="en-US" sz="500" dirty="0"/>
          </a:p>
          <a:p>
            <a:r>
              <a:rPr lang="en-US" dirty="0" smtClean="0"/>
              <a:t>Challenge</a:t>
            </a:r>
            <a:r>
              <a:rPr lang="en-US" dirty="0"/>
              <a:t>: other languages require other approaches</a:t>
            </a:r>
            <a:endParaRPr lang="en-US" dirty="0" smtClean="0"/>
          </a:p>
        </p:txBody>
      </p:sp>
      <p:sp>
        <p:nvSpPr>
          <p:cNvPr id="6148" name="Tijdelijke aanduiding voor voettekst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KMO 2012</a:t>
            </a:r>
            <a:endParaRPr lang="en-US"/>
          </a:p>
        </p:txBody>
      </p:sp>
      <p:sp>
        <p:nvSpPr>
          <p:cNvPr id="6149" name="Tijdelijke aanduiding voor dianumm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64CAC5-8FC0-4C4F-A175-34027F2F0367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818147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Cross-Language Sentiment Analysis (2)</a:t>
            </a:r>
          </a:p>
        </p:txBody>
      </p:sp>
      <p:sp>
        <p:nvSpPr>
          <p:cNvPr id="6147" name="Tijdelijke aanduiding voor inhoud 2"/>
          <p:cNvSpPr>
            <a:spLocks noGrp="1"/>
          </p:cNvSpPr>
          <p:nvPr>
            <p:ph idx="1"/>
          </p:nvPr>
        </p:nvSpPr>
        <p:spPr>
          <a:xfrm>
            <a:off x="827088" y="1412875"/>
            <a:ext cx="7959725" cy="4968875"/>
          </a:xfrm>
        </p:spPr>
        <p:txBody>
          <a:bodyPr/>
          <a:lstStyle/>
          <a:p>
            <a:r>
              <a:rPr lang="en-US" dirty="0"/>
              <a:t>Typical </a:t>
            </a:r>
            <a:r>
              <a:rPr lang="en-US" dirty="0" smtClean="0"/>
              <a:t>solutions:</a:t>
            </a:r>
            <a:br>
              <a:rPr lang="en-US" dirty="0" smtClean="0"/>
            </a:br>
            <a:endParaRPr lang="en-US" sz="300" dirty="0" smtClean="0"/>
          </a:p>
          <a:p>
            <a:pPr lvl="1"/>
            <a:r>
              <a:rPr lang="en-US" dirty="0" smtClean="0"/>
              <a:t>Machine </a:t>
            </a:r>
            <a:r>
              <a:rPr lang="en-US" dirty="0"/>
              <a:t>translation into reference </a:t>
            </a:r>
            <a:r>
              <a:rPr lang="en-US" dirty="0" smtClean="0"/>
              <a:t>language</a:t>
            </a:r>
          </a:p>
          <a:p>
            <a:pPr lvl="1"/>
            <a:r>
              <a:rPr lang="en-US" dirty="0" smtClean="0"/>
              <a:t>Lexicon </a:t>
            </a:r>
            <a:r>
              <a:rPr lang="en-US" dirty="0"/>
              <a:t>creation for new </a:t>
            </a:r>
            <a:r>
              <a:rPr lang="en-US" dirty="0" smtClean="0"/>
              <a:t>languages</a:t>
            </a:r>
          </a:p>
          <a:p>
            <a:pPr lvl="1"/>
            <a:r>
              <a:rPr lang="en-US" dirty="0" smtClean="0"/>
              <a:t>Construction </a:t>
            </a:r>
            <a:r>
              <a:rPr lang="en-US" dirty="0"/>
              <a:t>of new sentiment analysis </a:t>
            </a:r>
            <a:r>
              <a:rPr lang="en-US" dirty="0" smtClean="0"/>
              <a:t>frameworks</a:t>
            </a:r>
            <a:br>
              <a:rPr lang="en-US" dirty="0" smtClean="0"/>
            </a:br>
            <a:endParaRPr lang="en-US" sz="500" dirty="0"/>
          </a:p>
          <a:p>
            <a:r>
              <a:rPr lang="en-US" dirty="0" smtClean="0"/>
              <a:t>Most </a:t>
            </a:r>
            <a:r>
              <a:rPr lang="en-US" dirty="0"/>
              <a:t>approaches yield incomparable sentiment </a:t>
            </a:r>
            <a:r>
              <a:rPr lang="en-US" dirty="0" smtClean="0"/>
              <a:t>scores</a:t>
            </a:r>
            <a:br>
              <a:rPr lang="en-US" dirty="0" smtClean="0"/>
            </a:br>
            <a:endParaRPr lang="en-US" sz="500" dirty="0"/>
          </a:p>
          <a:p>
            <a:r>
              <a:rPr lang="en-US" dirty="0" smtClean="0"/>
              <a:t>Sentiment-carrying </a:t>
            </a:r>
            <a:r>
              <a:rPr lang="en-US" dirty="0"/>
              <a:t>text is an artifact of the use of language rather than a culture-free analytical </a:t>
            </a:r>
            <a:r>
              <a:rPr lang="en-US" dirty="0" smtClean="0"/>
              <a:t>tool</a:t>
            </a:r>
            <a:br>
              <a:rPr lang="en-US" dirty="0" smtClean="0"/>
            </a:br>
            <a:endParaRPr lang="en-US" sz="500" dirty="0"/>
          </a:p>
          <a:p>
            <a:r>
              <a:rPr lang="en-US" dirty="0" smtClean="0"/>
              <a:t>Capturing </a:t>
            </a:r>
            <a:r>
              <a:rPr lang="en-US" dirty="0"/>
              <a:t>the relation between the use of language and universal star ratings reflecting intended sentiment is crucial for cross-language sentiment analysis</a:t>
            </a:r>
            <a:endParaRPr lang="en-US" dirty="0" smtClean="0"/>
          </a:p>
        </p:txBody>
      </p:sp>
      <p:sp>
        <p:nvSpPr>
          <p:cNvPr id="6148" name="Tijdelijke aanduiding voor voettekst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KMO 2012</a:t>
            </a:r>
            <a:endParaRPr lang="en-US"/>
          </a:p>
        </p:txBody>
      </p:sp>
      <p:sp>
        <p:nvSpPr>
          <p:cNvPr id="6149" name="Tijdelijke aanduiding voor dianumm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64CAC5-8FC0-4C4F-A175-34027F2F0367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27970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Sentiment Scores to Star Ratings (1)</a:t>
            </a:r>
          </a:p>
        </p:txBody>
      </p:sp>
      <p:sp>
        <p:nvSpPr>
          <p:cNvPr id="6147" name="Tijdelijke aanduiding voor inhoud 2"/>
          <p:cNvSpPr>
            <a:spLocks noGrp="1"/>
          </p:cNvSpPr>
          <p:nvPr>
            <p:ph idx="1"/>
          </p:nvPr>
        </p:nvSpPr>
        <p:spPr>
          <a:xfrm>
            <a:off x="827088" y="1412875"/>
            <a:ext cx="7959725" cy="4968875"/>
          </a:xfrm>
        </p:spPr>
        <p:txBody>
          <a:bodyPr/>
          <a:lstStyle/>
          <a:p>
            <a:r>
              <a:rPr lang="en-US" dirty="0" smtClean="0"/>
              <a:t>Assumptions:</a:t>
            </a:r>
            <a:br>
              <a:rPr lang="en-US" dirty="0" smtClean="0"/>
            </a:br>
            <a:endParaRPr lang="en-US" sz="300" dirty="0" smtClean="0"/>
          </a:p>
          <a:p>
            <a:pPr lvl="1"/>
            <a:r>
              <a:rPr lang="en-US" dirty="0"/>
              <a:t>Star ratings are universal classifications of intended sentiment</a:t>
            </a:r>
          </a:p>
          <a:p>
            <a:pPr lvl="1"/>
            <a:r>
              <a:rPr lang="en-US" dirty="0" smtClean="0"/>
              <a:t>Classes </a:t>
            </a:r>
            <a:r>
              <a:rPr lang="en-US" dirty="0"/>
              <a:t>are defined on an ordinal scale</a:t>
            </a:r>
          </a:p>
          <a:p>
            <a:pPr lvl="1"/>
            <a:r>
              <a:rPr lang="en-US" dirty="0" smtClean="0"/>
              <a:t>Higher </a:t>
            </a:r>
            <a:r>
              <a:rPr lang="en-US" dirty="0"/>
              <a:t>language-specific sentiment scores are associated with higher star ratings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500" dirty="0"/>
          </a:p>
          <a:p>
            <a:r>
              <a:rPr lang="en-US" dirty="0"/>
              <a:t>We model the relation between sentiment scores and </a:t>
            </a:r>
            <a:r>
              <a:rPr lang="en-US" dirty="0" smtClean="0"/>
              <a:t>star ratings </a:t>
            </a:r>
            <a:r>
              <a:rPr lang="en-US" dirty="0"/>
              <a:t>as a monotonically increasing step function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500" dirty="0"/>
          </a:p>
          <a:p>
            <a:r>
              <a:rPr lang="en-US" dirty="0"/>
              <a:t>We thus construct language-specific sentiment maps, where subsets of texts with (largely) similar star ratings are separated by </a:t>
            </a:r>
            <a:r>
              <a:rPr lang="en-US" dirty="0" smtClean="0"/>
              <a:t>boundaries</a:t>
            </a:r>
          </a:p>
        </p:txBody>
      </p:sp>
      <p:sp>
        <p:nvSpPr>
          <p:cNvPr id="6148" name="Tijdelijke aanduiding voor voettekst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KMO 2012</a:t>
            </a:r>
            <a:endParaRPr lang="en-US"/>
          </a:p>
        </p:txBody>
      </p:sp>
      <p:sp>
        <p:nvSpPr>
          <p:cNvPr id="6149" name="Tijdelijke aanduiding voor dianumm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64CAC5-8FC0-4C4F-A175-34027F2F0367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748983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Sentiment Scores to Star Ratings (2)</a:t>
            </a:r>
          </a:p>
        </p:txBody>
      </p:sp>
      <p:sp>
        <p:nvSpPr>
          <p:cNvPr id="6147" name="Tijdelijke aanduiding voor inhoud 2"/>
          <p:cNvSpPr>
            <a:spLocks noGrp="1"/>
          </p:cNvSpPr>
          <p:nvPr>
            <p:ph idx="1"/>
          </p:nvPr>
        </p:nvSpPr>
        <p:spPr>
          <a:xfrm>
            <a:off x="827088" y="1412875"/>
            <a:ext cx="7959725" cy="4968875"/>
          </a:xfrm>
        </p:spPr>
        <p:txBody>
          <a:bodyPr/>
          <a:lstStyle/>
          <a:p>
            <a:r>
              <a:rPr lang="en-US" dirty="0" smtClean="0"/>
              <a:t>The challenge is to </a:t>
            </a:r>
            <a:r>
              <a:rPr lang="en-US" dirty="0"/>
              <a:t>find optimal set of boundaries, minimizing the total number of </a:t>
            </a:r>
            <a:r>
              <a:rPr lang="en-US" dirty="0" smtClean="0"/>
              <a:t>misclassifications</a:t>
            </a:r>
            <a:br>
              <a:rPr lang="en-US" dirty="0" smtClean="0"/>
            </a:br>
            <a:endParaRPr lang="en-US" sz="500" dirty="0"/>
          </a:p>
          <a:p>
            <a:r>
              <a:rPr lang="en-US" dirty="0" smtClean="0"/>
              <a:t>Boundaries </a:t>
            </a:r>
            <a:r>
              <a:rPr lang="en-US" dirty="0"/>
              <a:t>must be non-overlapping and </a:t>
            </a:r>
            <a:r>
              <a:rPr lang="en-US" dirty="0" smtClean="0"/>
              <a:t>ordered</a:t>
            </a:r>
            <a:br>
              <a:rPr lang="en-US" dirty="0" smtClean="0"/>
            </a:br>
            <a:endParaRPr lang="en-US" sz="500" dirty="0"/>
          </a:p>
          <a:p>
            <a:r>
              <a:rPr lang="en-US" dirty="0"/>
              <a:t>Non-trivial optimization can be performed by means of: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300" dirty="0" smtClean="0"/>
          </a:p>
          <a:p>
            <a:pPr lvl="1"/>
            <a:r>
              <a:rPr lang="en-US" dirty="0" smtClean="0"/>
              <a:t>Greedy algorithms</a:t>
            </a:r>
            <a:endParaRPr lang="en-US" dirty="0"/>
          </a:p>
          <a:p>
            <a:pPr lvl="1"/>
            <a:r>
              <a:rPr lang="en-US" dirty="0" smtClean="0"/>
              <a:t>Machine learning</a:t>
            </a:r>
            <a:endParaRPr lang="en-US" dirty="0"/>
          </a:p>
          <a:p>
            <a:pPr lvl="1"/>
            <a:r>
              <a:rPr lang="en-US" dirty="0" smtClean="0"/>
              <a:t>Brute force</a:t>
            </a:r>
          </a:p>
        </p:txBody>
      </p:sp>
      <p:sp>
        <p:nvSpPr>
          <p:cNvPr id="6148" name="Tijdelijke aanduiding voor voettekst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KMO 2012</a:t>
            </a:r>
            <a:endParaRPr lang="en-US"/>
          </a:p>
        </p:txBody>
      </p:sp>
      <p:sp>
        <p:nvSpPr>
          <p:cNvPr id="6149" name="Tijdelijke aanduiding voor dianumm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64CAC5-8FC0-4C4F-A175-34027F2F0367}" type="slidenum">
              <a:rPr lang="en-US" smtClean="0"/>
              <a:pPr/>
              <a:t>7</a:t>
            </a:fld>
            <a:endParaRPr lang="en-US" smtClean="0"/>
          </a:p>
        </p:txBody>
      </p:sp>
      <p:pic>
        <p:nvPicPr>
          <p:cNvPr id="1027" name="Picture 3" descr="D:\Projects\PhD\papers\kmo12-sentistar\presentation\fig_IntuitiveSentimentMa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38" y="4797152"/>
            <a:ext cx="7913688" cy="74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2696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(1)</a:t>
            </a:r>
          </a:p>
        </p:txBody>
      </p:sp>
      <p:sp>
        <p:nvSpPr>
          <p:cNvPr id="6147" name="Tijdelijke aanduiding voor inhoud 2"/>
          <p:cNvSpPr>
            <a:spLocks noGrp="1"/>
          </p:cNvSpPr>
          <p:nvPr>
            <p:ph idx="1"/>
          </p:nvPr>
        </p:nvSpPr>
        <p:spPr>
          <a:xfrm>
            <a:off x="827088" y="1412875"/>
            <a:ext cx="7959725" cy="4968875"/>
          </a:xfrm>
        </p:spPr>
        <p:txBody>
          <a:bodyPr/>
          <a:lstStyle/>
          <a:p>
            <a:r>
              <a:rPr lang="en-US" dirty="0" smtClean="0"/>
              <a:t>Exploration </a:t>
            </a:r>
            <a:r>
              <a:rPr lang="en-US" dirty="0"/>
              <a:t>of how </a:t>
            </a:r>
            <a:r>
              <a:rPr lang="en-US" dirty="0" smtClean="0"/>
              <a:t>sentiment </a:t>
            </a:r>
            <a:r>
              <a:rPr lang="en-US" dirty="0"/>
              <a:t>scores can be converted into universal star ratings and how such mappings differ across languages (10-fold cross-validated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sz="500" dirty="0"/>
          </a:p>
          <a:p>
            <a:r>
              <a:rPr lang="en-US" dirty="0" smtClean="0"/>
              <a:t>Data </a:t>
            </a:r>
            <a:r>
              <a:rPr lang="en-US" dirty="0"/>
              <a:t>set of short movie reviews in Dutch (1,759) and English (46,315), rated by their authors, with normally distributed ratings over five star </a:t>
            </a:r>
            <a:r>
              <a:rPr lang="en-US" dirty="0" smtClean="0"/>
              <a:t>classes</a:t>
            </a:r>
            <a:br>
              <a:rPr lang="en-US" dirty="0" smtClean="0"/>
            </a:br>
            <a:endParaRPr lang="en-US" sz="500" dirty="0"/>
          </a:p>
          <a:p>
            <a:r>
              <a:rPr lang="en-US" dirty="0" smtClean="0"/>
              <a:t>Sentiment </a:t>
            </a:r>
            <a:r>
              <a:rPr lang="en-US" dirty="0"/>
              <a:t>analysis by means of an existing lexicon-based </a:t>
            </a:r>
            <a:r>
              <a:rPr lang="en-US" dirty="0" smtClean="0"/>
              <a:t>multi-lingual framework, </a:t>
            </a:r>
            <a:r>
              <a:rPr lang="en-US" dirty="0"/>
              <a:t>yielding language-specific sentiment scores in the interval [-1.5, 1.5</a:t>
            </a:r>
            <a:r>
              <a:rPr lang="en-US" dirty="0" smtClean="0"/>
              <a:t>]</a:t>
            </a:r>
            <a:br>
              <a:rPr lang="en-US" dirty="0" smtClean="0"/>
            </a:br>
            <a:endParaRPr lang="en-US" sz="500" dirty="0"/>
          </a:p>
          <a:p>
            <a:r>
              <a:rPr lang="en-US" dirty="0" smtClean="0"/>
              <a:t>Paired </a:t>
            </a:r>
            <a:r>
              <a:rPr lang="en-US" dirty="0"/>
              <a:t>observations of sentiment scores and star ratings can be used to construct sentiment maps by means of a brute force approach (step size 0.1)</a:t>
            </a:r>
            <a:endParaRPr lang="en-US" dirty="0" smtClean="0"/>
          </a:p>
        </p:txBody>
      </p:sp>
      <p:sp>
        <p:nvSpPr>
          <p:cNvPr id="6148" name="Tijdelijke aanduiding voor voettekst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KMO 2012</a:t>
            </a:r>
            <a:endParaRPr lang="en-US"/>
          </a:p>
        </p:txBody>
      </p:sp>
      <p:sp>
        <p:nvSpPr>
          <p:cNvPr id="6149" name="Tijdelijke aanduiding voor dianumm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64CAC5-8FC0-4C4F-A175-34027F2F0367}" type="slidenum">
              <a:rPr lang="en-US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553887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(2)</a:t>
            </a:r>
          </a:p>
        </p:txBody>
      </p:sp>
      <p:sp>
        <p:nvSpPr>
          <p:cNvPr id="6147" name="Tijdelijke aanduiding voor inhoud 2"/>
          <p:cNvSpPr>
            <a:spLocks noGrp="1"/>
          </p:cNvSpPr>
          <p:nvPr>
            <p:ph idx="1"/>
          </p:nvPr>
        </p:nvSpPr>
        <p:spPr>
          <a:xfrm>
            <a:off x="827088" y="1412875"/>
            <a:ext cx="7959725" cy="4968875"/>
          </a:xfrm>
        </p:spPr>
        <p:txBody>
          <a:bodyPr/>
          <a:lstStyle/>
          <a:p>
            <a:endParaRPr lang="en-US" dirty="0" smtClean="0"/>
          </a:p>
        </p:txBody>
      </p:sp>
      <p:sp>
        <p:nvSpPr>
          <p:cNvPr id="6148" name="Tijdelijke aanduiding voor voettekst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KMO 2012</a:t>
            </a:r>
            <a:endParaRPr lang="en-US"/>
          </a:p>
        </p:txBody>
      </p:sp>
      <p:sp>
        <p:nvSpPr>
          <p:cNvPr id="6149" name="Tijdelijke aanduiding voor dianumm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64CAC5-8FC0-4C4F-A175-34027F2F0367}" type="slidenum">
              <a:rPr lang="en-US" smtClean="0"/>
              <a:pPr/>
              <a:t>9</a:t>
            </a:fld>
            <a:endParaRPr lang="en-US" smtClean="0"/>
          </a:p>
        </p:txBody>
      </p:sp>
      <p:pic>
        <p:nvPicPr>
          <p:cNvPr id="1026" name="Picture 2" descr="D:\Projects\PhD\papers\kmo12-sentistar\presentation\fig_Analys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367" y="2173071"/>
            <a:ext cx="3382857" cy="298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4973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Arial" charset="0"/>
            <a:ea typeface="ＭＳ Ｐゴシック" pitchFamily="48" charset="-128"/>
            <a:cs typeface="+mn-cs"/>
          </a:defRPr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11199</TotalTime>
  <Words>301</Words>
  <Application>Microsoft Office PowerPoint</Application>
  <PresentationFormat>Diavoorstelling (4:3)</PresentationFormat>
  <Paragraphs>127</Paragraphs>
  <Slides>13</Slides>
  <Notes>13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Custom Design</vt:lpstr>
      <vt:lpstr>Towards Cross-Language Sentiment Analysis through Universal Star Ratings</vt:lpstr>
      <vt:lpstr>Introduction (1)</vt:lpstr>
      <vt:lpstr>Introduction (2)</vt:lpstr>
      <vt:lpstr>Cross-Language Sentiment Analysis (1)</vt:lpstr>
      <vt:lpstr>Cross-Language Sentiment Analysis (2)</vt:lpstr>
      <vt:lpstr>From Sentiment Scores to Star Ratings (1)</vt:lpstr>
      <vt:lpstr>From Sentiment Scores to Star Ratings (2)</vt:lpstr>
      <vt:lpstr>Evaluation (1)</vt:lpstr>
      <vt:lpstr>Evaluation (2)</vt:lpstr>
      <vt:lpstr>Evaluation (3)</vt:lpstr>
      <vt:lpstr>Conclusions</vt:lpstr>
      <vt:lpstr>Future Work</vt:lpstr>
      <vt:lpstr>Questions?</vt:lpstr>
    </vt:vector>
  </TitlesOfParts>
  <Company>Erasmus Universiteit Rotterdam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Cross-Language Sentiment Analysis through Universal Star Ratings</dc:title>
  <dc:creator>Alexander Hogenboom</dc:creator>
  <cp:lastModifiedBy>Alexander Hogenboom</cp:lastModifiedBy>
  <cp:revision>803</cp:revision>
  <dcterms:created xsi:type="dcterms:W3CDTF">2007-09-06T08:43:42Z</dcterms:created>
  <dcterms:modified xsi:type="dcterms:W3CDTF">2012-07-08T18:40:47Z</dcterms:modified>
</cp:coreProperties>
</file>