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9" r:id="rId1"/>
  </p:sldMasterIdLst>
  <p:notesMasterIdLst>
    <p:notesMasterId r:id="rId13"/>
  </p:notesMasterIdLst>
  <p:handoutMasterIdLst>
    <p:handoutMasterId r:id="rId14"/>
  </p:handoutMasterIdLst>
  <p:sldIdLst>
    <p:sldId id="266" r:id="rId2"/>
    <p:sldId id="303" r:id="rId3"/>
    <p:sldId id="310" r:id="rId4"/>
    <p:sldId id="311" r:id="rId5"/>
    <p:sldId id="313" r:id="rId6"/>
    <p:sldId id="314" r:id="rId7"/>
    <p:sldId id="315" r:id="rId8"/>
    <p:sldId id="319" r:id="rId9"/>
    <p:sldId id="318" r:id="rId10"/>
    <p:sldId id="320" r:id="rId11"/>
    <p:sldId id="296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0000"/>
    <a:srgbClr val="3771B2"/>
    <a:srgbClr val="E37823"/>
    <a:srgbClr val="003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72932" autoAdjust="0"/>
  </p:normalViewPr>
  <p:slideViewPr>
    <p:cSldViewPr>
      <p:cViewPr varScale="1">
        <p:scale>
          <a:sx n="76" d="100"/>
          <a:sy n="76" d="100"/>
        </p:scale>
        <p:origin x="-9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7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1AEDCD-EAC7-4237-B1E5-AB60F1389C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51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14FEBF-C447-4315-BA41-8F8E45BC1A7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/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D4EC6-9BC4-44F5-834B-972A7593CF7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9EF76-E6DF-4DB9-8B12-54B17DB9601E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253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A1F74-8B44-420C-80CD-7D61BFEC59B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eader"/>
          <p:cNvPicPr>
            <a:picLocks noChangeAspect="1" noChangeArrowheads="1"/>
          </p:cNvPicPr>
          <p:nvPr userDrawn="1"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715963" y="0"/>
            <a:ext cx="842803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rasmus PMS 316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5984875"/>
            <a:ext cx="2743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and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191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860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14348" y="1428736"/>
            <a:ext cx="8429652" cy="1071570"/>
          </a:xfrm>
        </p:spPr>
        <p:txBody>
          <a:bodyPr anchorCtr="1"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C625-B799-4812-B54E-AC045BDECC8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785813" y="6215063"/>
            <a:ext cx="8286750" cy="220662"/>
          </a:xfrm>
        </p:spPr>
        <p:txBody>
          <a:bodyPr/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IS-MiS 2012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IS-MiS 2012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63411-AE7F-42FF-8D11-C3A94B73D24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23063" y="274638"/>
            <a:ext cx="1963737" cy="610711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27088" y="274638"/>
            <a:ext cx="5743575" cy="61071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IS-MiS 2012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08B75-73CA-469B-AE9C-19F0DEF5469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IS-MiS 2012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B6AF-DA76-4E0A-BC54-8BE786C767A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IS-MiS 2012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E16E0-0F68-4A3E-B5FF-9D7782AADB3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27088" y="1412875"/>
            <a:ext cx="3852862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32350" y="1412875"/>
            <a:ext cx="38544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IS-MiS 2012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9456-0AF9-4BFF-B3C9-45054420CBD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28675" y="1535113"/>
            <a:ext cx="385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28674" y="2192356"/>
            <a:ext cx="3852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857752" y="1540669"/>
            <a:ext cx="385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3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857751" y="2197912"/>
            <a:ext cx="3852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IS-MiS 2012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55E0-0A01-4325-A839-12B4BECFACD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IS-MiS 2012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6BA90-0B76-41EE-98B9-2177C9DE90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IS-MiS 2012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49CAA-97EA-4614-96AE-0A205E2E3D1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00496" y="273050"/>
            <a:ext cx="468630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5722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IS-MiS 2012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86C4-63A7-404D-95DE-3B1A23B10C2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IS-MiS 2012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8739-6AB8-45C1-ABE8-8982BB0A91E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785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412875"/>
            <a:ext cx="78597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5813" y="6500813"/>
            <a:ext cx="82867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IS-MiS 2012</a:t>
            </a:r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5813" y="6500813"/>
            <a:ext cx="17319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115888"/>
            <a:ext cx="62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4CEA22E-8A7F-412D-BFBD-3FD6342197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031" name="Picture 8" descr="ba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7191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erry.boon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hogenboom@ese.eur.nl" TargetMode="External"/><Relationship Id="rId4" Type="http://schemas.openxmlformats.org/officeDocument/2006/relationships/hyperlink" Target="mailto:frasincar@ese.eur.n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ogenboom@ese.eur.n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5"/>
          <p:cNvSpPr>
            <a:spLocks noGrp="1"/>
          </p:cNvSpPr>
          <p:nvPr>
            <p:ph type="title"/>
          </p:nvPr>
        </p:nvSpPr>
        <p:spPr>
          <a:xfrm>
            <a:off x="714375" y="1428750"/>
            <a:ext cx="8429625" cy="1071563"/>
          </a:xfrm>
        </p:spPr>
        <p:txBody>
          <a:bodyPr/>
          <a:lstStyle/>
          <a:p>
            <a:r>
              <a:rPr lang="en-US" sz="3200" dirty="0">
                <a:solidFill>
                  <a:srgbClr val="F2F2F2"/>
                </a:solidFill>
              </a:rPr>
              <a:t>A Statistical Approach to Star Rating Classification of Sentiment</a:t>
            </a:r>
            <a:endParaRPr lang="en-US" sz="3200" dirty="0" smtClean="0">
              <a:solidFill>
                <a:srgbClr val="F2F2F2"/>
              </a:solidFill>
            </a:endParaRPr>
          </a:p>
        </p:txBody>
      </p:sp>
      <p:sp>
        <p:nvSpPr>
          <p:cNvPr id="3075" name="Tijdelijke aanduiding voor voettekst 8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IS-MiS 2012</a:t>
            </a:r>
            <a:endParaRPr lang="en-US"/>
          </a:p>
        </p:txBody>
      </p:sp>
      <p:graphicFrame>
        <p:nvGraphicFramePr>
          <p:cNvPr id="3101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304758"/>
              </p:ext>
            </p:extLst>
          </p:nvPr>
        </p:nvGraphicFramePr>
        <p:xfrm>
          <a:off x="904096" y="3270250"/>
          <a:ext cx="8132400" cy="1007904"/>
        </p:xfrm>
        <a:graphic>
          <a:graphicData uri="http://schemas.openxmlformats.org/drawingml/2006/table">
            <a:tbl>
              <a:tblPr/>
              <a:tblGrid>
                <a:gridCol w="2710800"/>
                <a:gridCol w="2710800"/>
                <a:gridCol w="2710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126000" marB="12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</a:pPr>
                      <a:r>
                        <a:rPr lang="en-US" sz="1800" b="1" dirty="0" smtClean="0"/>
                        <a:t>Ferry Boon</a:t>
                      </a:r>
                      <a:endParaRPr lang="en-US" sz="1800" b="1" baseline="30000" dirty="0" smtClean="0"/>
                    </a:p>
                    <a:p>
                      <a:pPr algn="ctr" eaLnBrk="1" hangingPunct="1">
                        <a:lnSpc>
                          <a:spcPct val="80000"/>
                        </a:lnSpc>
                      </a:pPr>
                      <a:endParaRPr lang="en-US" sz="800" b="1" dirty="0" smtClean="0"/>
                    </a:p>
                    <a:p>
                      <a:pPr algn="ctr" eaLnBrk="1" hangingPunct="1">
                        <a:lnSpc>
                          <a:spcPct val="80000"/>
                        </a:lnSpc>
                      </a:pPr>
                      <a:r>
                        <a:rPr lang="en-US" sz="1200" b="1" dirty="0" smtClean="0"/>
                        <a:t>Erasmus University Rotterdam</a:t>
                      </a:r>
                    </a:p>
                    <a:p>
                      <a:pPr algn="ctr" eaLnBrk="1" hangingPunct="1">
                        <a:lnSpc>
                          <a:spcPct val="80000"/>
                        </a:lnSpc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hlinkClick r:id="rId3"/>
                        </a:rPr>
                        <a:t>ferry.boon@gmail.com</a:t>
                      </a:r>
                      <a:endParaRPr lang="en-US" sz="1200" u="sng" dirty="0" smtClean="0"/>
                    </a:p>
                  </a:txBody>
                  <a:tcPr marL="36000" marR="36000" marT="126000" marB="12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Flavius Frasincar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Erasmus University Rotterdam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  <a:hlinkClick r:id="rId4"/>
                        </a:rPr>
                        <a:t>frasincar@ese.eur.nl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  <a:p>
                      <a:pPr algn="ctr" eaLnBrk="1" hangingPunct="1">
                        <a:lnSpc>
                          <a:spcPct val="80000"/>
                        </a:lnSpc>
                      </a:pPr>
                      <a:endParaRPr lang="en-US" sz="1200" u="sng" dirty="0" smtClean="0"/>
                    </a:p>
                  </a:txBody>
                  <a:tcPr marL="36000" marR="36000" marT="126000" marB="12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5" name="Rechthoek 7"/>
          <p:cNvSpPr>
            <a:spLocks noChangeArrowheads="1"/>
          </p:cNvSpPr>
          <p:nvPr/>
        </p:nvSpPr>
        <p:spPr bwMode="auto">
          <a:xfrm>
            <a:off x="892448" y="3350354"/>
            <a:ext cx="2736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1800" b="1" dirty="0"/>
              <a:t>Alexander Hogenboom</a:t>
            </a:r>
            <a:endParaRPr lang="en-US" sz="1800" b="1" baseline="30000" dirty="0"/>
          </a:p>
          <a:p>
            <a:pPr algn="ctr" eaLnBrk="1" hangingPunct="1">
              <a:lnSpc>
                <a:spcPct val="80000"/>
              </a:lnSpc>
            </a:pPr>
            <a:endParaRPr lang="en-US" sz="800" b="1" dirty="0"/>
          </a:p>
          <a:p>
            <a:pPr algn="ctr" eaLnBrk="1" hangingPunct="1">
              <a:lnSpc>
                <a:spcPct val="80000"/>
              </a:lnSpc>
            </a:pPr>
            <a:r>
              <a:rPr lang="en-US" sz="1200" b="1" dirty="0" smtClean="0"/>
              <a:t>Erasmus </a:t>
            </a:r>
            <a:r>
              <a:rPr lang="en-US" sz="1200" b="1" dirty="0"/>
              <a:t>University Rotterdam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200" b="1" dirty="0">
                <a:solidFill>
                  <a:srgbClr val="FFFFFF"/>
                </a:solidFill>
                <a:hlinkClick r:id="rId5"/>
              </a:rPr>
              <a:t>hogenboom@ese.eur.nl</a:t>
            </a:r>
            <a:endParaRPr lang="en-US" sz="1300" u="sng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July 12, 2012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 smtClean="0"/>
              <a:t>Add new features in our vector representation, e.g., frequencies or word senses</a:t>
            </a:r>
            <a:br>
              <a:rPr lang="en-US" dirty="0" smtClean="0"/>
            </a:br>
            <a:endParaRPr lang="en-US" sz="500" dirty="0"/>
          </a:p>
          <a:p>
            <a:r>
              <a:rPr lang="en-US" dirty="0" smtClean="0"/>
              <a:t>Devise a weighting scheme in order to account for the position or role of sentiment-carrying words in a text</a:t>
            </a:r>
            <a:br>
              <a:rPr lang="en-US" dirty="0" smtClean="0"/>
            </a:br>
            <a:endParaRPr lang="en-US" sz="500" dirty="0"/>
          </a:p>
          <a:p>
            <a:r>
              <a:rPr lang="en-US" dirty="0" smtClean="0"/>
              <a:t>Assess other methods for star rating classification</a:t>
            </a: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IS-MiS 2012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823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784225" y="1412875"/>
            <a:ext cx="8283575" cy="4968875"/>
          </a:xfrm>
        </p:spPr>
        <p:txBody>
          <a:bodyPr/>
          <a:lstStyle/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 algn="r">
              <a:buFontTx/>
              <a:buNone/>
              <a:defRPr/>
            </a:pPr>
            <a:endParaRPr lang="en-US" sz="1400" dirty="0" smtClean="0"/>
          </a:p>
          <a:p>
            <a:pPr marL="355600" lvl="1" indent="0" algn="r">
              <a:buFontTx/>
              <a:buNone/>
              <a:defRPr/>
            </a:pPr>
            <a:endParaRPr lang="en-US" sz="1400" dirty="0" smtClean="0"/>
          </a:p>
          <a:p>
            <a:pPr marL="355600" lvl="1" indent="0" algn="r">
              <a:buFontTx/>
              <a:buNone/>
              <a:defRPr/>
            </a:pPr>
            <a:endParaRPr lang="en-US" sz="1600" dirty="0" smtClean="0"/>
          </a:p>
          <a:p>
            <a:pPr marL="0" lvl="1" indent="0" algn="ctr">
              <a:buFontTx/>
              <a:buNone/>
              <a:defRPr/>
            </a:pPr>
            <a:r>
              <a:rPr lang="en-US" sz="1600" b="1" dirty="0" smtClean="0"/>
              <a:t>Alexander Hogenboom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Erasmus School of Economics</a:t>
            </a:r>
            <a:br>
              <a:rPr lang="en-US" sz="1600" dirty="0" smtClean="0"/>
            </a:br>
            <a:r>
              <a:rPr lang="en-US" sz="1600" dirty="0" smtClean="0"/>
              <a:t>Erasmus University Rotterdam</a:t>
            </a:r>
            <a:br>
              <a:rPr lang="en-US" sz="1600" dirty="0" smtClean="0"/>
            </a:br>
            <a:r>
              <a:rPr lang="en-US" sz="1600" dirty="0" smtClean="0"/>
              <a:t>P.O. Box 1738, NL-3000 DR</a:t>
            </a:r>
            <a:br>
              <a:rPr lang="en-US" sz="1600" dirty="0" smtClean="0"/>
            </a:br>
            <a:r>
              <a:rPr lang="en-US" sz="1600" dirty="0" smtClean="0"/>
              <a:t>Rotterdam, the Netherlands</a:t>
            </a:r>
          </a:p>
          <a:p>
            <a:pPr marL="0" lvl="1" indent="0" algn="ctr">
              <a:buFontTx/>
              <a:buNone/>
              <a:defRPr/>
            </a:pPr>
            <a:r>
              <a:rPr lang="en-US" sz="1600" dirty="0" smtClean="0">
                <a:hlinkClick r:id="rId3"/>
              </a:rPr>
              <a:t>hogenboom@ese.eur.nl</a:t>
            </a:r>
            <a:endParaRPr lang="en-US" sz="1600" dirty="0" smtClean="0"/>
          </a:p>
        </p:txBody>
      </p:sp>
      <p:sp>
        <p:nvSpPr>
          <p:cNvPr id="18436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IS-MiS 2012</a:t>
            </a:r>
            <a:endParaRPr lang="en-US" dirty="0"/>
          </a:p>
        </p:txBody>
      </p:sp>
      <p:sp>
        <p:nvSpPr>
          <p:cNvPr id="18437" name="Tijdelijke aanduiding voor dianumm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1D054B-F247-4AE7-82FA-813DDF6E1119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57325"/>
            <a:ext cx="7056784" cy="326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(1)</a:t>
            </a: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/>
              <a:t>The Web offers an overwhelming amount of </a:t>
            </a:r>
            <a:r>
              <a:rPr lang="en-US" dirty="0" smtClean="0"/>
              <a:t>textual </a:t>
            </a:r>
            <a:r>
              <a:rPr lang="en-US" dirty="0"/>
              <a:t>data, containing traces of sentiment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Information </a:t>
            </a:r>
            <a:r>
              <a:rPr lang="en-US" dirty="0"/>
              <a:t>monitoring tools for tracking sentiment </a:t>
            </a:r>
            <a:r>
              <a:rPr lang="en-US" dirty="0" smtClean="0"/>
              <a:t>are of paramount importance for </a:t>
            </a:r>
            <a:r>
              <a:rPr lang="en-US" dirty="0"/>
              <a:t>today’s businesses</a:t>
            </a:r>
            <a:endParaRPr lang="en-US" sz="500" dirty="0" smtClean="0"/>
          </a:p>
        </p:txBody>
      </p:sp>
      <p:sp>
        <p:nvSpPr>
          <p:cNvPr id="5124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IS-MiS 2012</a:t>
            </a:r>
            <a:endParaRPr lang="en-US"/>
          </a:p>
        </p:txBody>
      </p:sp>
      <p:sp>
        <p:nvSpPr>
          <p:cNvPr id="5125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1216B4-4FD7-4D9A-B867-C01448A4F6CC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44451">
            <a:off x="955970" y="3227067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5198">
            <a:off x="4908799" y="3441494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1957">
            <a:off x="1115616" y="3429000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04903">
            <a:off x="1560605" y="3576016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13477">
            <a:off x="1259632" y="3573016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430334">
            <a:off x="1249023" y="3459581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371397">
            <a:off x="4794736" y="3473849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638816">
            <a:off x="5003290" y="3430805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458289">
            <a:off x="5153496" y="3369175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826791">
            <a:off x="1275833" y="3511068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(2)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/>
              <a:t>A reliable indication of </a:t>
            </a:r>
            <a:r>
              <a:rPr lang="en-US" dirty="0" smtClean="0"/>
              <a:t>the sentiment </a:t>
            </a:r>
            <a:r>
              <a:rPr lang="en-US" dirty="0"/>
              <a:t>intended </a:t>
            </a:r>
            <a:r>
              <a:rPr lang="en-US" dirty="0" smtClean="0"/>
              <a:t>by authors of </a:t>
            </a:r>
            <a:r>
              <a:rPr lang="en-US" dirty="0"/>
              <a:t>user-generated content is crucial for, e.g., reputation management</a:t>
            </a:r>
            <a:endParaRPr lang="en-US" dirty="0" smtClean="0"/>
          </a:p>
          <a:p>
            <a:endParaRPr lang="en-US" sz="500" dirty="0"/>
          </a:p>
          <a:p>
            <a:r>
              <a:rPr lang="en-US" dirty="0"/>
              <a:t>Star ratings are universal classifications of people's intended sentiment</a:t>
            </a:r>
            <a:endParaRPr lang="en-US" dirty="0" smtClean="0"/>
          </a:p>
          <a:p>
            <a:endParaRPr lang="en-US" sz="500" dirty="0"/>
          </a:p>
          <a:p>
            <a:r>
              <a:rPr lang="en-US" dirty="0"/>
              <a:t>Opinionated content in, e.g., blogs or tweets, often has not been assigned ratings for intended sentiment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500" dirty="0"/>
          </a:p>
          <a:p>
            <a:r>
              <a:rPr lang="en-US" dirty="0" smtClean="0"/>
              <a:t>A major challenge lies in automatic </a:t>
            </a:r>
            <a:r>
              <a:rPr lang="en-US" dirty="0"/>
              <a:t>classification of intended sentiment quantified in star ratings</a:t>
            </a:r>
            <a:endParaRPr lang="en-US" dirty="0" smtClean="0"/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IS-MiS 2012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Analysis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/>
              <a:t>Sentiment analysis is typically focused on determining the polarity of natural language </a:t>
            </a:r>
            <a:r>
              <a:rPr lang="en-US" dirty="0" smtClean="0"/>
              <a:t>text</a:t>
            </a:r>
          </a:p>
          <a:p>
            <a:endParaRPr lang="en-US" sz="500" dirty="0"/>
          </a:p>
          <a:p>
            <a:r>
              <a:rPr lang="en-US" dirty="0" smtClean="0"/>
              <a:t>Main approaches:</a:t>
            </a:r>
            <a:br>
              <a:rPr lang="en-US" dirty="0" smtClean="0"/>
            </a:br>
            <a:endParaRPr lang="en-US" sz="300" dirty="0" smtClean="0"/>
          </a:p>
          <a:p>
            <a:pPr lvl="1"/>
            <a:r>
              <a:rPr lang="en-US" dirty="0" smtClean="0"/>
              <a:t>Lexicon-based sentiment analysis</a:t>
            </a:r>
          </a:p>
          <a:p>
            <a:pPr lvl="1"/>
            <a:r>
              <a:rPr lang="en-US" dirty="0" smtClean="0"/>
              <a:t>Machine learning methods</a:t>
            </a:r>
            <a:br>
              <a:rPr lang="en-US" dirty="0" smtClean="0"/>
            </a:br>
            <a:endParaRPr lang="en-US" sz="500" dirty="0"/>
          </a:p>
          <a:p>
            <a:r>
              <a:rPr lang="en-US" dirty="0" smtClean="0"/>
              <a:t>Lexicon-based approaches are more robust across domains and texts</a:t>
            </a:r>
            <a:br>
              <a:rPr lang="en-US" dirty="0" smtClean="0"/>
            </a:br>
            <a:endParaRPr lang="en-US" sz="500" dirty="0"/>
          </a:p>
          <a:p>
            <a:r>
              <a:rPr lang="en-US" dirty="0" smtClean="0"/>
              <a:t>Machine learning methods excel in classification accuracy and computational efficiency</a:t>
            </a:r>
            <a:br>
              <a:rPr lang="en-US" dirty="0" smtClean="0"/>
            </a:br>
            <a:endParaRPr lang="en-US" sz="500" dirty="0"/>
          </a:p>
          <a:p>
            <a:r>
              <a:rPr lang="en-US" dirty="0" smtClean="0"/>
              <a:t>Exploiting sentiment lexicons in a machine learning method for sentiment classification appears to be a </a:t>
            </a:r>
            <a:r>
              <a:rPr lang="en-US" dirty="0" smtClean="0"/>
              <a:t>viable, hybrid </a:t>
            </a:r>
            <a:r>
              <a:rPr lang="en-US" dirty="0" smtClean="0"/>
              <a:t>approach</a:t>
            </a: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IS-MiS 2012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1814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Rating Classification (1)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 smtClean="0"/>
              <a:t>Task: automatic </a:t>
            </a:r>
            <a:r>
              <a:rPr lang="en-US" dirty="0"/>
              <a:t>classification of intended sentiment on a five-star scale</a:t>
            </a:r>
            <a:br>
              <a:rPr lang="en-US" dirty="0"/>
            </a:br>
            <a:endParaRPr lang="en-US" sz="500" dirty="0"/>
          </a:p>
          <a:p>
            <a:r>
              <a:rPr lang="en-US" dirty="0"/>
              <a:t>Aim: combining classification accuracy and processing speed benefits of machine learning approaches with the robustness of lexicon-based approaches</a:t>
            </a:r>
            <a:br>
              <a:rPr lang="en-US" dirty="0"/>
            </a:br>
            <a:endParaRPr lang="en-US" sz="500" dirty="0"/>
          </a:p>
          <a:p>
            <a:r>
              <a:rPr lang="en-US" dirty="0"/>
              <a:t>Proposal: </a:t>
            </a:r>
            <a:r>
              <a:rPr lang="en-US" dirty="0" smtClean="0"/>
              <a:t>binary </a:t>
            </a:r>
            <a:r>
              <a:rPr lang="en-US" b="1" dirty="0">
                <a:solidFill>
                  <a:srgbClr val="009999"/>
                </a:solidFill>
              </a:rPr>
              <a:t>bag-of-</a:t>
            </a:r>
            <a:r>
              <a:rPr lang="en-US" b="1" dirty="0" err="1">
                <a:solidFill>
                  <a:srgbClr val="009999"/>
                </a:solidFill>
              </a:rPr>
              <a:t>sentiwords</a:t>
            </a:r>
            <a:r>
              <a:rPr lang="en-US" b="1" dirty="0">
                <a:solidFill>
                  <a:srgbClr val="009999"/>
                </a:solidFill>
              </a:rPr>
              <a:t> </a:t>
            </a:r>
            <a:r>
              <a:rPr lang="en-US" dirty="0"/>
              <a:t>representation, linking </a:t>
            </a:r>
            <a:r>
              <a:rPr lang="en-US" dirty="0" err="1" smtClean="0"/>
              <a:t>vectorized</a:t>
            </a:r>
            <a:r>
              <a:rPr lang="en-US" dirty="0" smtClean="0"/>
              <a:t> </a:t>
            </a:r>
            <a:r>
              <a:rPr lang="en-US" dirty="0"/>
              <a:t>text to a sentiment lexicon</a:t>
            </a:r>
            <a:br>
              <a:rPr lang="en-US" dirty="0"/>
            </a:br>
            <a:endParaRPr lang="en-US" sz="500" dirty="0"/>
          </a:p>
          <a:p>
            <a:r>
              <a:rPr lang="en-US" dirty="0"/>
              <a:t>Considered classifiers:</a:t>
            </a:r>
            <a:br>
              <a:rPr lang="en-US" dirty="0"/>
            </a:br>
            <a:endParaRPr lang="en-US" sz="300" dirty="0"/>
          </a:p>
          <a:p>
            <a:pPr lvl="1"/>
            <a:r>
              <a:rPr lang="en-US" dirty="0"/>
              <a:t>Nearest Neighbor (NN)</a:t>
            </a:r>
          </a:p>
          <a:p>
            <a:pPr lvl="1"/>
            <a:r>
              <a:rPr lang="en-US" dirty="0"/>
              <a:t>Naïve Bayes (NB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IS-MiS 2012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4898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Rating Classification (2)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IS-MiS 2012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026" name="Picture 2" descr="D:\Projects\PhD\papers\ismis12-sentistar\presentation\fig_framewo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95831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69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(1)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 smtClean="0"/>
              <a:t>Aim: assessing the performance of our considered statistical methods of classifying star ratings of reviews based on cues in the actual natural language content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Data: collection of 20,000 Amazon product reviews (50% training set, 50% test set)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Vector features: 4,300 unique lexical representations of sentiment-carrying words from the Multi-Perspective Question Answering (MPQA) corpus</a:t>
            </a: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IS-MiS 2012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5388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(2)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dirty="0"/>
          </a:p>
          <a:p>
            <a:r>
              <a:rPr lang="en-US" dirty="0" smtClean="0"/>
              <a:t>Typical causes of classification errors:</a:t>
            </a:r>
            <a:br>
              <a:rPr lang="en-US" dirty="0" smtClean="0"/>
            </a:br>
            <a:endParaRPr lang="en-US" sz="300" dirty="0" smtClean="0"/>
          </a:p>
          <a:p>
            <a:pPr lvl="1"/>
            <a:r>
              <a:rPr lang="en-US" dirty="0" smtClean="0"/>
              <a:t>More complex sentences containing, e.g., negation</a:t>
            </a:r>
          </a:p>
          <a:p>
            <a:pPr lvl="1"/>
            <a:r>
              <a:rPr lang="en-US" dirty="0" smtClean="0"/>
              <a:t>Few sentiment-carrying words</a:t>
            </a:r>
          </a:p>
          <a:p>
            <a:pPr lvl="1"/>
            <a:r>
              <a:rPr lang="en-US" dirty="0" smtClean="0"/>
              <a:t>Noise due to, e.g., irrelevant sentiment-carrying information</a:t>
            </a: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IS-MiS 2012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8</a:t>
            </a:fld>
            <a:endParaRPr lang="en-US" smtClean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411074"/>
              </p:ext>
            </p:extLst>
          </p:nvPr>
        </p:nvGraphicFramePr>
        <p:xfrm>
          <a:off x="1187623" y="1556792"/>
          <a:ext cx="75608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1224136"/>
                <a:gridCol w="864096"/>
                <a:gridCol w="864096"/>
                <a:gridCol w="1224136"/>
                <a:gridCol w="8640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dirty="0" smtClean="0">
                          <a:solidFill>
                            <a:schemeClr val="tx1"/>
                          </a:solidFill>
                        </a:rPr>
                        <a:t>Precision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dirty="0" smtClean="0">
                          <a:solidFill>
                            <a:schemeClr val="tx1"/>
                          </a:solidFill>
                        </a:rPr>
                        <a:t>Recall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dirty="0" smtClean="0">
                          <a:solidFill>
                            <a:schemeClr val="tx1"/>
                          </a:solidFill>
                        </a:rPr>
                        <a:t>F1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dirty="0" smtClean="0">
                          <a:solidFill>
                            <a:schemeClr val="tx1"/>
                          </a:solidFill>
                        </a:rPr>
                        <a:t>Accuracy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dirty="0" smtClean="0">
                          <a:solidFill>
                            <a:schemeClr val="tx1"/>
                          </a:solidFill>
                        </a:rPr>
                        <a:t>RMSE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NN (</a:t>
                      </a:r>
                      <a:r>
                        <a:rPr lang="en-US" noProof="0" dirty="0" err="1" smtClean="0"/>
                        <a:t>Jaccard</a:t>
                      </a:r>
                      <a:r>
                        <a:rPr lang="en-US" noProof="0" dirty="0" smtClean="0"/>
                        <a:t>,</a:t>
                      </a:r>
                      <a:r>
                        <a:rPr lang="en-US" baseline="0" noProof="0" dirty="0" smtClean="0"/>
                        <a:t> centroid)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0.241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0.235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0.219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0.300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1.879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NN (</a:t>
                      </a:r>
                      <a:r>
                        <a:rPr lang="en-US" noProof="0" dirty="0" err="1" smtClean="0"/>
                        <a:t>Jaccard</a:t>
                      </a:r>
                      <a:r>
                        <a:rPr lang="en-US" noProof="0" dirty="0" smtClean="0"/>
                        <a:t>, all)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0.294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noProof="0" smtClean="0"/>
                        <a:t>0.325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0.261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0.323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1.673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NN (Jaccard, merged)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0.228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0.211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0.184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0.477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1.432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NN</a:t>
                      </a:r>
                      <a:r>
                        <a:rPr lang="en-US" baseline="0" noProof="0" smtClean="0"/>
                        <a:t> (cosine, centroid)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0.232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0.230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0.230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0.365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1.508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NN (cosine, all)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0.293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0.318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dirty="0" smtClean="0"/>
                        <a:t>0.244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0.291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1.727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NN (cosine,</a:t>
                      </a:r>
                      <a:r>
                        <a:rPr lang="en-US" baseline="0" noProof="0" dirty="0" smtClean="0"/>
                        <a:t> merged)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0.227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0.229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0.223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0.392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1.567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/>
                        <a:t>NB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noProof="0" smtClean="0"/>
                        <a:t>0.328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noProof="0" smtClean="0"/>
                        <a:t>0.269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noProof="0" smtClean="0"/>
                        <a:t>0.269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noProof="0" smtClean="0"/>
                        <a:t>0.508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noProof="0" dirty="0" smtClean="0"/>
                        <a:t>1.296</a:t>
                      </a:r>
                      <a:endParaRPr lang="en-US" b="1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498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/>
              <a:t>We propose to model the content of reviews by means of a binary vector representation, with features signaling the presence of sentiment-carrying words</a:t>
            </a:r>
            <a:br>
              <a:rPr lang="en-US" dirty="0"/>
            </a:br>
            <a:endParaRPr lang="en-US" sz="500" dirty="0"/>
          </a:p>
          <a:p>
            <a:r>
              <a:rPr lang="en-US" dirty="0"/>
              <a:t>Using this bag-of-</a:t>
            </a:r>
            <a:r>
              <a:rPr lang="en-US" dirty="0" err="1"/>
              <a:t>sentiwords</a:t>
            </a:r>
            <a:r>
              <a:rPr lang="en-US" dirty="0"/>
              <a:t> representation, a NN classifier maximizes recall</a:t>
            </a:r>
            <a:br>
              <a:rPr lang="en-US" dirty="0"/>
            </a:br>
            <a:endParaRPr lang="en-US" sz="500" dirty="0"/>
          </a:p>
          <a:p>
            <a:r>
              <a:rPr lang="en-US" dirty="0"/>
              <a:t>A NB classifier excels in terms of precision, accuracy, and RMSE of the assigned number of stars</a:t>
            </a:r>
            <a:br>
              <a:rPr lang="en-US" dirty="0"/>
            </a:br>
            <a:endParaRPr lang="en-US" sz="500" dirty="0"/>
          </a:p>
          <a:p>
            <a:r>
              <a:rPr lang="en-US" dirty="0" smtClean="0"/>
              <a:t>Our </a:t>
            </a:r>
            <a:r>
              <a:rPr lang="en-US" dirty="0"/>
              <a:t>findings can </a:t>
            </a:r>
            <a:r>
              <a:rPr lang="en-US" dirty="0" smtClean="0"/>
              <a:t>be useful for marketing or reputation management efforts relying on intended </a:t>
            </a:r>
            <a:r>
              <a:rPr lang="en-US" dirty="0"/>
              <a:t>sentiment</a:t>
            </a: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IS-MiS 2012</a:t>
            </a:r>
            <a:endParaRPr lang="en-US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9870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charset="0"/>
            <a:ea typeface="ＭＳ Ｐゴシック" pitchFamily="48" charset="-128"/>
            <a:cs typeface="+mn-cs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12806</TotalTime>
  <Words>347</Words>
  <Application>Microsoft Office PowerPoint</Application>
  <PresentationFormat>Diavoorstelling (4:3)</PresentationFormat>
  <Paragraphs>160</Paragraphs>
  <Slides>11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Custom Design</vt:lpstr>
      <vt:lpstr>A Statistical Approach to Star Rating Classification of Sentiment</vt:lpstr>
      <vt:lpstr>Introduction (1)</vt:lpstr>
      <vt:lpstr>Introduction (2)</vt:lpstr>
      <vt:lpstr>Sentiment Analysis</vt:lpstr>
      <vt:lpstr>Star Rating Classification (1)</vt:lpstr>
      <vt:lpstr>Star Rating Classification (2)</vt:lpstr>
      <vt:lpstr>Evaluation (1)</vt:lpstr>
      <vt:lpstr>Evaluation (2)</vt:lpstr>
      <vt:lpstr>Conclusions</vt:lpstr>
      <vt:lpstr>Future Work</vt:lpstr>
      <vt:lpstr>Questions?</vt:lpstr>
    </vt:vector>
  </TitlesOfParts>
  <Company>Erasmus Universiteit Rotterdam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Statistical Approach to Star Rating Classification of Sentiment</dc:title>
  <dc:creator>Alexander Hogenboom</dc:creator>
  <cp:lastModifiedBy>Alexander Hogenboom</cp:lastModifiedBy>
  <cp:revision>827</cp:revision>
  <dcterms:created xsi:type="dcterms:W3CDTF">2007-09-06T08:43:42Z</dcterms:created>
  <dcterms:modified xsi:type="dcterms:W3CDTF">2012-07-08T18:43:40Z</dcterms:modified>
</cp:coreProperties>
</file>