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99" r:id="rId4"/>
    <p:sldId id="300" r:id="rId5"/>
    <p:sldId id="331" r:id="rId6"/>
    <p:sldId id="332" r:id="rId7"/>
    <p:sldId id="333" r:id="rId8"/>
    <p:sldId id="334" r:id="rId9"/>
    <p:sldId id="335" r:id="rId10"/>
    <p:sldId id="339" r:id="rId11"/>
    <p:sldId id="340" r:id="rId12"/>
    <p:sldId id="338" r:id="rId13"/>
    <p:sldId id="341" r:id="rId14"/>
    <p:sldId id="342" r:id="rId15"/>
    <p:sldId id="343" r:id="rId16"/>
    <p:sldId id="344" r:id="rId17"/>
    <p:sldId id="345" r:id="rId18"/>
    <p:sldId id="346" r:id="rId19"/>
    <p:sldId id="318" r:id="rId20"/>
    <p:sldId id="293" r:id="rId21"/>
    <p:sldId id="296" r:id="rId22"/>
    <p:sldId id="282" r:id="rId23"/>
    <p:sldId id="260" r:id="rId24"/>
    <p:sldId id="303" r:id="rId25"/>
    <p:sldId id="347" r:id="rId26"/>
    <p:sldId id="348" r:id="rId27"/>
    <p:sldId id="349" r:id="rId2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FF99"/>
    <a:srgbClr val="6268E4"/>
    <a:srgbClr val="FFCCCC"/>
    <a:srgbClr val="000000"/>
    <a:srgbClr val="00CCFF"/>
    <a:srgbClr val="FF9900"/>
    <a:srgbClr val="669900"/>
    <a:srgbClr val="99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4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E85B809F-6719-496B-9813-E22A5CA5E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9EA78DB2-3053-4A3A-8B32-20694F77E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58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90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DC72CA0-1440-4FF7-99E9-46E04AC49B5E}" type="slidenum">
              <a:rPr lang="en-US" altLang="en-US" sz="13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610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37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59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38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8D2A72-04F9-407B-91D5-41184E5652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A9E85A0-02B0-4A18-961E-32CCF116C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42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462CF01D-2FEA-4C07-8AF8-0C00164A9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62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FE0EA315-7CE6-40EE-81DD-C9CA8D805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7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9A04AFC9-DF6F-47D6-8C60-E9163772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01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4566AB-70AD-457A-9073-AAECC48D0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6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16AD877E-B6EA-43F2-8309-B1B53BB72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3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8576BC0-CEB3-44C9-A387-411564DF80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730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6F732DED-C335-4995-9C83-A968BBA26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8320EFE0-B148-4AA8-9B8F-574A1FCD4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3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D21F1C5-92FB-4A88-BBDC-80C9F51C8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0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CE2D61D9-31DC-41FA-BC56-ECC5EABB0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E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11413" y="6245225"/>
            <a:ext cx="4248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fld id="{378C3EFF-D651-47D7-B0CC-99D93F00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10000"/>
        </a:spcBef>
        <a:spcAft>
          <a:spcPct val="1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0000"/>
        </a:spcBef>
        <a:spcAft>
          <a:spcPct val="1000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10000"/>
        </a:spcBef>
        <a:spcAft>
          <a:spcPct val="1000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10000"/>
        </a:spcBef>
        <a:spcAft>
          <a:spcPct val="1000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10000"/>
        </a:spcBef>
        <a:spcAft>
          <a:spcPct val="1000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rasincar@ese.eur.n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511709bh@student.eur.nl" TargetMode="External"/><Relationship Id="rId2" Type="http://schemas.openxmlformats.org/officeDocument/2006/relationships/hyperlink" Target="https://github.com/BronHol/HAABSA_PLUS_PLUS_DA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 dirty="0"/>
          </a:p>
          <a:p>
            <a:pPr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5CF8F41E-DB8D-4E15-9C99-5D856B433A07}" type="slidenum">
              <a:rPr lang="en-US" altLang="en-US" sz="1400" smtClean="0"/>
              <a:pPr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</a:t>
            </a:fld>
            <a:endParaRPr lang="en-US" altLang="en-US" sz="1400" dirty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071" y="2130425"/>
            <a:ext cx="9036497" cy="1470025"/>
          </a:xfrm>
        </p:spPr>
        <p:txBody>
          <a:bodyPr/>
          <a:lstStyle/>
          <a:p>
            <a:pPr eaLnBrk="1" hangingPunct="1"/>
            <a:r>
              <a:rPr lang="en-GB" altLang="en-US" sz="2400" dirty="0"/>
              <a:t> </a:t>
            </a:r>
            <a:r>
              <a:rPr lang="en-GB" altLang="en-US" dirty="0"/>
              <a:t>Data Augmentation Using BERT-Based Models</a:t>
            </a:r>
            <a:br>
              <a:rPr lang="en-GB" altLang="en-US" dirty="0"/>
            </a:br>
            <a:r>
              <a:rPr lang="en-GB" altLang="en-US" dirty="0"/>
              <a:t>for Aspect-Based Sentiment Analysis</a:t>
            </a:r>
            <a:r>
              <a:rPr lang="en-GB" altLang="en-US" baseline="30000" dirty="0"/>
              <a:t>*</a:t>
            </a:r>
            <a:endParaRPr lang="en-US" altLang="en-US" baseline="30000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886200"/>
            <a:ext cx="6480175" cy="14874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Flavius </a:t>
            </a:r>
            <a:r>
              <a:rPr lang="en-US" altLang="en-US" dirty="0" err="1"/>
              <a:t>Frasincar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frasincar@ese.eur.nl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algn="l" eaLnBrk="1" hangingPunct="1">
              <a:lnSpc>
                <a:spcPct val="90000"/>
              </a:lnSpc>
            </a:pPr>
            <a:endParaRPr lang="en-US" altLang="en-US" sz="16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39737" y="6094414"/>
            <a:ext cx="86756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10000"/>
              </a:spcBef>
              <a:spcAft>
                <a:spcPct val="10000"/>
              </a:spcAft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10000"/>
              </a:spcBef>
              <a:spcAft>
                <a:spcPct val="10000"/>
              </a:spcAft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10000"/>
              </a:spcBef>
              <a:spcAft>
                <a:spcPct val="10000"/>
              </a:spcAft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*</a:t>
            </a:r>
            <a:r>
              <a:rPr lang="en-US" altLang="en-US" sz="1400" dirty="0">
                <a:solidFill>
                  <a:srgbClr val="000000"/>
                </a:solidFill>
              </a:rPr>
              <a:t>Joint work with </a:t>
            </a:r>
            <a:r>
              <a:rPr lang="en-US" altLang="en-US" sz="1400" dirty="0" err="1">
                <a:solidFill>
                  <a:srgbClr val="000000"/>
                </a:solidFill>
              </a:rPr>
              <a:t>Bron</a:t>
            </a:r>
            <a:r>
              <a:rPr lang="en-US" altLang="en-US" sz="1400" dirty="0">
                <a:solidFill>
                  <a:srgbClr val="000000"/>
                </a:solidFill>
              </a:rPr>
              <a:t> Hollander and Finn van der </a:t>
            </a:r>
            <a:r>
              <a:rPr lang="en-US" altLang="en-US" sz="1400" dirty="0" err="1">
                <a:solidFill>
                  <a:srgbClr val="000000"/>
                </a:solidFill>
              </a:rPr>
              <a:t>Knaap</a:t>
            </a:r>
            <a:endParaRPr lang="en-US" altLang="en-US"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ABSC</a:t>
            </a:r>
            <a:r>
              <a:rPr lang="en-US" dirty="0"/>
              <a:t>: </a:t>
            </a:r>
            <a:r>
              <a:rPr lang="en-US" b="1" dirty="0"/>
              <a:t>LCR-Rot-hop++</a:t>
            </a:r>
          </a:p>
          <a:p>
            <a:r>
              <a:rPr lang="en-US" b="1" dirty="0"/>
              <a:t>LCR-Rot-hop++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BERT word </a:t>
            </a:r>
            <a:r>
              <a:rPr lang="en-US" dirty="0" err="1"/>
              <a:t>embeddings</a:t>
            </a:r>
            <a:endParaRPr lang="en-US" dirty="0"/>
          </a:p>
          <a:p>
            <a:pPr lvl="1"/>
            <a:r>
              <a:rPr lang="en-US" dirty="0"/>
              <a:t>Three Bi-LSTMs (left context, aspect target, right context)</a:t>
            </a:r>
          </a:p>
          <a:p>
            <a:pPr lvl="1"/>
            <a:r>
              <a:rPr lang="en-US" dirty="0"/>
              <a:t>Two iterative steps using bilinear attention:</a:t>
            </a:r>
          </a:p>
          <a:p>
            <a:pPr lvl="2"/>
            <a:r>
              <a:rPr lang="en-US" dirty="0"/>
              <a:t>Target2Context: uses the target representation (initially pooled) to obtain target-dependent left/right context representations (two vectors)</a:t>
            </a:r>
          </a:p>
          <a:p>
            <a:pPr lvl="2"/>
            <a:r>
              <a:rPr lang="en-US" dirty="0"/>
              <a:t>Context2Target: uses the left/right context representations to obtain left/right context-dependent target representations (two vectors)</a:t>
            </a:r>
          </a:p>
          <a:p>
            <a:pPr lvl="1"/>
            <a:r>
              <a:rPr lang="en-US" dirty="0"/>
              <a:t>Hierarchical attention (part of the previous two iterative steps):</a:t>
            </a:r>
          </a:p>
          <a:p>
            <a:pPr lvl="2"/>
            <a:r>
              <a:rPr lang="en-US" dirty="0"/>
              <a:t>After Target2Context: apply attention to the obtained two vectors</a:t>
            </a:r>
          </a:p>
          <a:p>
            <a:pPr lvl="2"/>
            <a:r>
              <a:rPr lang="en-US" dirty="0"/>
              <a:t>After Context2Target: apply attention to the obtained two vectors</a:t>
            </a:r>
          </a:p>
          <a:p>
            <a:pPr lvl="1"/>
            <a:r>
              <a:rPr lang="en-US" dirty="0"/>
              <a:t>Repeat the two iterative steps a number of hops (e.g., 3)</a:t>
            </a:r>
          </a:p>
          <a:p>
            <a:pPr lvl="2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15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59330"/>
            <a:ext cx="5976664" cy="519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758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Data Augmentation:</a:t>
            </a:r>
          </a:p>
          <a:p>
            <a:pPr lvl="1"/>
            <a:r>
              <a:rPr lang="en-US" dirty="0"/>
              <a:t>EDA-adjusted (benchmark)</a:t>
            </a:r>
          </a:p>
          <a:p>
            <a:pPr lvl="1"/>
            <a:r>
              <a:rPr lang="en-US" dirty="0"/>
              <a:t>BERT</a:t>
            </a:r>
          </a:p>
          <a:p>
            <a:pPr lvl="1"/>
            <a:r>
              <a:rPr lang="en-US" dirty="0"/>
              <a:t>C-BERT</a:t>
            </a:r>
          </a:p>
          <a:p>
            <a:pPr lvl="1"/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endParaRPr lang="en-US" baseline="-25000" dirty="0"/>
          </a:p>
          <a:p>
            <a:pPr lvl="1"/>
            <a:r>
              <a:rPr lang="en-US" dirty="0" err="1"/>
              <a:t>BERT</a:t>
            </a:r>
            <a:r>
              <a:rPr lang="en-US" baseline="-25000" dirty="0" err="1"/>
              <a:t>expand</a:t>
            </a:r>
            <a:endParaRPr lang="en-US" baseline="-25000" dirty="0"/>
          </a:p>
          <a:p>
            <a:r>
              <a:rPr lang="en-US" dirty="0"/>
              <a:t>Three main steps: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Fine-tuning BERT models for Masked Language Modeling (MLM) on the training data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Apply the fine-tuned BERT models on the training data using MLM to generate new sentences (15% chance to replace a word by the word with the highest probability excluding the original word)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Train LCR-Rot-hop++ on the augmented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30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EDA-Adjusted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WSD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Lesk</a:t>
            </a:r>
            <a:r>
              <a:rPr lang="en-US" dirty="0"/>
              <a:t> Simplified algorithm: uses the WordNet </a:t>
            </a:r>
            <a:r>
              <a:rPr lang="en-US" dirty="0" err="1"/>
              <a:t>synset</a:t>
            </a:r>
            <a:r>
              <a:rPr lang="en-US" dirty="0"/>
              <a:t> that has the largest overlap between its gloss and the sentence from which the word to be disambiguated originates </a:t>
            </a:r>
          </a:p>
          <a:p>
            <a:r>
              <a:rPr lang="en-US" dirty="0"/>
              <a:t>Data augmentation operations:</a:t>
            </a:r>
          </a:p>
          <a:p>
            <a:pPr lvl="1"/>
            <a:r>
              <a:rPr lang="en-US" b="1" dirty="0"/>
              <a:t>Synonym Replacement</a:t>
            </a:r>
            <a:r>
              <a:rPr lang="en-US" dirty="0"/>
              <a:t>: replace a word with a synonym</a:t>
            </a:r>
          </a:p>
          <a:p>
            <a:pPr lvl="1"/>
            <a:r>
              <a:rPr lang="en-US" b="1" dirty="0"/>
              <a:t>Random Insertion</a:t>
            </a:r>
            <a:r>
              <a:rPr lang="en-US" dirty="0"/>
              <a:t>: insert the synonym of a sentence word in a random place in a sentence </a:t>
            </a:r>
          </a:p>
          <a:p>
            <a:pPr lvl="1"/>
            <a:r>
              <a:rPr lang="en-US" b="1" dirty="0"/>
              <a:t>Target Swap</a:t>
            </a:r>
            <a:r>
              <a:rPr lang="en-US" dirty="0"/>
              <a:t>: swap two aspect targets that belong to the same aspect category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78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BERT</a:t>
            </a:r>
            <a:endParaRPr lang="en-GB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65287"/>
            <a:ext cx="7153275" cy="477202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452320" y="1969343"/>
            <a:ext cx="12875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Sentiment </a:t>
            </a:r>
          </a:p>
          <a:p>
            <a:r>
              <a:rPr lang="en-US" dirty="0"/>
              <a:t>label is not</a:t>
            </a:r>
          </a:p>
          <a:p>
            <a:r>
              <a:rPr lang="en-US" dirty="0"/>
              <a:t>used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141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65287"/>
            <a:ext cx="7153275" cy="47720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C-BERT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452320" y="1969343"/>
            <a:ext cx="1531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Sentiment </a:t>
            </a:r>
          </a:p>
          <a:p>
            <a:r>
              <a:rPr lang="en-US" dirty="0"/>
              <a:t>label is used </a:t>
            </a:r>
          </a:p>
          <a:p>
            <a:r>
              <a:rPr lang="en-US" dirty="0"/>
              <a:t>as segment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39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570" y="1428287"/>
            <a:ext cx="7156750" cy="45209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r>
              <a:rPr lang="en-US" dirty="0"/>
              <a:t>/</a:t>
            </a:r>
            <a:r>
              <a:rPr lang="en-US" dirty="0" err="1"/>
              <a:t>BERT</a:t>
            </a:r>
            <a:r>
              <a:rPr lang="en-US" baseline="-25000" dirty="0" err="1"/>
              <a:t>expand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452320" y="1932344"/>
            <a:ext cx="178766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Sentiment </a:t>
            </a:r>
          </a:p>
          <a:p>
            <a:r>
              <a:rPr lang="en-US" dirty="0"/>
              <a:t>label is used at </a:t>
            </a:r>
          </a:p>
          <a:p>
            <a:r>
              <a:rPr lang="en-US" dirty="0"/>
              <a:t>the beginning</a:t>
            </a:r>
          </a:p>
          <a:p>
            <a:r>
              <a:rPr lang="en-US" dirty="0"/>
              <a:t>of the sentence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</a:t>
            </a:r>
            <a:r>
              <a:rPr lang="en-US" dirty="0" err="1"/>
              <a:t>BERT</a:t>
            </a:r>
            <a:r>
              <a:rPr lang="en-US" baseline="-25000" dirty="0" err="1"/>
              <a:t>expand</a:t>
            </a:r>
            <a:r>
              <a:rPr lang="en-US" dirty="0"/>
              <a:t> </a:t>
            </a:r>
          </a:p>
          <a:p>
            <a:r>
              <a:rPr lang="en-US" dirty="0"/>
              <a:t>the sentiment </a:t>
            </a:r>
          </a:p>
          <a:p>
            <a:r>
              <a:rPr lang="en-US" dirty="0"/>
              <a:t>label is added </a:t>
            </a:r>
          </a:p>
          <a:p>
            <a:r>
              <a:rPr lang="en-US" dirty="0"/>
              <a:t>to the model </a:t>
            </a:r>
          </a:p>
          <a:p>
            <a:r>
              <a:rPr lang="en-US" dirty="0"/>
              <a:t>vocabulary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743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SemEval</a:t>
            </a:r>
            <a:r>
              <a:rPr lang="en-US" dirty="0"/>
              <a:t> 2015 (small dataset):</a:t>
            </a:r>
          </a:p>
          <a:p>
            <a:pPr lvl="1"/>
            <a:r>
              <a:rPr lang="en-US" dirty="0"/>
              <a:t>EDA-adjusted has highest test accuracy (3.85 percentage points over HAABSA++)</a:t>
            </a:r>
          </a:p>
          <a:p>
            <a:pPr lvl="1"/>
            <a:r>
              <a:rPr lang="en-US" dirty="0"/>
              <a:t>EDA-adjusted has three times more augmentations (three operations)</a:t>
            </a:r>
          </a:p>
          <a:p>
            <a:pPr lvl="1"/>
            <a:r>
              <a:rPr lang="en-US" dirty="0"/>
              <a:t>C-BERT </a:t>
            </a:r>
            <a:r>
              <a:rPr lang="en-US" dirty="0" err="1"/>
              <a:t>overfits</a:t>
            </a:r>
            <a:r>
              <a:rPr lang="en-US" dirty="0"/>
              <a:t> and does not beat HAABSA++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1"/>
            <a:ext cx="6480720" cy="245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590666" y="2612900"/>
            <a:ext cx="837318" cy="312044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28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833067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SemEval</a:t>
            </a:r>
            <a:r>
              <a:rPr lang="en-US" dirty="0"/>
              <a:t> 2016 (large dataset):</a:t>
            </a:r>
          </a:p>
          <a:p>
            <a:pPr lvl="1"/>
            <a:r>
              <a:rPr lang="en-US" dirty="0"/>
              <a:t>EDA-adjusted is the worst model despite the three times more augmentation</a:t>
            </a:r>
          </a:p>
          <a:p>
            <a:pPr lvl="1"/>
            <a:r>
              <a:rPr lang="en-US" dirty="0"/>
              <a:t>C-BERT </a:t>
            </a:r>
            <a:r>
              <a:rPr lang="en-US" dirty="0" err="1"/>
              <a:t>overfits</a:t>
            </a:r>
            <a:r>
              <a:rPr lang="en-US" dirty="0"/>
              <a:t> and does not beat HAABSA++ (again)</a:t>
            </a:r>
          </a:p>
          <a:p>
            <a:pPr lvl="1"/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r>
              <a:rPr lang="en-US" dirty="0"/>
              <a:t> and </a:t>
            </a:r>
            <a:r>
              <a:rPr lang="en-US" dirty="0" err="1"/>
              <a:t>BERT</a:t>
            </a:r>
            <a:r>
              <a:rPr lang="en-US" baseline="-25000" dirty="0" err="1"/>
              <a:t>expand</a:t>
            </a:r>
            <a:r>
              <a:rPr lang="en-US" dirty="0"/>
              <a:t> obtain the best results (1.85 percentage points over HAABSA++)</a:t>
            </a:r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1"/>
            <a:ext cx="6480720" cy="245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084168" y="3429000"/>
            <a:ext cx="837318" cy="504056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651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en-US" dirty="0"/>
              <a:t>EDA-adjusted:</a:t>
            </a:r>
          </a:p>
          <a:p>
            <a:pPr lvl="1"/>
            <a:r>
              <a:rPr lang="en-US" dirty="0"/>
              <a:t>Lexicon-based method</a:t>
            </a:r>
          </a:p>
          <a:p>
            <a:pPr lvl="1"/>
            <a:r>
              <a:rPr lang="en-US" dirty="0"/>
              <a:t>Works best for the small dataset</a:t>
            </a:r>
          </a:p>
          <a:p>
            <a:r>
              <a:rPr lang="en-US" dirty="0"/>
              <a:t>C-BERT:</a:t>
            </a:r>
          </a:p>
          <a:p>
            <a:pPr lvl="1"/>
            <a:r>
              <a:rPr lang="en-US" dirty="0"/>
              <a:t>Neglects the order between sentences</a:t>
            </a:r>
          </a:p>
          <a:p>
            <a:pPr lvl="1"/>
            <a:r>
              <a:rPr lang="en-US" dirty="0" err="1"/>
              <a:t>Overfits</a:t>
            </a:r>
            <a:endParaRPr lang="en-US" dirty="0"/>
          </a:p>
          <a:p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r>
              <a:rPr lang="en-US" dirty="0"/>
              <a:t> and </a:t>
            </a:r>
            <a:r>
              <a:rPr lang="en-US" dirty="0" err="1"/>
              <a:t>BERT</a:t>
            </a:r>
            <a:r>
              <a:rPr lang="en-US" baseline="-25000" dirty="0" err="1"/>
              <a:t>expand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Work best on the large dataset</a:t>
            </a:r>
          </a:p>
          <a:p>
            <a:pPr lvl="1"/>
            <a:r>
              <a:rPr lang="en-US" dirty="0" err="1"/>
              <a:t>WordPiece</a:t>
            </a:r>
            <a:r>
              <a:rPr lang="en-US" dirty="0"/>
              <a:t> tokenizer does not split the words “positive” and “negative”, so the two models give the same results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Motivation</a:t>
            </a:r>
          </a:p>
          <a:p>
            <a:r>
              <a:rPr lang="en-GB" dirty="0"/>
              <a:t>Related Work</a:t>
            </a:r>
          </a:p>
          <a:p>
            <a:r>
              <a:rPr lang="en-GB" dirty="0"/>
              <a:t>Data</a:t>
            </a:r>
          </a:p>
          <a:p>
            <a:r>
              <a:rPr lang="en-GB" dirty="0"/>
              <a:t>Methodology</a:t>
            </a:r>
          </a:p>
          <a:p>
            <a:r>
              <a:rPr lang="en-GB" dirty="0"/>
              <a:t>Evaluation</a:t>
            </a:r>
          </a:p>
          <a:p>
            <a:r>
              <a:rPr lang="en-GB" dirty="0"/>
              <a:t>Conclusion</a:t>
            </a:r>
          </a:p>
          <a:p>
            <a:r>
              <a:rPr lang="en-US" dirty="0"/>
              <a:t>Future Work</a:t>
            </a:r>
          </a:p>
          <a:p>
            <a:r>
              <a:rPr lang="en-US" dirty="0"/>
              <a:t>Further Information</a:t>
            </a:r>
          </a:p>
          <a:p>
            <a:r>
              <a:rPr lang="en-US" dirty="0"/>
              <a:t>References</a:t>
            </a:r>
            <a:endParaRPr lang="en-GB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359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98182"/>
          </a:xfrm>
        </p:spPr>
        <p:txBody>
          <a:bodyPr>
            <a:spAutoFit/>
          </a:bodyPr>
          <a:lstStyle/>
          <a:p>
            <a:pPr marL="514350" indent="-457200"/>
            <a:r>
              <a:rPr lang="en-GB" dirty="0"/>
              <a:t>Problem: There is a little annotated data to train the deep learning solution</a:t>
            </a:r>
          </a:p>
          <a:p>
            <a:pPr marL="514350" indent="-457200"/>
            <a:r>
              <a:rPr lang="en-GB" dirty="0"/>
              <a:t>Solution: Use data augmentation to enlarge the annotated data set</a:t>
            </a:r>
          </a:p>
          <a:p>
            <a:pPr lvl="1"/>
            <a:r>
              <a:rPr lang="en-US" dirty="0"/>
              <a:t>EDA-adjusted</a:t>
            </a:r>
          </a:p>
          <a:p>
            <a:pPr lvl="1"/>
            <a:r>
              <a:rPr lang="en-US" dirty="0"/>
              <a:t>BERT-based (encoder):</a:t>
            </a:r>
          </a:p>
          <a:p>
            <a:pPr lvl="2"/>
            <a:r>
              <a:rPr lang="en-US" dirty="0"/>
              <a:t>BERT</a:t>
            </a:r>
          </a:p>
          <a:p>
            <a:pPr lvl="2"/>
            <a:r>
              <a:rPr lang="en-US" dirty="0"/>
              <a:t>C-BERT</a:t>
            </a:r>
          </a:p>
          <a:p>
            <a:pPr lvl="2"/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endParaRPr lang="en-US" baseline="-25000" dirty="0"/>
          </a:p>
          <a:p>
            <a:pPr lvl="2"/>
            <a:r>
              <a:rPr lang="en-US" dirty="0" err="1"/>
              <a:t>BERT</a:t>
            </a:r>
            <a:r>
              <a:rPr lang="en-US" baseline="-25000" dirty="0" err="1"/>
              <a:t>expand</a:t>
            </a:r>
            <a:endParaRPr lang="en-GB" dirty="0"/>
          </a:p>
          <a:p>
            <a:r>
              <a:rPr lang="en-US" dirty="0"/>
              <a:t>Small dataset: EDA-adjusted works best</a:t>
            </a:r>
          </a:p>
          <a:p>
            <a:r>
              <a:rPr lang="en-US" dirty="0"/>
              <a:t>Large dataset: </a:t>
            </a:r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r>
              <a:rPr lang="en-US" dirty="0"/>
              <a:t> and </a:t>
            </a:r>
            <a:r>
              <a:rPr lang="en-US" dirty="0" err="1"/>
              <a:t>BERT</a:t>
            </a:r>
            <a:r>
              <a:rPr lang="en-US" baseline="-25000" dirty="0" err="1"/>
              <a:t>expand</a:t>
            </a:r>
            <a:r>
              <a:rPr lang="en-US" dirty="0"/>
              <a:t> work best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882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r>
              <a:rPr lang="en-US" dirty="0"/>
              <a:t>Experiment with other types of reviews:</a:t>
            </a:r>
          </a:p>
          <a:p>
            <a:pPr lvl="1"/>
            <a:r>
              <a:rPr lang="en-US" dirty="0"/>
              <a:t>Laptops</a:t>
            </a:r>
          </a:p>
          <a:p>
            <a:pPr lvl="1"/>
            <a:r>
              <a:rPr lang="en-US" dirty="0"/>
              <a:t>Hotels</a:t>
            </a:r>
          </a:p>
          <a:p>
            <a:pPr lvl="1"/>
            <a:r>
              <a:rPr lang="en-US" dirty="0"/>
              <a:t>Books</a:t>
            </a:r>
          </a:p>
          <a:p>
            <a:pPr lvl="1"/>
            <a:r>
              <a:rPr lang="en-US" dirty="0"/>
              <a:t>Consumer Electronics</a:t>
            </a:r>
          </a:p>
          <a:p>
            <a:r>
              <a:rPr lang="en-US" dirty="0"/>
              <a:t>Selective Word Substitution (better sentence diversity by masking sentiment caring words) by </a:t>
            </a:r>
            <a:r>
              <a:rPr lang="en-US" dirty="0" err="1"/>
              <a:t>Pantelidou</a:t>
            </a:r>
            <a:r>
              <a:rPr lang="en-US" dirty="0"/>
              <a:t> et al. (2022)</a:t>
            </a:r>
          </a:p>
          <a:p>
            <a:pPr lvl="1"/>
            <a:r>
              <a:rPr lang="en-US" dirty="0"/>
              <a:t>Adjectives, adverbs, and verbs</a:t>
            </a:r>
          </a:p>
          <a:p>
            <a:pPr lvl="1"/>
            <a:r>
              <a:rPr lang="en-US" dirty="0" err="1"/>
              <a:t>SentiWordNet</a:t>
            </a:r>
            <a:r>
              <a:rPr lang="en-US" dirty="0"/>
              <a:t> sentiment words</a:t>
            </a:r>
          </a:p>
          <a:p>
            <a:r>
              <a:rPr lang="en-US" dirty="0"/>
              <a:t>Experiment with other PTMs:</a:t>
            </a:r>
          </a:p>
          <a:p>
            <a:pPr lvl="1"/>
            <a:r>
              <a:rPr lang="en-US" dirty="0" err="1"/>
              <a:t>RoBERTa</a:t>
            </a:r>
            <a:r>
              <a:rPr lang="en-US" dirty="0"/>
              <a:t> (encoder)</a:t>
            </a:r>
          </a:p>
          <a:p>
            <a:pPr lvl="1"/>
            <a:r>
              <a:rPr lang="en-US" dirty="0"/>
              <a:t>GPT (decoder)</a:t>
            </a:r>
          </a:p>
          <a:p>
            <a:pPr lvl="1"/>
            <a:r>
              <a:rPr lang="en-US" dirty="0"/>
              <a:t>BART (encoder-decoder)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58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and code publicly available at: </a:t>
            </a:r>
            <a:r>
              <a:rPr lang="en-GB" dirty="0">
                <a:hlinkClick r:id="rId2"/>
              </a:rPr>
              <a:t>https://github.com/BronHol/HAABSA_PLUS_PLUS_DA</a:t>
            </a:r>
            <a:r>
              <a:rPr lang="en-GB" dirty="0"/>
              <a:t> </a:t>
            </a:r>
            <a:r>
              <a:rPr lang="en-US" dirty="0"/>
              <a:t>is written in Python</a:t>
            </a:r>
          </a:p>
          <a:p>
            <a:r>
              <a:rPr lang="en-US" dirty="0"/>
              <a:t>Feel free to try it out and improve our research</a:t>
            </a:r>
          </a:p>
          <a:p>
            <a:r>
              <a:rPr lang="en-US" dirty="0"/>
              <a:t>Questions about the code should be sent to </a:t>
            </a:r>
            <a:r>
              <a:rPr lang="en-US" dirty="0" err="1"/>
              <a:t>Bron</a:t>
            </a:r>
            <a:r>
              <a:rPr lang="en-US" dirty="0"/>
              <a:t> Hollander (</a:t>
            </a:r>
            <a:r>
              <a:rPr lang="en-US" dirty="0">
                <a:hlinkClick r:id="rId3"/>
              </a:rPr>
              <a:t>511709bh@student.eur.nl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461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en-US" b="1" dirty="0"/>
              <a:t>ABSA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Kim Schouten and Flavius </a:t>
            </a:r>
            <a:r>
              <a:rPr lang="en-US" dirty="0" err="1"/>
              <a:t>Frasincar</a:t>
            </a:r>
            <a:r>
              <a:rPr lang="en-US" dirty="0"/>
              <a:t>: Survey on Aspect-Level Sentiment Analysis. IEEE Transactions on Knowledge and Data Engineering 28(3):813-830 (2016)</a:t>
            </a:r>
          </a:p>
          <a:p>
            <a:r>
              <a:rPr lang="en-US" b="1" dirty="0"/>
              <a:t>AD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Maria </a:t>
            </a:r>
            <a:r>
              <a:rPr lang="en-GB" dirty="0" err="1"/>
              <a:t>Mihaela</a:t>
            </a:r>
            <a:r>
              <a:rPr lang="en-GB" dirty="0"/>
              <a:t> </a:t>
            </a:r>
            <a:r>
              <a:rPr lang="en-GB" dirty="0" err="1"/>
              <a:t>Trusca</a:t>
            </a:r>
            <a:r>
              <a:rPr lang="en-GB" dirty="0"/>
              <a:t> and Flavius </a:t>
            </a:r>
            <a:r>
              <a:rPr lang="en-GB" dirty="0" err="1"/>
              <a:t>Frasincar</a:t>
            </a:r>
            <a:r>
              <a:rPr lang="en-GB" dirty="0"/>
              <a:t>: Survey on Aspect Detection for Aspect-Based Sentiment Analysis. Artificial Intelligence Review 56(5):3797-3846 (2023)</a:t>
            </a:r>
          </a:p>
          <a:p>
            <a:r>
              <a:rPr lang="en-US" b="1" dirty="0"/>
              <a:t>ABSC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Gianni </a:t>
            </a:r>
            <a:r>
              <a:rPr lang="en-GB" dirty="0" err="1"/>
              <a:t>Brauwers</a:t>
            </a:r>
            <a:r>
              <a:rPr lang="en-GB" dirty="0"/>
              <a:t> and Flavius </a:t>
            </a:r>
            <a:r>
              <a:rPr lang="en-GB" dirty="0" err="1"/>
              <a:t>Frasincar</a:t>
            </a:r>
            <a:r>
              <a:rPr lang="en-GB" dirty="0"/>
              <a:t>: A Survey on Aspect-Based Sentiment Classification. ACM Computing Surveys 55(4):65:1-65:37 (2023)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10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EDA-adjusted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Tomas </a:t>
            </a:r>
            <a:r>
              <a:rPr lang="en-US" dirty="0" err="1"/>
              <a:t>Liesting</a:t>
            </a:r>
            <a:r>
              <a:rPr lang="en-US" dirty="0"/>
              <a:t>, Flavius Frasincar, and Maria Mihaela </a:t>
            </a:r>
            <a:r>
              <a:rPr lang="en-US" dirty="0" err="1"/>
              <a:t>Trusca</a:t>
            </a:r>
            <a:r>
              <a:rPr lang="en-US" dirty="0"/>
              <a:t>: Data Augmentation in a Hybrid Approach for Aspect-Based Sentiment Analysis. </a:t>
            </a:r>
            <a:r>
              <a:rPr lang="en-GB" dirty="0"/>
              <a:t>36th Symposium on Applied Computing (SAC 2021), pages 828-835, ACM (2021)</a:t>
            </a:r>
            <a:endParaRPr lang="en-US" dirty="0"/>
          </a:p>
          <a:p>
            <a:r>
              <a:rPr lang="en-US" b="1" dirty="0"/>
              <a:t>DA with PTMs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Varun Kumar, </a:t>
            </a:r>
            <a:r>
              <a:rPr lang="en-US" dirty="0" err="1"/>
              <a:t>Ashutosh</a:t>
            </a:r>
            <a:r>
              <a:rPr lang="en-US" dirty="0"/>
              <a:t> </a:t>
            </a:r>
            <a:r>
              <a:rPr lang="en-US" dirty="0" err="1"/>
              <a:t>Choudhary</a:t>
            </a:r>
            <a:r>
              <a:rPr lang="en-US" dirty="0"/>
              <a:t>, </a:t>
            </a:r>
            <a:r>
              <a:rPr lang="en-US" dirty="0" err="1"/>
              <a:t>Eunah</a:t>
            </a:r>
            <a:r>
              <a:rPr lang="en-US" dirty="0"/>
              <a:t> Cho: Data Augmentation using Pre-trained Transformer Models, </a:t>
            </a:r>
            <a:r>
              <a:rPr lang="en-US" dirty="0" err="1"/>
              <a:t>arXiv</a:t>
            </a:r>
            <a:r>
              <a:rPr lang="en-US" dirty="0"/>
              <a:t> preprint arXiv:2003.02245 (2020)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30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HAABSA++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Maria </a:t>
            </a:r>
            <a:r>
              <a:rPr lang="en-US" dirty="0" err="1"/>
              <a:t>Mihaela</a:t>
            </a:r>
            <a:r>
              <a:rPr lang="en-US" dirty="0"/>
              <a:t> </a:t>
            </a:r>
            <a:r>
              <a:rPr lang="en-US" dirty="0" err="1"/>
              <a:t>Trusca</a:t>
            </a:r>
            <a:r>
              <a:rPr lang="en-US" dirty="0"/>
              <a:t>, </a:t>
            </a:r>
            <a:r>
              <a:rPr lang="en-US" dirty="0" err="1"/>
              <a:t>Daan</a:t>
            </a:r>
            <a:r>
              <a:rPr lang="en-US" dirty="0"/>
              <a:t> </a:t>
            </a:r>
            <a:r>
              <a:rPr lang="en-US" dirty="0" err="1"/>
              <a:t>Wassenberg</a:t>
            </a:r>
            <a:r>
              <a:rPr lang="en-US" dirty="0"/>
              <a:t>, Flavius </a:t>
            </a:r>
            <a:r>
              <a:rPr lang="en-US" dirty="0" err="1"/>
              <a:t>Frasincar</a:t>
            </a:r>
            <a:r>
              <a:rPr lang="en-US" dirty="0"/>
              <a:t>, and </a:t>
            </a:r>
            <a:r>
              <a:rPr lang="en-US" dirty="0" err="1"/>
              <a:t>Rommert</a:t>
            </a:r>
            <a:r>
              <a:rPr lang="en-US" dirty="0"/>
              <a:t> Dekker: A Hybrid Approach for Aspect-Based Sentiment Analysis Using Deep Contextual Word </a:t>
            </a:r>
            <a:r>
              <a:rPr lang="en-US" dirty="0" err="1"/>
              <a:t>Embeddings</a:t>
            </a:r>
            <a:r>
              <a:rPr lang="en-US" dirty="0"/>
              <a:t> and Hierarchical Attention. 20th International Conference on Web Engineering (ICWE 2020). LNCS, Volume 12128, Springer, 365-380 (2020)</a:t>
            </a:r>
          </a:p>
          <a:p>
            <a:r>
              <a:rPr lang="en-US" b="1" dirty="0"/>
              <a:t>DA with Selective Word Substitution:</a:t>
            </a:r>
          </a:p>
          <a:p>
            <a:pPr lvl="1"/>
            <a:r>
              <a:rPr lang="en-US" dirty="0" err="1"/>
              <a:t>Kyriaki</a:t>
            </a:r>
            <a:r>
              <a:rPr lang="en-US" dirty="0"/>
              <a:t> </a:t>
            </a:r>
            <a:r>
              <a:rPr lang="en-US" dirty="0" err="1"/>
              <a:t>Pantelidou</a:t>
            </a:r>
            <a:r>
              <a:rPr lang="en-US" dirty="0"/>
              <a:t>, </a:t>
            </a:r>
            <a:r>
              <a:rPr lang="en-US" dirty="0" err="1"/>
              <a:t>Despoina</a:t>
            </a:r>
            <a:r>
              <a:rPr lang="en-US" dirty="0"/>
              <a:t> </a:t>
            </a:r>
            <a:r>
              <a:rPr lang="en-US" dirty="0" err="1"/>
              <a:t>Chatzakou</a:t>
            </a:r>
            <a:r>
              <a:rPr lang="en-US" dirty="0"/>
              <a:t>, Theodora </a:t>
            </a:r>
            <a:r>
              <a:rPr lang="en-US" dirty="0" err="1"/>
              <a:t>Tsikrika</a:t>
            </a:r>
            <a:r>
              <a:rPr lang="en-US" dirty="0"/>
              <a:t>, </a:t>
            </a:r>
            <a:r>
              <a:rPr lang="en-US" dirty="0" err="1"/>
              <a:t>Stefanos</a:t>
            </a:r>
            <a:r>
              <a:rPr lang="en-US" dirty="0"/>
              <a:t> </a:t>
            </a:r>
            <a:r>
              <a:rPr lang="en-US" dirty="0" err="1"/>
              <a:t>Vrochidis</a:t>
            </a:r>
            <a:r>
              <a:rPr lang="en-US" dirty="0"/>
              <a:t>, and </a:t>
            </a:r>
            <a:r>
              <a:rPr lang="en-US" dirty="0" err="1"/>
              <a:t>Ioannis</a:t>
            </a:r>
            <a:r>
              <a:rPr lang="en-US" dirty="0"/>
              <a:t> </a:t>
            </a:r>
            <a:r>
              <a:rPr lang="en-US" dirty="0" err="1"/>
              <a:t>Kompatsiaris</a:t>
            </a:r>
            <a:r>
              <a:rPr lang="en-US" dirty="0"/>
              <a:t>: Selective Word Substitution for Contextualized Data Augmentation. 27th International Conference on Natural Language &amp; Information Systems (NLDB 2022), LNCS, Volume 13286, Springer, 508-516 (2022) 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81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Original:</a:t>
            </a:r>
          </a:p>
          <a:p>
            <a:pPr lvl="1"/>
            <a:r>
              <a:rPr lang="en-GB" dirty="0"/>
              <a:t>My husband said he could’ve eaten several more, the </a:t>
            </a:r>
            <a:r>
              <a:rPr lang="en-GB" i="1" dirty="0"/>
              <a:t>portion</a:t>
            </a:r>
            <a:r>
              <a:rPr lang="en-GB" dirty="0"/>
              <a:t> was fine for me he even exclaimed that the </a:t>
            </a:r>
            <a:r>
              <a:rPr lang="en-GB" dirty="0" err="1"/>
              <a:t>french</a:t>
            </a:r>
            <a:r>
              <a:rPr lang="en-GB" dirty="0"/>
              <a:t> fries were the best he has had.</a:t>
            </a:r>
            <a:endParaRPr lang="en-US" dirty="0"/>
          </a:p>
          <a:p>
            <a:r>
              <a:rPr lang="en-US" dirty="0"/>
              <a:t>EDA-adjusted:</a:t>
            </a:r>
          </a:p>
          <a:p>
            <a:pPr lvl="1"/>
            <a:r>
              <a:rPr lang="en-GB" dirty="0"/>
              <a:t>My </a:t>
            </a:r>
            <a:r>
              <a:rPr lang="en-GB" b="1" dirty="0"/>
              <a:t>married man</a:t>
            </a:r>
            <a:r>
              <a:rPr lang="en-GB" dirty="0"/>
              <a:t> </a:t>
            </a:r>
            <a:r>
              <a:rPr lang="en-GB" b="1" dirty="0"/>
              <a:t>enunciate</a:t>
            </a:r>
            <a:r>
              <a:rPr lang="en-GB" dirty="0"/>
              <a:t> he could’ve feed several more, the </a:t>
            </a:r>
            <a:r>
              <a:rPr lang="en-GB" i="1" dirty="0"/>
              <a:t>portion</a:t>
            </a:r>
            <a:r>
              <a:rPr lang="en-GB" dirty="0"/>
              <a:t> was fine for me he even </a:t>
            </a:r>
            <a:r>
              <a:rPr lang="en-GB" b="1" dirty="0"/>
              <a:t>proclaim</a:t>
            </a:r>
            <a:r>
              <a:rPr lang="en-GB" dirty="0"/>
              <a:t> that the </a:t>
            </a:r>
            <a:r>
              <a:rPr lang="en-GB" dirty="0" err="1"/>
              <a:t>french</a:t>
            </a:r>
            <a:r>
              <a:rPr lang="en-GB" dirty="0"/>
              <a:t> </a:t>
            </a:r>
            <a:r>
              <a:rPr lang="en-GB" b="1" dirty="0" err="1"/>
              <a:t>christopher</a:t>
            </a:r>
            <a:r>
              <a:rPr lang="en-GB" b="1" dirty="0"/>
              <a:t> fry</a:t>
            </a:r>
            <a:r>
              <a:rPr lang="en-GB" dirty="0"/>
              <a:t> were the better he has had.</a:t>
            </a:r>
          </a:p>
          <a:p>
            <a:r>
              <a:rPr lang="en-US" dirty="0"/>
              <a:t>BERT:</a:t>
            </a:r>
          </a:p>
          <a:p>
            <a:pPr lvl="1"/>
            <a:r>
              <a:rPr lang="en-GB" dirty="0"/>
              <a:t>My </a:t>
            </a:r>
            <a:r>
              <a:rPr lang="en-GB" b="1" dirty="0"/>
              <a:t>reliable</a:t>
            </a:r>
            <a:r>
              <a:rPr lang="en-GB" dirty="0"/>
              <a:t> said he could’ve eaten several </a:t>
            </a:r>
            <a:r>
              <a:rPr lang="en-GB" b="1" dirty="0"/>
              <a:t>times</a:t>
            </a:r>
            <a:r>
              <a:rPr lang="en-GB" dirty="0"/>
              <a:t>, the </a:t>
            </a:r>
            <a:r>
              <a:rPr lang="en-GB" i="1" dirty="0"/>
              <a:t>portion</a:t>
            </a:r>
            <a:r>
              <a:rPr lang="en-GB" dirty="0"/>
              <a:t> was fine for me he even exclaimed that the </a:t>
            </a:r>
            <a:r>
              <a:rPr lang="en-GB" dirty="0" err="1"/>
              <a:t>french</a:t>
            </a:r>
            <a:r>
              <a:rPr lang="en-GB" dirty="0"/>
              <a:t> fries </a:t>
            </a:r>
            <a:r>
              <a:rPr lang="en-GB" b="1" dirty="0"/>
              <a:t>are</a:t>
            </a:r>
            <a:r>
              <a:rPr lang="en-GB" dirty="0"/>
              <a:t> his best he </a:t>
            </a:r>
            <a:r>
              <a:rPr lang="en-GB" b="1" dirty="0"/>
              <a:t>had</a:t>
            </a:r>
            <a:r>
              <a:rPr lang="en-GB" dirty="0"/>
              <a:t> had.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14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C-BERT:</a:t>
            </a:r>
          </a:p>
          <a:p>
            <a:pPr lvl="1"/>
            <a:r>
              <a:rPr lang="en-GB" dirty="0"/>
              <a:t>My husband said he could’ve eaten several more, the </a:t>
            </a:r>
            <a:r>
              <a:rPr lang="en-GB" i="1" dirty="0"/>
              <a:t>portion</a:t>
            </a:r>
            <a:r>
              <a:rPr lang="en-GB" dirty="0"/>
              <a:t> was fine for me he even exclaimed that the </a:t>
            </a:r>
            <a:r>
              <a:rPr lang="en-GB" b="1" dirty="0"/>
              <a:t>losing</a:t>
            </a:r>
            <a:r>
              <a:rPr lang="en-GB" dirty="0"/>
              <a:t> fries were the finest he has had.</a:t>
            </a:r>
          </a:p>
          <a:p>
            <a:r>
              <a:rPr lang="en-US" dirty="0" err="1"/>
              <a:t>BERT</a:t>
            </a:r>
            <a:r>
              <a:rPr lang="en-US" baseline="-25000" dirty="0" err="1"/>
              <a:t>prepend</a:t>
            </a:r>
            <a:r>
              <a:rPr lang="en-US" dirty="0"/>
              <a:t> and </a:t>
            </a:r>
            <a:r>
              <a:rPr lang="en-US" dirty="0" err="1"/>
              <a:t>BERT</a:t>
            </a:r>
            <a:r>
              <a:rPr lang="en-US" baseline="-25000" dirty="0" err="1"/>
              <a:t>expand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My husband said he could’ve eaten several </a:t>
            </a:r>
            <a:r>
              <a:rPr lang="en-GB" b="1" dirty="0"/>
              <a:t>much</a:t>
            </a:r>
            <a:r>
              <a:rPr lang="en-GB" dirty="0"/>
              <a:t>, the </a:t>
            </a:r>
            <a:r>
              <a:rPr lang="en-GB" i="1" dirty="0"/>
              <a:t>portion</a:t>
            </a:r>
            <a:r>
              <a:rPr lang="en-GB" dirty="0"/>
              <a:t> was fine for me he even exclaimed that the </a:t>
            </a:r>
            <a:r>
              <a:rPr lang="en-GB" b="1" dirty="0"/>
              <a:t>losing</a:t>
            </a:r>
            <a:r>
              <a:rPr lang="en-GB" dirty="0"/>
              <a:t> fries were the finest he has had.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6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Growing number of reviews:</a:t>
            </a:r>
          </a:p>
          <a:p>
            <a:pPr lvl="1"/>
            <a:r>
              <a:rPr lang="en-US" dirty="0"/>
              <a:t>In 2020: the number of reviews on Amazon around 250 million</a:t>
            </a:r>
          </a:p>
          <a:p>
            <a:pPr marL="400050"/>
            <a:r>
              <a:rPr lang="en-US" dirty="0"/>
              <a:t>Growing importance of reviews:</a:t>
            </a:r>
          </a:p>
          <a:p>
            <a:pPr marL="800100" lvl="1"/>
            <a:r>
              <a:rPr lang="en-US" dirty="0"/>
              <a:t>Consumers:</a:t>
            </a:r>
          </a:p>
          <a:p>
            <a:pPr marL="1200150" lvl="2"/>
            <a:r>
              <a:rPr lang="en-US" dirty="0"/>
              <a:t>80% of the consumers read online reviews</a:t>
            </a:r>
          </a:p>
          <a:p>
            <a:pPr marL="1200150" lvl="2"/>
            <a:r>
              <a:rPr lang="en-US" dirty="0"/>
              <a:t>75% of the consumers consider reviews important</a:t>
            </a:r>
          </a:p>
          <a:p>
            <a:pPr marL="800100" lvl="1"/>
            <a:r>
              <a:rPr lang="en-US" dirty="0"/>
              <a:t>Companies:</a:t>
            </a:r>
          </a:p>
          <a:p>
            <a:pPr marL="1200150" lvl="2"/>
            <a:r>
              <a:rPr lang="en-US" dirty="0"/>
              <a:t>Improve products</a:t>
            </a:r>
          </a:p>
          <a:p>
            <a:pPr marL="1200150" lvl="2"/>
            <a:r>
              <a:rPr lang="en-US" dirty="0"/>
              <a:t>Marketing products</a:t>
            </a:r>
          </a:p>
          <a:p>
            <a:pPr marL="400050"/>
            <a:r>
              <a:rPr lang="en-US" dirty="0"/>
              <a:t>Reading all reviews is time consuming, therefore the need for </a:t>
            </a:r>
            <a:r>
              <a:rPr lang="en-US" i="1" dirty="0"/>
              <a:t>automation</a:t>
            </a:r>
          </a:p>
          <a:p>
            <a:pPr marL="400050"/>
            <a:endParaRPr lang="en-US" i="1" dirty="0"/>
          </a:p>
          <a:p>
            <a:pPr marL="400050"/>
            <a:endParaRPr lang="en-US" i="1" dirty="0"/>
          </a:p>
          <a:p>
            <a:pPr marL="400050"/>
            <a:endParaRPr lang="en-US" dirty="0"/>
          </a:p>
          <a:p>
            <a:pPr marL="800100"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056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Sentiment mining</a:t>
            </a:r>
            <a:r>
              <a:rPr lang="en-US" i="1" dirty="0"/>
              <a:t> </a:t>
            </a:r>
            <a:r>
              <a:rPr lang="en-US" dirty="0"/>
              <a:t>is defined as the automatic assessment of the sentiment expressed in text (in our case by consumers in product reviews)</a:t>
            </a:r>
            <a:endParaRPr lang="en-US" sz="1000" dirty="0"/>
          </a:p>
          <a:p>
            <a:r>
              <a:rPr lang="en-US" dirty="0"/>
              <a:t>Several granularities of sentiment mining:</a:t>
            </a:r>
          </a:p>
          <a:p>
            <a:pPr lvl="1"/>
            <a:r>
              <a:rPr lang="en-US" b="1" dirty="0"/>
              <a:t>Document-level</a:t>
            </a:r>
          </a:p>
          <a:p>
            <a:pPr lvl="1"/>
            <a:r>
              <a:rPr lang="en-US" b="1" dirty="0"/>
              <a:t>Paragraph-level</a:t>
            </a:r>
          </a:p>
          <a:p>
            <a:pPr lvl="1"/>
            <a:r>
              <a:rPr lang="en-US" b="1" dirty="0"/>
              <a:t>Sentence-level</a:t>
            </a:r>
          </a:p>
          <a:p>
            <a:pPr lvl="1"/>
            <a:r>
              <a:rPr lang="en-US" dirty="0"/>
              <a:t>Aspect-level (product aspects are sometimes referred to as product features): </a:t>
            </a:r>
            <a:r>
              <a:rPr lang="en-US" b="1" dirty="0"/>
              <a:t>Aspect-Based Sentiment Analysis (ABSA) </a:t>
            </a:r>
            <a:r>
              <a:rPr lang="en-US" dirty="0"/>
              <a:t>firstly surveyed by Schouten and </a:t>
            </a:r>
            <a:r>
              <a:rPr lang="en-US" dirty="0" err="1"/>
              <a:t>Frasincar</a:t>
            </a:r>
            <a:r>
              <a:rPr lang="en-US" dirty="0"/>
              <a:t> (2016):</a:t>
            </a:r>
          </a:p>
          <a:p>
            <a:pPr lvl="2"/>
            <a:r>
              <a:rPr lang="en-US" b="1" dirty="0"/>
              <a:t>Document-level</a:t>
            </a:r>
          </a:p>
          <a:p>
            <a:pPr lvl="2"/>
            <a:r>
              <a:rPr lang="en-US" b="1" dirty="0"/>
              <a:t>Paragraph-level</a:t>
            </a:r>
          </a:p>
          <a:p>
            <a:pPr lvl="2"/>
            <a:r>
              <a:rPr lang="en-US" b="1" dirty="0"/>
              <a:t>Sentence-level </a:t>
            </a:r>
            <a:r>
              <a:rPr lang="en-US" dirty="0"/>
              <a:t>[our focus here]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b="1" dirty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146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50691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ABSA has two stages:</a:t>
            </a:r>
          </a:p>
          <a:p>
            <a:pPr lvl="1"/>
            <a:r>
              <a:rPr lang="en-US" b="1" dirty="0"/>
              <a:t>Aspect Detection (AD)</a:t>
            </a:r>
            <a:r>
              <a:rPr lang="en-US" dirty="0"/>
              <a:t>: finding aspects in product reviews recently surveyed by </a:t>
            </a:r>
            <a:r>
              <a:rPr lang="en-US" dirty="0" err="1"/>
              <a:t>Trusca</a:t>
            </a:r>
            <a:r>
              <a:rPr lang="en-US" dirty="0"/>
              <a:t> and </a:t>
            </a:r>
            <a:r>
              <a:rPr lang="en-US" dirty="0" err="1"/>
              <a:t>Frasincar</a:t>
            </a:r>
            <a:r>
              <a:rPr lang="en-US" dirty="0"/>
              <a:t> (2023)</a:t>
            </a:r>
          </a:p>
          <a:p>
            <a:pPr lvl="2"/>
            <a:r>
              <a:rPr lang="en-US" dirty="0"/>
              <a:t>Explicit aspect detection: aspects appear literally in product reviews [our focus here]</a:t>
            </a:r>
          </a:p>
          <a:p>
            <a:pPr lvl="2"/>
            <a:r>
              <a:rPr lang="en-US" dirty="0"/>
              <a:t>Implicit aspect detection: aspects do not appear literally in the product reviews</a:t>
            </a:r>
          </a:p>
          <a:p>
            <a:pPr marL="857250" lvl="1" indent="-342900"/>
            <a:r>
              <a:rPr lang="en-US" b="1" dirty="0"/>
              <a:t>Aspect-Based Sentiment Classification (ABSC)</a:t>
            </a:r>
            <a:r>
              <a:rPr lang="en-US" dirty="0"/>
              <a:t>: assigning the sentiment associated to explicit or implicit aspects recently surveyed by </a:t>
            </a:r>
            <a:r>
              <a:rPr lang="en-US" dirty="0" err="1"/>
              <a:t>Brauwers</a:t>
            </a:r>
            <a:r>
              <a:rPr lang="en-US" dirty="0"/>
              <a:t> and </a:t>
            </a:r>
            <a:r>
              <a:rPr lang="en-US" dirty="0" err="1"/>
              <a:t>Frasincar</a:t>
            </a:r>
            <a:r>
              <a:rPr lang="en-US" dirty="0"/>
              <a:t> (2023) [our focus here]</a:t>
            </a:r>
            <a:endParaRPr lang="en-US" sz="2000" dirty="0"/>
          </a:p>
          <a:p>
            <a:r>
              <a:rPr lang="en-US" dirty="0"/>
              <a:t>Three approaches for ABSA:</a:t>
            </a:r>
          </a:p>
          <a:p>
            <a:pPr lvl="1"/>
            <a:r>
              <a:rPr lang="en-US" b="1" dirty="0"/>
              <a:t>Knowledge Representation (KR)</a:t>
            </a:r>
          </a:p>
          <a:p>
            <a:pPr lvl="1"/>
            <a:r>
              <a:rPr lang="en-US" b="1" dirty="0"/>
              <a:t>Machine Learning (ML)</a:t>
            </a:r>
          </a:p>
          <a:p>
            <a:pPr lvl="1"/>
            <a:r>
              <a:rPr lang="en-US" b="1" dirty="0"/>
              <a:t>Hybrid</a:t>
            </a:r>
            <a:r>
              <a:rPr lang="en-US" dirty="0"/>
              <a:t>: current state-of-the-art, e.g., </a:t>
            </a:r>
            <a:r>
              <a:rPr lang="en-GB" b="1" dirty="0"/>
              <a:t>A Hybrid Approach for Aspect-Based Sentiment Analysis++ (HAABSA++)</a:t>
            </a:r>
            <a:r>
              <a:rPr lang="en-GB" dirty="0"/>
              <a:t> proposed by </a:t>
            </a:r>
            <a:r>
              <a:rPr lang="en-GB" dirty="0" err="1"/>
              <a:t>Trusca</a:t>
            </a:r>
            <a:r>
              <a:rPr lang="en-GB" dirty="0"/>
              <a:t> et al. (2020)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91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HAABSA++ is a two-step approach for ABSA at sentence-level: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Ontology-based reasoning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/>
              <a:t>Deep learning (backup solution): LCR-Rot-hop++</a:t>
            </a:r>
            <a:br>
              <a:rPr lang="en-US" b="1" dirty="0"/>
            </a:br>
            <a:endParaRPr lang="en-US" sz="800" dirty="0"/>
          </a:p>
          <a:p>
            <a:pPr marL="514350" indent="-457200"/>
            <a:r>
              <a:rPr lang="en-US" dirty="0"/>
              <a:t>Problem: There is a little annotated data to train the deep learning solution</a:t>
            </a:r>
          </a:p>
          <a:p>
            <a:pPr marL="514350" indent="-457200"/>
            <a:r>
              <a:rPr lang="en-US" dirty="0"/>
              <a:t>Solution: Use data augmentation to enlarge the annotated data set</a:t>
            </a:r>
            <a:endParaRPr lang="en-US" sz="800" i="1" dirty="0"/>
          </a:p>
          <a:p>
            <a:pPr marL="514350" indent="-457200"/>
            <a:endParaRPr lang="en-US" dirty="0"/>
          </a:p>
          <a:p>
            <a:pPr marL="514350" indent="-457200"/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B4BD39F-A964-4876-A31E-F21A2A0621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69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HAABSADA proposed by </a:t>
            </a:r>
            <a:r>
              <a:rPr lang="en-US" dirty="0" err="1"/>
              <a:t>Liesting</a:t>
            </a:r>
            <a:r>
              <a:rPr lang="en-US" dirty="0"/>
              <a:t> et al. (2021):</a:t>
            </a:r>
          </a:p>
          <a:p>
            <a:pPr lvl="1"/>
            <a:r>
              <a:rPr lang="en-US" dirty="0"/>
              <a:t>Applied to HAABSA (precursor of HAABSA++)</a:t>
            </a:r>
          </a:p>
          <a:p>
            <a:pPr lvl="1"/>
            <a:r>
              <a:rPr lang="en-US" dirty="0"/>
              <a:t>Used the data augmentations techniques:</a:t>
            </a:r>
          </a:p>
          <a:p>
            <a:pPr lvl="2"/>
            <a:r>
              <a:rPr lang="en-US" dirty="0"/>
              <a:t>Easy Data Augmentation (EDA)</a:t>
            </a:r>
          </a:p>
          <a:p>
            <a:pPr lvl="2"/>
            <a:r>
              <a:rPr lang="en-US" dirty="0"/>
              <a:t>Back-translation</a:t>
            </a:r>
          </a:p>
          <a:p>
            <a:pPr lvl="2"/>
            <a:r>
              <a:rPr lang="en-US" dirty="0" err="1"/>
              <a:t>Mixup</a:t>
            </a:r>
            <a:endParaRPr lang="en-US" dirty="0"/>
          </a:p>
          <a:p>
            <a:pPr lvl="1"/>
            <a:r>
              <a:rPr lang="en-US" dirty="0"/>
              <a:t>Proposed a new data augmentation technique: EDA-adjusted </a:t>
            </a:r>
          </a:p>
          <a:p>
            <a:pPr lvl="1"/>
            <a:r>
              <a:rPr lang="en-US" dirty="0"/>
              <a:t>Best performance obtained with EDA-adjusted</a:t>
            </a:r>
          </a:p>
          <a:p>
            <a:r>
              <a:rPr lang="en-US" dirty="0"/>
              <a:t>Data augmentation using Pre-trained Transformer Models (PTMs) by Kumar et al. (2020):</a:t>
            </a:r>
          </a:p>
          <a:p>
            <a:pPr lvl="1"/>
            <a:r>
              <a:rPr lang="en-US" dirty="0"/>
              <a:t>Used for sentiment analysis</a:t>
            </a:r>
          </a:p>
          <a:p>
            <a:pPr lvl="1"/>
            <a:r>
              <a:rPr lang="en-US" dirty="0"/>
              <a:t>Used PTMs: BERT, C-BERT, GPT-2, BART</a:t>
            </a:r>
          </a:p>
          <a:p>
            <a:r>
              <a:rPr lang="en-US" dirty="0"/>
              <a:t>Our focus: data augmentation using BERT-based (encoder) models for HAABSA++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SemEval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SemEval</a:t>
            </a:r>
            <a:r>
              <a:rPr lang="en-US" dirty="0"/>
              <a:t> 2015, Task 12, Subtask 1, Slot 3 for restaurants reviews </a:t>
            </a:r>
          </a:p>
          <a:p>
            <a:pPr lvl="1"/>
            <a:r>
              <a:rPr lang="en-US" dirty="0" err="1"/>
              <a:t>SemEval</a:t>
            </a:r>
            <a:r>
              <a:rPr lang="en-US" dirty="0"/>
              <a:t> 2016, Task 5, Subtask 1, Slot 3 for restaurant reviews</a:t>
            </a:r>
          </a:p>
          <a:p>
            <a:pPr lvl="1"/>
            <a:r>
              <a:rPr lang="en-US" dirty="0"/>
              <a:t>3-point sentiment scale: positive, neutral, and negative</a:t>
            </a:r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933056"/>
            <a:ext cx="7501240" cy="248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102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SemEval</a:t>
            </a:r>
            <a:r>
              <a:rPr lang="en-US" dirty="0"/>
              <a:t> Descriptive Statistics: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sz="800" dirty="0"/>
          </a:p>
          <a:p>
            <a:endParaRPr lang="en-US" sz="800" dirty="0"/>
          </a:p>
          <a:p>
            <a:r>
              <a:rPr lang="en-US" dirty="0"/>
              <a:t>Neutral is the minority class</a:t>
            </a:r>
          </a:p>
          <a:p>
            <a:r>
              <a:rPr lang="en-US" dirty="0"/>
              <a:t>Positive is the majority class</a:t>
            </a:r>
          </a:p>
          <a:p>
            <a:r>
              <a:rPr lang="en-US" dirty="0"/>
              <a:t>20% of training data set aside for validation (</a:t>
            </a:r>
            <a:r>
              <a:rPr lang="en-US" dirty="0" err="1"/>
              <a:t>hyperparameter</a:t>
            </a:r>
            <a:r>
              <a:rPr lang="en-US" dirty="0"/>
              <a:t> tuning)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fld id="{7B4BD39F-A964-4876-A31E-F21A2A06217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244012"/>
              </p:ext>
            </p:extLst>
          </p:nvPr>
        </p:nvGraphicFramePr>
        <p:xfrm>
          <a:off x="839891" y="2420888"/>
          <a:ext cx="7620541" cy="2172920"/>
        </p:xfrm>
        <a:graphic>
          <a:graphicData uri="http://schemas.openxmlformats.org/drawingml/2006/table">
            <a:tbl>
              <a:tblPr firstRow="1" bandRow="1">
                <a:effectLst/>
                <a:tableStyleId>{EB344D84-9AFB-497E-A393-DC336BA19D2E}</a:tableStyleId>
              </a:tblPr>
              <a:tblGrid>
                <a:gridCol w="2741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6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80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704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32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2720">
                <a:tc rowSpan="2">
                  <a:txBody>
                    <a:bodyPr/>
                    <a:lstStyle/>
                    <a:p>
                      <a:endParaRPr lang="en-US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Dataset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Positive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Neutral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Negative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GB" sz="16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360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8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Freq.</a:t>
                      </a:r>
                      <a:endParaRPr lang="en-GB" sz="16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SemEval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2015 training data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962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75.3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2.8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280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21.9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1278</a:t>
                      </a:r>
                      <a:endParaRPr lang="en-GB" sz="16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720">
                <a:tc>
                  <a:txBody>
                    <a:bodyPr/>
                    <a:lstStyle/>
                    <a:p>
                      <a:r>
                        <a:rPr lang="en-US" sz="1600" baseline="0" dirty="0" err="1">
                          <a:solidFill>
                            <a:schemeClr val="tx1"/>
                          </a:solidFill>
                        </a:rPr>
                        <a:t>SemEval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2015 test data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353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59.1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6.2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207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34.7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597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360">
                <a:tc>
                  <a:txBody>
                    <a:bodyPr/>
                    <a:lstStyle/>
                    <a:p>
                      <a:r>
                        <a:rPr lang="en-US" sz="1600" baseline="0" dirty="0" err="1">
                          <a:solidFill>
                            <a:schemeClr val="tx1"/>
                          </a:solidFill>
                        </a:rPr>
                        <a:t>SemEval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2016 training data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1319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70.2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3.8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489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26.0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1880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720">
                <a:tc>
                  <a:txBody>
                    <a:bodyPr/>
                    <a:lstStyle/>
                    <a:p>
                      <a:r>
                        <a:rPr lang="en-US" sz="1600" baseline="0" dirty="0" err="1">
                          <a:solidFill>
                            <a:schemeClr val="tx1"/>
                          </a:solidFill>
                        </a:rPr>
                        <a:t>SemEval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2016 test data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483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74.3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4.9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20.8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650</a:t>
                      </a:r>
                      <a:endParaRPr lang="en-GB" sz="16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59656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33880</TotalTime>
  <Words>1620</Words>
  <Application>Microsoft Office PowerPoint</Application>
  <PresentationFormat>On-screen Show (4:3)</PresentationFormat>
  <Paragraphs>324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 Data Augmentation Using BERT-Based Models for Aspect-Based Sentiment Analysis*</vt:lpstr>
      <vt:lpstr>Contents</vt:lpstr>
      <vt:lpstr>Motivation</vt:lpstr>
      <vt:lpstr>Motivation</vt:lpstr>
      <vt:lpstr>Motivation</vt:lpstr>
      <vt:lpstr>Motivation</vt:lpstr>
      <vt:lpstr>Related Work</vt:lpstr>
      <vt:lpstr>Data</vt:lpstr>
      <vt:lpstr>Data</vt:lpstr>
      <vt:lpstr>Methodology</vt:lpstr>
      <vt:lpstr>Methodology</vt:lpstr>
      <vt:lpstr>Methodology</vt:lpstr>
      <vt:lpstr>EDA-Adjusted</vt:lpstr>
      <vt:lpstr>BERT</vt:lpstr>
      <vt:lpstr>C-BERT</vt:lpstr>
      <vt:lpstr>BERTprepend/BERTexpand</vt:lpstr>
      <vt:lpstr>Evaluation</vt:lpstr>
      <vt:lpstr>Evaluation</vt:lpstr>
      <vt:lpstr>Evaluation</vt:lpstr>
      <vt:lpstr>Conclusion</vt:lpstr>
      <vt:lpstr>Future Work</vt:lpstr>
      <vt:lpstr>Further Information</vt:lpstr>
      <vt:lpstr>References</vt:lpstr>
      <vt:lpstr>References</vt:lpstr>
      <vt:lpstr>References</vt:lpstr>
      <vt:lpstr>Examples</vt:lpstr>
      <vt:lpstr>Examples</vt:lpstr>
    </vt:vector>
  </TitlesOfParts>
  <Company>Technische Universiteit Eindhoven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4+1 View Model of Software Architecture</dc:title>
  <dc:creator>BCF</dc:creator>
  <cp:lastModifiedBy>Flavius Frasincar</cp:lastModifiedBy>
  <cp:revision>817</cp:revision>
  <dcterms:created xsi:type="dcterms:W3CDTF">2005-07-13T13:15:44Z</dcterms:created>
  <dcterms:modified xsi:type="dcterms:W3CDTF">2024-06-19T21:19:51Z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Default Design:3</vt:lpwstr>
  </property>
  <property fmtid="{D5CDD505-2E9C-101B-9397-08002B2CF9AE}" pid="3" name="ClassificationContentMarkingFooterText">
    <vt:lpwstr>Classification: Internal</vt:lpwstr>
  </property>
  <property fmtid="{D5CDD505-2E9C-101B-9397-08002B2CF9AE}" pid="4" name="MSIP_Label_0429a5e0-109e-473c-a03f-0ed02277fcb7_Enabled">
    <vt:lpwstr>true</vt:lpwstr>
  </property>
  <property fmtid="{D5CDD505-2E9C-101B-9397-08002B2CF9AE}" pid="5" name="MSIP_Label_0429a5e0-109e-473c-a03f-0ed02277fcb7_SetDate">
    <vt:lpwstr>2023-08-24T14:00:47Z</vt:lpwstr>
  </property>
  <property fmtid="{D5CDD505-2E9C-101B-9397-08002B2CF9AE}" pid="6" name="MSIP_Label_0429a5e0-109e-473c-a03f-0ed02277fcb7_Method">
    <vt:lpwstr>Privileged</vt:lpwstr>
  </property>
  <property fmtid="{D5CDD505-2E9C-101B-9397-08002B2CF9AE}" pid="7" name="MSIP_Label_0429a5e0-109e-473c-a03f-0ed02277fcb7_Name">
    <vt:lpwstr>Public</vt:lpwstr>
  </property>
  <property fmtid="{D5CDD505-2E9C-101B-9397-08002B2CF9AE}" pid="8" name="MSIP_Label_0429a5e0-109e-473c-a03f-0ed02277fcb7_SiteId">
    <vt:lpwstr>715902d6-f63e-4b8d-929b-4bb170bad492</vt:lpwstr>
  </property>
  <property fmtid="{D5CDD505-2E9C-101B-9397-08002B2CF9AE}" pid="9" name="MSIP_Label_0429a5e0-109e-473c-a03f-0ed02277fcb7_ActionId">
    <vt:lpwstr>2cd5400c-4af8-4782-a0f9-ecc0f413c06b</vt:lpwstr>
  </property>
  <property fmtid="{D5CDD505-2E9C-101B-9397-08002B2CF9AE}" pid="10" name="MSIP_Label_0429a5e0-109e-473c-a03f-0ed02277fcb7_ContentBits">
    <vt:lpwstr>0</vt:lpwstr>
  </property>
</Properties>
</file>