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99" r:id="rId4"/>
    <p:sldId id="300" r:id="rId5"/>
    <p:sldId id="301" r:id="rId6"/>
    <p:sldId id="319" r:id="rId7"/>
    <p:sldId id="305" r:id="rId8"/>
    <p:sldId id="307" r:id="rId9"/>
    <p:sldId id="320" r:id="rId10"/>
    <p:sldId id="321" r:id="rId11"/>
    <p:sldId id="322" r:id="rId12"/>
    <p:sldId id="323" r:id="rId13"/>
    <p:sldId id="324" r:id="rId14"/>
    <p:sldId id="304" r:id="rId15"/>
    <p:sldId id="325" r:id="rId16"/>
    <p:sldId id="309" r:id="rId17"/>
    <p:sldId id="326" r:id="rId18"/>
    <p:sldId id="327" r:id="rId19"/>
    <p:sldId id="328" r:id="rId20"/>
    <p:sldId id="329" r:id="rId21"/>
    <p:sldId id="330" r:id="rId22"/>
    <p:sldId id="318" r:id="rId23"/>
    <p:sldId id="293" r:id="rId24"/>
    <p:sldId id="296" r:id="rId25"/>
    <p:sldId id="282" r:id="rId26"/>
    <p:sldId id="260" r:id="rId27"/>
    <p:sldId id="303" r:id="rId28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FF99"/>
    <a:srgbClr val="6268E4"/>
    <a:srgbClr val="FFCCCC"/>
    <a:srgbClr val="000000"/>
    <a:srgbClr val="00CCFF"/>
    <a:srgbClr val="FF9900"/>
    <a:srgbClr val="669900"/>
    <a:srgbClr val="99FF99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04" autoAdjust="0"/>
  </p:normalViewPr>
  <p:slideViewPr>
    <p:cSldViewPr>
      <p:cViewPr varScale="1">
        <p:scale>
          <a:sx n="77" d="100"/>
          <a:sy n="77" d="100"/>
        </p:scale>
        <p:origin x="161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E85B809F-6719-496B-9813-E22A5CA5E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829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9EA78DB2-3053-4A3A-8B32-20694F77E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58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DC72CA0-1440-4FF7-99E9-46E04AC49B5E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z="13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0610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2A72-04F9-407B-91D5-41184E5652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558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2A72-04F9-407B-91D5-41184E56528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637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759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2A72-04F9-407B-91D5-41184E56528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38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1A9E85A0-02B0-4A18-961E-32CCF116C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423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462CF01D-2FEA-4C07-8AF8-0C00164A92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562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FE0EA315-7CE6-40EE-81DD-C9CA8D8051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77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9A04AFC9-DF6F-47D6-8C60-E9163772B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7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012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84566AB-70AD-457A-9073-AAECC48D0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68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16AD877E-B6EA-43F2-8309-B1B53BB72D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631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8576BC0-CEB3-44C9-A387-411564DF80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30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6F732DED-C335-4995-9C83-A968BBA26C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807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8320EFE0-B148-4AA8-9B8F-574A1FCD4A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32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D21F1C5-92FB-4A88-BBDC-80C9F51C8F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04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E2D61D9-31DC-41FA-BC56-ECC5EABB0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91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E0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11413" y="6245225"/>
            <a:ext cx="42481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378C3EFF-D651-47D7-B0CC-99D93F001E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10000"/>
        </a:spcBef>
        <a:spcAft>
          <a:spcPct val="1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10000"/>
        </a:spcBef>
        <a:spcAft>
          <a:spcPct val="1000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10000"/>
        </a:spcBef>
        <a:spcAft>
          <a:spcPct val="1000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10000"/>
        </a:spcBef>
        <a:spcAft>
          <a:spcPct val="1000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rasincar@ese.eur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gonemlau@gmail.com" TargetMode="External"/><Relationship Id="rId2" Type="http://schemas.openxmlformats.org/officeDocument/2006/relationships/hyperlink" Target="https://github.com/Gogonemnem/LCR-PLUS-CASC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/>
          </a:p>
        </p:txBody>
      </p:sp>
      <p:sp>
        <p:nvSpPr>
          <p:cNvPr id="20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fld id="{5CF8F41E-DB8D-4E15-9C99-5D856B433A07}" type="slidenum">
              <a:rPr lang="en-US" altLang="en-US" sz="1400" smtClean="0"/>
              <a:pPr eaLnBrk="1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</a:t>
            </a:fld>
            <a:endParaRPr lang="en-US" altLang="en-US" sz="1400" dirty="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071" y="2130425"/>
            <a:ext cx="9036497" cy="1470025"/>
          </a:xfrm>
        </p:spPr>
        <p:txBody>
          <a:bodyPr/>
          <a:lstStyle/>
          <a:p>
            <a:pPr eaLnBrk="1" hangingPunct="1"/>
            <a:r>
              <a:rPr lang="en-GB" altLang="en-US" sz="2400" dirty="0"/>
              <a:t> </a:t>
            </a:r>
            <a:r>
              <a:rPr lang="en-GB" altLang="en-US" dirty="0"/>
              <a:t>Weakly-Supervised Left-</a:t>
            </a:r>
            <a:r>
              <a:rPr lang="en-GB" altLang="en-US" dirty="0" err="1"/>
              <a:t>Center</a:t>
            </a:r>
            <a:r>
              <a:rPr lang="en-GB" altLang="en-US" dirty="0"/>
              <a:t>-Right</a:t>
            </a:r>
            <a:br>
              <a:rPr lang="en-GB" altLang="en-US" dirty="0"/>
            </a:br>
            <a:r>
              <a:rPr lang="en-GB" altLang="en-US" dirty="0"/>
              <a:t>Context-Aware Aspect Category and Sentiment</a:t>
            </a:r>
            <a:br>
              <a:rPr lang="en-GB" altLang="en-US" dirty="0"/>
            </a:br>
            <a:r>
              <a:rPr lang="en-GB" altLang="en-US" dirty="0"/>
              <a:t>Classification</a:t>
            </a:r>
            <a:r>
              <a:rPr lang="en-GB" altLang="en-US" baseline="30000" dirty="0"/>
              <a:t>*</a:t>
            </a:r>
            <a:endParaRPr lang="en-US" altLang="en-US" baseline="30000" dirty="0"/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886200"/>
            <a:ext cx="6480175" cy="1487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Flavius </a:t>
            </a:r>
            <a:r>
              <a:rPr lang="en-US" altLang="en-US" dirty="0" err="1"/>
              <a:t>Frasincar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3"/>
              </a:rPr>
              <a:t>frasincar@ese.eur.nl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endParaRPr lang="en-US" altLang="en-US" sz="2000" dirty="0"/>
          </a:p>
          <a:p>
            <a:pPr algn="l" eaLnBrk="1" hangingPunct="1">
              <a:lnSpc>
                <a:spcPct val="90000"/>
              </a:lnSpc>
            </a:pPr>
            <a:endParaRPr lang="en-US" altLang="en-US" sz="1600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39737" y="6094414"/>
            <a:ext cx="8675688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*</a:t>
            </a:r>
            <a:r>
              <a:rPr lang="en-US" altLang="en-US" sz="1400" dirty="0">
                <a:solidFill>
                  <a:srgbClr val="000000"/>
                </a:solidFill>
              </a:rPr>
              <a:t>Joint work with </a:t>
            </a:r>
            <a:r>
              <a:rPr lang="en-US" altLang="en-US" sz="1400" dirty="0" err="1">
                <a:solidFill>
                  <a:srgbClr val="000000"/>
                </a:solidFill>
              </a:rPr>
              <a:t>Gonem</a:t>
            </a:r>
            <a:r>
              <a:rPr lang="en-US" altLang="en-US" sz="1400" dirty="0">
                <a:solidFill>
                  <a:srgbClr val="000000"/>
                </a:solidFill>
              </a:rPr>
              <a:t> Lau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Vocabulary Construction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Given set of seed words (around 5-10 words as in CASC) for each aspect category and sentiment</a:t>
                </a:r>
              </a:p>
              <a:p>
                <a:r>
                  <a:rPr lang="en-US" dirty="0"/>
                  <a:t>Determine using DK-BERT MLM the top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𝐾</m:t>
                    </m:r>
                    <m:r>
                      <a:rPr lang="en-US" i="1" dirty="0" smtClean="0">
                        <a:latin typeface="Cambria Math"/>
                      </a:rPr>
                      <m:t>=20</m:t>
                    </m:r>
                  </m:oMath>
                </a14:m>
                <a:r>
                  <a:rPr lang="en-US" dirty="0"/>
                  <a:t> words replacement (pseudo-synonyms) of the seeds words in the training data to enlarge the original set of seed words</a:t>
                </a:r>
              </a:p>
              <a:p>
                <a:r>
                  <a:rPr lang="en-US" dirty="0"/>
                  <a:t>Select the top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𝑀</m:t>
                    </m:r>
                    <m:r>
                      <a:rPr lang="en-US" i="1" dirty="0" smtClean="0">
                        <a:latin typeface="Cambria Math"/>
                      </a:rPr>
                      <m:t>=100</m:t>
                    </m:r>
                  </m:oMath>
                </a14:m>
                <a:r>
                  <a:rPr lang="en-US" dirty="0"/>
                  <a:t> most frequent words per aspect category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𝑎</m:t>
                    </m:r>
                  </m:oMath>
                </a14:m>
                <a:r>
                  <a:rPr lang="en-US" dirty="0"/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 dirty="0" smtClean="0">
                            <a:latin typeface="Cambria Math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dirty="0"/>
                  <a:t>)</a:t>
                </a:r>
              </a:p>
              <a:p>
                <a:r>
                  <a:rPr lang="en-US" dirty="0"/>
                  <a:t>Select the top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</a:rPr>
                      <m:t>𝑀</m:t>
                    </m:r>
                    <m:r>
                      <a:rPr lang="en-US" i="1" dirty="0">
                        <a:latin typeface="Cambria Math"/>
                      </a:rPr>
                      <m:t>=100</m:t>
                    </m:r>
                  </m:oMath>
                </a14:m>
                <a:r>
                  <a:rPr lang="en-US" dirty="0"/>
                  <a:t> most frequent words per sentiment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𝑠</m:t>
                    </m:r>
                  </m:oMath>
                </a14:m>
                <a:r>
                  <a:rPr lang="en-US" dirty="0"/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dirty="0"/>
                  <a:t>)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t="-943" r="-7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14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Labeled Data Preparation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Determine </a:t>
                </a:r>
                <a:r>
                  <a:rPr lang="en-US" i="1" dirty="0"/>
                  <a:t>potential-aspects</a:t>
                </a:r>
                <a:r>
                  <a:rPr lang="en-US" dirty="0"/>
                  <a:t>: nouns in training data</a:t>
                </a:r>
              </a:p>
              <a:p>
                <a:r>
                  <a:rPr lang="en-US" dirty="0"/>
                  <a:t>Determine </a:t>
                </a:r>
                <a:r>
                  <a:rPr lang="en-US" i="1" dirty="0"/>
                  <a:t>potential-opinions</a:t>
                </a:r>
                <a:r>
                  <a:rPr lang="en-US" dirty="0"/>
                  <a:t>: adjectives and adverbs in training data</a:t>
                </a:r>
              </a:p>
              <a:p>
                <a:r>
                  <a:rPr lang="en-US" dirty="0"/>
                  <a:t>Determine using DK-BERT MLM the top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</a:rPr>
                      <m:t>𝐾</m:t>
                    </m:r>
                    <m:r>
                      <a:rPr lang="en-US" i="1" dirty="0">
                        <a:latin typeface="Cambria Math"/>
                      </a:rPr>
                      <m:t>=20</m:t>
                    </m:r>
                  </m:oMath>
                </a14:m>
                <a:r>
                  <a:rPr lang="en-US" dirty="0"/>
                  <a:t> words replacement (pseudo-synonyms) of the potential words in the training data</a:t>
                </a:r>
              </a:p>
              <a:p>
                <a:r>
                  <a:rPr lang="en-US" dirty="0"/>
                  <a:t>Compute per sentence per </a:t>
                </a:r>
                <a:r>
                  <a:rPr lang="en-US" i="1" dirty="0"/>
                  <a:t>potential-aspect</a:t>
                </a:r>
                <a:r>
                  <a:rPr lang="en-US" dirty="0"/>
                  <a:t> </a:t>
                </a:r>
                <a:r>
                  <a:rPr lang="en-GB" dirty="0"/>
                  <a:t>the set of all pseudo-synonyms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i="1" dirty="0">
                            <a:latin typeface="Cambria Math"/>
                          </a:rPr>
                          <m:t>𝑎𝑠𝑝𝑒𝑐𝑡</m:t>
                        </m:r>
                      </m:sub>
                    </m:sSub>
                  </m:oMath>
                </a14:m>
                <a:r>
                  <a:rPr lang="en-GB" dirty="0"/>
                  <a:t>)</a:t>
                </a:r>
              </a:p>
              <a:p>
                <a:r>
                  <a:rPr lang="en-US" dirty="0"/>
                  <a:t>Compute per sentence per </a:t>
                </a:r>
                <a:r>
                  <a:rPr lang="en-US" i="1" dirty="0"/>
                  <a:t>potential-sentiment</a:t>
                </a:r>
                <a:r>
                  <a:rPr lang="en-US" dirty="0"/>
                  <a:t> </a:t>
                </a:r>
                <a:r>
                  <a:rPr lang="en-GB" dirty="0"/>
                  <a:t>the set of all pseudo-synonyms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i="1" dirty="0">
                            <a:latin typeface="Cambria Math"/>
                          </a:rPr>
                          <m:t>𝑠𝑒𝑛𝑡𝑖𝑚𝑒𝑛𝑡</m:t>
                        </m:r>
                      </m:sub>
                    </m:sSub>
                  </m:oMath>
                </a14:m>
                <a:r>
                  <a:rPr lang="en-GB" dirty="0"/>
                  <a:t>)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t="-943" r="-9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15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Labeled Data Preparation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Per sentence compute the overlap score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i="1" dirty="0" smtClean="0">
                            <a:latin typeface="Cambria Math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dirty="0"/>
                  <a:t>) between each aspect vocabulary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 dirty="0" smtClean="0"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dirty="0"/>
                  <a:t>) and each (present) </a:t>
                </a:r>
                <a:r>
                  <a:rPr lang="en-US" i="1" dirty="0"/>
                  <a:t>potential-aspect</a:t>
                </a:r>
                <a:r>
                  <a:rPr lang="en-US" dirty="0"/>
                  <a:t> vocabulary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i="1" dirty="0" smtClean="0">
                            <a:latin typeface="Cambria Math"/>
                          </a:rPr>
                          <m:t>𝑎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𝑠𝑝𝑒𝑐𝑡</m:t>
                        </m:r>
                      </m:sub>
                    </m:sSub>
                  </m:oMath>
                </a14:m>
                <a:r>
                  <a:rPr lang="en-US" dirty="0"/>
                  <a:t>)</a:t>
                </a:r>
              </a:p>
              <a:p>
                <a:r>
                  <a:rPr lang="en-US" dirty="0"/>
                  <a:t>In case of multiple </a:t>
                </a:r>
                <a:r>
                  <a:rPr lang="en-US" i="1" dirty="0"/>
                  <a:t>potential-aspects</a:t>
                </a:r>
                <a:r>
                  <a:rPr lang="en-US" dirty="0"/>
                  <a:t> per sentence we have two labelers:</a:t>
                </a:r>
              </a:p>
              <a:p>
                <a:pPr lvl="1"/>
                <a:r>
                  <a:rPr lang="en-US" dirty="0"/>
                  <a:t>Take the average of the overlap scores across the different </a:t>
                </a:r>
                <a:r>
                  <a:rPr lang="en-US" i="1" dirty="0"/>
                  <a:t>potential-aspects</a:t>
                </a:r>
                <a:r>
                  <a:rPr lang="en-US" dirty="0"/>
                  <a:t> in a sentence (average score labeler)</a:t>
                </a:r>
              </a:p>
              <a:p>
                <a:pPr lvl="1"/>
                <a:r>
                  <a:rPr lang="en-US" dirty="0"/>
                  <a:t>Take the maximum overlap scores across the different </a:t>
                </a:r>
                <a:r>
                  <a:rPr lang="en-US" i="1" dirty="0"/>
                  <a:t>potential-aspects</a:t>
                </a:r>
                <a:r>
                  <a:rPr lang="en-US" dirty="0"/>
                  <a:t> in a sentence (maximum score labeler) </a:t>
                </a:r>
              </a:p>
              <a:p>
                <a:r>
                  <a:rPr lang="en-US" dirty="0"/>
                  <a:t>To mitigate the differences in sizes between vocabularies we standardize (across sentences) the overlap scores per aspect categories/sentiments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t="-943" b="-33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561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Labeled Data Preparation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Assign to every sentence one aspect category noisy label:</a:t>
                </a:r>
              </a:p>
              <a:p>
                <a:pPr lvl="1"/>
                <a:r>
                  <a:rPr lang="en-US" dirty="0"/>
                  <a:t>Largest overlap score</a:t>
                </a:r>
              </a:p>
              <a:p>
                <a:pPr lvl="1"/>
                <a:r>
                  <a:rPr lang="en-US" dirty="0"/>
                  <a:t>Overlap score larger than a threshold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1" smtClean="0">
                        <a:latin typeface="Cambria Math"/>
                      </a:rPr>
                      <m:t>λ</m:t>
                    </m:r>
                    <m:r>
                      <a:rPr lang="en-US" b="0" i="1" smtClean="0">
                        <a:latin typeface="Cambria Math"/>
                      </a:rPr>
                      <m:t>=0.5</m:t>
                    </m:r>
                  </m:oMath>
                </a14:m>
                <a:endParaRPr lang="en-US" b="0" dirty="0"/>
              </a:p>
              <a:p>
                <a:pPr marL="400050"/>
                <a:r>
                  <a:rPr lang="en-US" dirty="0"/>
                  <a:t>In a similar manner we assign to every sentence one sentiment noisy label</a:t>
                </a:r>
              </a:p>
              <a:p>
                <a:pPr marL="400050"/>
                <a:r>
                  <a:rPr lang="en-US" dirty="0"/>
                  <a:t>We also perform ATE (needed by LCR-Rot-hop++):</a:t>
                </a:r>
              </a:p>
              <a:p>
                <a:pPr marL="800100" lvl="1"/>
                <a:r>
                  <a:rPr lang="en-US" dirty="0"/>
                  <a:t>Assign to every sentence one aspect target given by the </a:t>
                </a:r>
                <a:r>
                  <a:rPr lang="en-US" i="1" dirty="0"/>
                  <a:t>potential-aspect</a:t>
                </a:r>
                <a:r>
                  <a:rPr lang="en-US" dirty="0"/>
                  <a:t> that has the largest overlap score</a:t>
                </a:r>
              </a:p>
              <a:p>
                <a:pPr marL="800100" lvl="1"/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t="-9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658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Joint Neural Network for ACD and ASC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LCR-Rot-hop++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DK-BERT word </a:t>
            </a:r>
            <a:r>
              <a:rPr lang="en-US" dirty="0" err="1"/>
              <a:t>embeddings</a:t>
            </a:r>
            <a:endParaRPr lang="en-US" dirty="0"/>
          </a:p>
          <a:p>
            <a:pPr lvl="1"/>
            <a:r>
              <a:rPr lang="en-US" dirty="0"/>
              <a:t>Three Bi-LSTMs (left context, aspect target, right context)</a:t>
            </a:r>
          </a:p>
          <a:p>
            <a:pPr lvl="1"/>
            <a:r>
              <a:rPr lang="en-US" dirty="0"/>
              <a:t>Two iterative steps using bilinear attention:</a:t>
            </a:r>
          </a:p>
          <a:p>
            <a:pPr lvl="2"/>
            <a:r>
              <a:rPr lang="en-US" dirty="0"/>
              <a:t>Target2Context: uses the target representation (initially pooled) to obtain target-dependent left/right context representations (two vectors)</a:t>
            </a:r>
          </a:p>
          <a:p>
            <a:pPr lvl="2"/>
            <a:r>
              <a:rPr lang="en-US" dirty="0"/>
              <a:t>Context2Target: uses the left/right context representations to obtain left/right context-dependent target representations (two vectors)</a:t>
            </a:r>
          </a:p>
          <a:p>
            <a:pPr lvl="1"/>
            <a:r>
              <a:rPr lang="en-US" dirty="0"/>
              <a:t>Hierarchical attention (part of the previous two iterative steps):</a:t>
            </a:r>
          </a:p>
          <a:p>
            <a:pPr lvl="2"/>
            <a:r>
              <a:rPr lang="en-US" dirty="0"/>
              <a:t>After Target2Context: apply attention to the obtained two vectors</a:t>
            </a:r>
          </a:p>
          <a:p>
            <a:pPr lvl="2"/>
            <a:r>
              <a:rPr lang="en-US" dirty="0"/>
              <a:t>After Context2Target: apply attention to the obtained two vectors</a:t>
            </a:r>
          </a:p>
          <a:p>
            <a:pPr lvl="1"/>
            <a:r>
              <a:rPr lang="en-US" dirty="0"/>
              <a:t>Repeat the two iterative steps a number of hops</a:t>
            </a:r>
          </a:p>
          <a:p>
            <a:pPr lvl="2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234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Joint Neural Network for ACD and ASC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/>
                  <a:t>LCR-Rot-hop++</a:t>
                </a:r>
                <a:r>
                  <a:rPr lang="en-US" dirty="0"/>
                  <a:t> extended with two classification heads:</a:t>
                </a:r>
              </a:p>
              <a:p>
                <a:pPr lvl="1"/>
                <a:r>
                  <a:rPr lang="en-US" dirty="0"/>
                  <a:t>ACD (new)</a:t>
                </a:r>
              </a:p>
              <a:p>
                <a:pPr lvl="1"/>
                <a:r>
                  <a:rPr lang="en-US" dirty="0"/>
                  <a:t>ASC (old)</a:t>
                </a:r>
              </a:p>
              <a:p>
                <a:r>
                  <a:rPr lang="en-US" dirty="0"/>
                  <a:t>Trained using the previously determined noisy labels</a:t>
                </a:r>
              </a:p>
              <a:p>
                <a:r>
                  <a:rPr lang="en-US" dirty="0"/>
                  <a:t>Loss function: Generalized Cross Entropy (GCE)</a:t>
                </a:r>
              </a:p>
              <a:p>
                <a:pPr lvl="1"/>
                <a:r>
                  <a:rPr lang="en-US" dirty="0"/>
                  <a:t>More robust to noisy labels than  Categorical Cross Entropy (CCE) and converges faster than Mean Absolute Error (MAE)</a:t>
                </a:r>
              </a:p>
              <a:p>
                <a:pPr lvl="1"/>
                <a:r>
                  <a:rPr lang="en-US" dirty="0"/>
                  <a:t>Uses a </a:t>
                </a:r>
                <a:r>
                  <a:rPr lang="en-US" dirty="0" err="1"/>
                  <a:t>hyperparameter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𝑞</m:t>
                    </m:r>
                  </m:oMath>
                </a14:m>
                <a:r>
                  <a:rPr lang="en-US" dirty="0"/>
                  <a:t> (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</a:rPr>
                      <m:t>𝑞</m:t>
                    </m:r>
                    <m:r>
                      <a:rPr lang="en-US" b="0" i="1" dirty="0" smtClean="0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 it is CCE and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</a:rPr>
                      <m:t>𝑞</m:t>
                    </m:r>
                    <m:r>
                      <a:rPr lang="en-US" b="0" i="1" dirty="0" smtClean="0">
                        <a:latin typeface="Cambria Math"/>
                      </a:rPr>
                      <m:t>=1</m:t>
                    </m:r>
                  </m:oMath>
                </a14:m>
                <a:r>
                  <a:rPr lang="en-US" dirty="0"/>
                  <a:t> it is MAE) </a:t>
                </a:r>
              </a:p>
              <a:p>
                <a:r>
                  <a:rPr lang="en-US" dirty="0" err="1"/>
                  <a:t>Hyperparameter</a:t>
                </a:r>
                <a:r>
                  <a:rPr lang="en-US" dirty="0"/>
                  <a:t> optimization using:</a:t>
                </a:r>
              </a:p>
              <a:p>
                <a:pPr lvl="1"/>
                <a:r>
                  <a:rPr lang="en-US" dirty="0"/>
                  <a:t>Validation data (20% of training data) </a:t>
                </a:r>
              </a:p>
              <a:p>
                <a:pPr lvl="1"/>
                <a:r>
                  <a:rPr lang="en-US" dirty="0"/>
                  <a:t>Adam optimization</a:t>
                </a:r>
              </a:p>
              <a:p>
                <a:pPr lvl="1"/>
                <a:r>
                  <a:rPr lang="en-US" dirty="0"/>
                  <a:t>Hyperband speed-up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t="-943" b="-51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210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Joint Neural Network for ACD and ASC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340768"/>
            <a:ext cx="4492949" cy="5013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16743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Models:</a:t>
            </a:r>
          </a:p>
          <a:p>
            <a:pPr lvl="1"/>
            <a:r>
              <a:rPr lang="en-US" i="1" dirty="0"/>
              <a:t>CASC</a:t>
            </a:r>
            <a:r>
              <a:rPr lang="en-US" dirty="0"/>
              <a:t>: original model</a:t>
            </a:r>
          </a:p>
          <a:p>
            <a:pPr lvl="1"/>
            <a:r>
              <a:rPr lang="en-US" i="1" dirty="0"/>
              <a:t>CASC+MAX</a:t>
            </a:r>
            <a:r>
              <a:rPr lang="en-US" dirty="0"/>
              <a:t>: </a:t>
            </a:r>
            <a:r>
              <a:rPr lang="en-US" i="1" dirty="0"/>
              <a:t>CASC</a:t>
            </a:r>
            <a:r>
              <a:rPr lang="en-US" dirty="0"/>
              <a:t> model with maximum score labeler instead of average score labeler</a:t>
            </a:r>
          </a:p>
          <a:p>
            <a:pPr lvl="1"/>
            <a:r>
              <a:rPr lang="en-GB" i="1" dirty="0"/>
              <a:t>CASC+MAX+ATE</a:t>
            </a:r>
            <a:r>
              <a:rPr lang="en-GB" dirty="0"/>
              <a:t>: </a:t>
            </a:r>
            <a:r>
              <a:rPr lang="en-GB" i="1" dirty="0"/>
              <a:t>CASC+MAX</a:t>
            </a:r>
            <a:r>
              <a:rPr lang="en-GB" dirty="0"/>
              <a:t> that performs also Aspect Term Extraction (ATE) and separates the sentence from the aspect term using [SEP]</a:t>
            </a:r>
          </a:p>
          <a:p>
            <a:pPr lvl="1"/>
            <a:r>
              <a:rPr lang="en-US" i="1" dirty="0"/>
              <a:t>LCR+CASC</a:t>
            </a:r>
            <a:r>
              <a:rPr lang="en-US" dirty="0"/>
              <a:t>: our proposed model (</a:t>
            </a:r>
            <a:r>
              <a:rPr lang="en-US" i="1" dirty="0"/>
              <a:t>CASC+MAX+ATE</a:t>
            </a:r>
            <a:r>
              <a:rPr lang="en-US" dirty="0"/>
              <a:t> that replaces the two head linear layers with LCR-Rot-hop++ with two head linear layers)</a:t>
            </a:r>
          </a:p>
          <a:p>
            <a:pPr lvl="1"/>
            <a:r>
              <a:rPr lang="en-US" i="1" dirty="0"/>
              <a:t>LCR+CASC-DL</a:t>
            </a:r>
            <a:r>
              <a:rPr lang="en-US" dirty="0"/>
              <a:t>: our proposed model without DL (LCR-Rot-hop++) [same as </a:t>
            </a:r>
            <a:r>
              <a:rPr lang="en-US" i="1" dirty="0"/>
              <a:t>CASC+MAX+ATE</a:t>
            </a:r>
            <a:r>
              <a:rPr lang="en-US" dirty="0"/>
              <a:t>]</a:t>
            </a:r>
          </a:p>
          <a:p>
            <a:pPr lvl="1"/>
            <a:r>
              <a:rPr lang="en-US" i="1" dirty="0"/>
              <a:t>LCR+CASC-CON</a:t>
            </a:r>
            <a:r>
              <a:rPr lang="en-US" dirty="0"/>
              <a:t>: our proposed model without context representations (uses only the target representations)</a:t>
            </a:r>
          </a:p>
          <a:p>
            <a:pPr lvl="1"/>
            <a:r>
              <a:rPr lang="en-US" i="1" dirty="0"/>
              <a:t>LCR+CASC+ASYNC</a:t>
            </a:r>
            <a:r>
              <a:rPr lang="en-US" dirty="0"/>
              <a:t>: our model with two separate DLs (LCR-Rot-hop++ modules) </a:t>
            </a:r>
          </a:p>
          <a:p>
            <a:pPr lvl="1"/>
            <a:r>
              <a:rPr lang="en-US" i="1" dirty="0"/>
              <a:t>[Model]+ATE (GOLD)</a:t>
            </a:r>
            <a:r>
              <a:rPr lang="en-US" dirty="0"/>
              <a:t>: models that use the gold aspect target annotations from test data (</a:t>
            </a:r>
            <a:r>
              <a:rPr lang="en-US" dirty="0" err="1"/>
              <a:t>SemEval</a:t>
            </a:r>
            <a:r>
              <a:rPr lang="en-US" dirty="0"/>
              <a:t>) [noisy labels for training are still generated using a labeler]</a:t>
            </a:r>
          </a:p>
          <a:p>
            <a:pPr lvl="1"/>
            <a:endParaRPr lang="en-US" dirty="0"/>
          </a:p>
          <a:p>
            <a:pPr lvl="1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3707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72816"/>
            <a:ext cx="635317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Aspect Category Detection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915816" y="2416181"/>
            <a:ext cx="3408440" cy="288032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76256" y="2353489"/>
            <a:ext cx="2160240" cy="403850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CASC is best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4581128"/>
            <a:ext cx="8291264" cy="201622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MAX labeler is worse than AVG labeler (need all aspect terms)</a:t>
            </a:r>
          </a:p>
          <a:p>
            <a:r>
              <a:rPr lang="en-US" dirty="0"/>
              <a:t>CASC+MAX+ATE is the second best</a:t>
            </a:r>
          </a:p>
          <a:p>
            <a:r>
              <a:rPr lang="en-US" dirty="0"/>
              <a:t>DL is useful</a:t>
            </a:r>
          </a:p>
          <a:p>
            <a:r>
              <a:rPr lang="en-US" dirty="0"/>
              <a:t>Context is useful on the small dataset </a:t>
            </a:r>
          </a:p>
          <a:p>
            <a:r>
              <a:rPr lang="en-US" dirty="0"/>
              <a:t>Asynchronous training did not make a big difference</a:t>
            </a:r>
          </a:p>
          <a:p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2915816" y="4053192"/>
            <a:ext cx="3408440" cy="288032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76256" y="3961254"/>
            <a:ext cx="2160240" cy="403850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model</a:t>
            </a:r>
          </a:p>
        </p:txBody>
      </p:sp>
    </p:spTree>
    <p:extLst>
      <p:ext uri="{BB962C8B-B14F-4D97-AF65-F5344CB8AC3E}">
        <p14:creationId xmlns:p14="http://schemas.microsoft.com/office/powerpoint/2010/main" val="10911644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Aspect Sentiment Classification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79637"/>
            <a:ext cx="6372225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4581128"/>
            <a:ext cx="8579296" cy="201622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MAX labeler is better than AVG labeler (strong sentiment terms)</a:t>
            </a:r>
          </a:p>
          <a:p>
            <a:r>
              <a:rPr lang="en-US" dirty="0"/>
              <a:t>CASC+MAX+ATE beats CASC for the large dataset</a:t>
            </a:r>
          </a:p>
          <a:p>
            <a:r>
              <a:rPr lang="en-US" dirty="0"/>
              <a:t>DL is useful</a:t>
            </a:r>
          </a:p>
          <a:p>
            <a:r>
              <a:rPr lang="en-US" dirty="0"/>
              <a:t>Context is useful on the large dataset</a:t>
            </a:r>
          </a:p>
          <a:p>
            <a:r>
              <a:rPr lang="en-US" dirty="0"/>
              <a:t>Asynchronous training is useful on the small dataset</a:t>
            </a:r>
          </a:p>
          <a:p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4860032" y="4065224"/>
            <a:ext cx="1464224" cy="288032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915816" y="2673008"/>
            <a:ext cx="1512168" cy="288032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876256" y="3961254"/>
            <a:ext cx="2160240" cy="403850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model is best for 2016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76256" y="2564904"/>
            <a:ext cx="2160240" cy="403850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CASC+MAX is best for 2015</a:t>
            </a:r>
          </a:p>
        </p:txBody>
      </p:sp>
    </p:spTree>
    <p:extLst>
      <p:ext uri="{BB962C8B-B14F-4D97-AF65-F5344CB8AC3E}">
        <p14:creationId xmlns:p14="http://schemas.microsoft.com/office/powerpoint/2010/main" val="2552786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Motivation</a:t>
            </a:r>
          </a:p>
          <a:p>
            <a:r>
              <a:rPr lang="en-GB" dirty="0"/>
              <a:t>Data</a:t>
            </a:r>
          </a:p>
          <a:p>
            <a:r>
              <a:rPr lang="en-GB" dirty="0"/>
              <a:t>Methodology</a:t>
            </a:r>
          </a:p>
          <a:p>
            <a:r>
              <a:rPr lang="en-GB" dirty="0"/>
              <a:t>Evaluation</a:t>
            </a:r>
          </a:p>
          <a:p>
            <a:r>
              <a:rPr lang="en-GB" dirty="0"/>
              <a:t>Conclusion</a:t>
            </a:r>
          </a:p>
          <a:p>
            <a:r>
              <a:rPr lang="en-US" dirty="0"/>
              <a:t>Future Work</a:t>
            </a:r>
          </a:p>
          <a:p>
            <a:r>
              <a:rPr lang="en-US" dirty="0"/>
              <a:t>Further Information</a:t>
            </a:r>
          </a:p>
          <a:p>
            <a:r>
              <a:rPr lang="en-US" dirty="0"/>
              <a:t>References</a:t>
            </a:r>
            <a:endParaRPr lang="en-GB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3599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Aspect Category Detection w/ Gold Labels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49080"/>
            <a:ext cx="8229600" cy="197708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CASC performance drops from single to multiple aspects, while LCR+CASC does not (made for multiple aspects)</a:t>
            </a:r>
          </a:p>
          <a:p>
            <a:r>
              <a:rPr lang="en-US" dirty="0"/>
              <a:t>More stable results with MAX labeler</a:t>
            </a:r>
          </a:p>
          <a:p>
            <a:r>
              <a:rPr lang="en-US" dirty="0"/>
              <a:t>Context is useful</a:t>
            </a:r>
          </a:p>
          <a:p>
            <a:r>
              <a:rPr lang="en-US" dirty="0"/>
              <a:t>Asynchronous training is in general useful</a:t>
            </a:r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1772816"/>
            <a:ext cx="889635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3163736" y="3068984"/>
            <a:ext cx="4984784" cy="200984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148520" y="3269968"/>
            <a:ext cx="648072" cy="180000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168146" y="3644840"/>
            <a:ext cx="4068150" cy="403850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LCR+CASC+ASYNC+ATE (Gold)  is in general the best</a:t>
            </a:r>
          </a:p>
        </p:txBody>
      </p:sp>
    </p:spTree>
    <p:extLst>
      <p:ext uri="{BB962C8B-B14F-4D97-AF65-F5344CB8AC3E}">
        <p14:creationId xmlns:p14="http://schemas.microsoft.com/office/powerpoint/2010/main" val="18007427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3168146" y="3644840"/>
            <a:ext cx="4068150" cy="403850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LCR+CASC+ATE (Gold)  is in general the best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Aspect Sentiment Classification w/ Gold Labels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1782316"/>
            <a:ext cx="88773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4149080"/>
            <a:ext cx="8229600" cy="197708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Smaller decrease in performance from single to multiple aspects</a:t>
            </a:r>
          </a:p>
          <a:p>
            <a:r>
              <a:rPr lang="en-US" dirty="0"/>
              <a:t>MAX labeler is better for the large dataset</a:t>
            </a:r>
          </a:p>
          <a:p>
            <a:r>
              <a:rPr lang="en-US" dirty="0"/>
              <a:t>Context is useful</a:t>
            </a:r>
          </a:p>
          <a:p>
            <a:r>
              <a:rPr lang="en-US" dirty="0"/>
              <a:t>Asynchronous training is not useful</a:t>
            </a:r>
          </a:p>
          <a:p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3203848" y="2473602"/>
            <a:ext cx="1139886" cy="180000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57910" y="3282000"/>
            <a:ext cx="2038234" cy="291016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696144" y="2473602"/>
            <a:ext cx="648072" cy="180000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560424" y="3297016"/>
            <a:ext cx="1200256" cy="180000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2740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en-US" dirty="0"/>
              <a:t>With ATE:</a:t>
            </a:r>
          </a:p>
          <a:p>
            <a:pPr lvl="1"/>
            <a:r>
              <a:rPr lang="en-US" dirty="0"/>
              <a:t>Our model suffers from the current ATE solution</a:t>
            </a:r>
          </a:p>
          <a:p>
            <a:pPr lvl="1"/>
            <a:r>
              <a:rPr lang="en-US" dirty="0"/>
              <a:t>DL is useful</a:t>
            </a:r>
          </a:p>
          <a:p>
            <a:pPr lvl="1"/>
            <a:r>
              <a:rPr lang="en-US" dirty="0"/>
              <a:t>Our model is better for ASC on the large dataset</a:t>
            </a:r>
          </a:p>
          <a:p>
            <a:r>
              <a:rPr lang="en-US" dirty="0"/>
              <a:t>With ATE (gold):</a:t>
            </a:r>
          </a:p>
          <a:p>
            <a:pPr lvl="1"/>
            <a:r>
              <a:rPr lang="en-US" dirty="0"/>
              <a:t>Our model is in general better for ACD and ASC</a:t>
            </a:r>
          </a:p>
          <a:p>
            <a:pPr lvl="1"/>
            <a:r>
              <a:rPr lang="en-US" dirty="0"/>
              <a:t>Our model excels when multiple aspects are present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623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336846"/>
          </a:xfrm>
        </p:spPr>
        <p:txBody>
          <a:bodyPr>
            <a:spAutoFit/>
          </a:bodyPr>
          <a:lstStyle/>
          <a:p>
            <a:r>
              <a:rPr lang="en-US" dirty="0"/>
              <a:t>Problem: lack of annotated data for ABSA</a:t>
            </a:r>
          </a:p>
          <a:p>
            <a:r>
              <a:rPr lang="en-US" dirty="0"/>
              <a:t>Existing solution: CASC weak supervision for ACD/ASC</a:t>
            </a:r>
          </a:p>
          <a:p>
            <a:r>
              <a:rPr lang="en-US" dirty="0"/>
              <a:t>Our solution: extend CASC with LCR-Rot-hop++ (DL)</a:t>
            </a:r>
          </a:p>
          <a:p>
            <a:pPr marL="342900" lvl="1" indent="-342900">
              <a:buFontTx/>
              <a:buChar char="•"/>
            </a:pPr>
            <a:r>
              <a:rPr lang="en-US" sz="2400" dirty="0">
                <a:ea typeface="+mn-ea"/>
                <a:cs typeface="+mn-cs"/>
              </a:rPr>
              <a:t>Our model is better for ASC on the large dataset</a:t>
            </a:r>
          </a:p>
          <a:p>
            <a:r>
              <a:rPr lang="en-US" dirty="0"/>
              <a:t>Our ATE side solution performs subpar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Our solution works best if aspect targets are given</a:t>
            </a:r>
          </a:p>
          <a:p>
            <a:r>
              <a:rPr lang="en-US" dirty="0"/>
              <a:t>Our solution excels for multiple aspects</a:t>
            </a:r>
          </a:p>
          <a:p>
            <a:r>
              <a:rPr lang="en-US" dirty="0"/>
              <a:t>Accounting for the aspect target position matters</a:t>
            </a:r>
          </a:p>
          <a:p>
            <a:r>
              <a:rPr lang="en-US" dirty="0"/>
              <a:t>Context information is useful</a:t>
            </a:r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8827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Experiment with other types of reviews:</a:t>
            </a:r>
          </a:p>
          <a:p>
            <a:pPr lvl="1"/>
            <a:r>
              <a:rPr lang="en-US" dirty="0"/>
              <a:t>Laptops</a:t>
            </a:r>
          </a:p>
          <a:p>
            <a:pPr lvl="1"/>
            <a:r>
              <a:rPr lang="en-US" dirty="0"/>
              <a:t>Hotels</a:t>
            </a:r>
          </a:p>
          <a:p>
            <a:pPr lvl="1"/>
            <a:r>
              <a:rPr lang="en-US" dirty="0"/>
              <a:t>Books</a:t>
            </a:r>
          </a:p>
          <a:p>
            <a:pPr lvl="1"/>
            <a:r>
              <a:rPr lang="en-US" dirty="0"/>
              <a:t>Consumer Electronics</a:t>
            </a:r>
          </a:p>
          <a:p>
            <a:r>
              <a:rPr lang="en-US" dirty="0"/>
              <a:t>Improve the noisy labels:</a:t>
            </a:r>
          </a:p>
          <a:p>
            <a:pPr lvl="1"/>
            <a:r>
              <a:rPr lang="en-US" dirty="0"/>
              <a:t>Use BERT attention mechanism to select potential-opinions that are related to potential-aspects</a:t>
            </a:r>
          </a:p>
          <a:p>
            <a:r>
              <a:rPr lang="en-US" dirty="0"/>
              <a:t>Improve ATE:</a:t>
            </a:r>
          </a:p>
          <a:p>
            <a:pPr lvl="1"/>
            <a:r>
              <a:rPr lang="en-US" dirty="0"/>
              <a:t>Use noun phrases as aspect targets instead of single words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2582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Dataset and code publicly available at: </a:t>
            </a:r>
            <a:r>
              <a:rPr lang="en-GB" dirty="0">
                <a:hlinkClick r:id="rId2"/>
              </a:rPr>
              <a:t>https://github.com/Gogonemnem/LCR-PLUS-CASC</a:t>
            </a:r>
            <a:r>
              <a:rPr lang="en-US" dirty="0"/>
              <a:t> is written in Python</a:t>
            </a:r>
          </a:p>
          <a:p>
            <a:r>
              <a:rPr lang="en-US" dirty="0"/>
              <a:t>Feel free to try it out and improve our research</a:t>
            </a:r>
          </a:p>
          <a:p>
            <a:r>
              <a:rPr lang="en-US" dirty="0"/>
              <a:t>Questions about the code should be sent to </a:t>
            </a:r>
            <a:r>
              <a:rPr lang="en-US" dirty="0" err="1"/>
              <a:t>Gonem</a:t>
            </a:r>
            <a:r>
              <a:rPr lang="en-US" dirty="0"/>
              <a:t> Lau (</a:t>
            </a:r>
            <a:r>
              <a:rPr lang="en-US" dirty="0">
                <a:hlinkClick r:id="rId3"/>
              </a:rPr>
              <a:t>gonemlau@gmail.com</a:t>
            </a:r>
            <a:r>
              <a:rPr lang="en-US" dirty="0"/>
              <a:t>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8461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en-US" b="1" dirty="0"/>
              <a:t>ABSA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Kim Schouten and Flavius </a:t>
            </a:r>
            <a:r>
              <a:rPr lang="en-US" dirty="0" err="1"/>
              <a:t>Frasincar</a:t>
            </a:r>
            <a:r>
              <a:rPr lang="en-US" dirty="0"/>
              <a:t>: Survey on Aspect-Level Sentiment Analysis. IEEE Transactions on Knowledge and Data Engineering 28(3):813-830 (2016)</a:t>
            </a:r>
          </a:p>
          <a:p>
            <a:pPr lvl="1"/>
            <a:r>
              <a:rPr lang="en-US" dirty="0" err="1"/>
              <a:t>Wenxuan</a:t>
            </a:r>
            <a:r>
              <a:rPr lang="en-US" dirty="0"/>
              <a:t> Zhang, Xin Li, Yang Deng, </a:t>
            </a:r>
            <a:r>
              <a:rPr lang="en-US" dirty="0" err="1"/>
              <a:t>Lidong</a:t>
            </a:r>
            <a:r>
              <a:rPr lang="en-US" dirty="0"/>
              <a:t> Bing, and Wai Lam: A Survey on Aspect-Based Sentiment Analysis: Tasks, Methods, and Challenges. IEEE Transactions Knowledge Data Engineering 35(11):11019-11038 (2023)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8108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CASC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Avinash</a:t>
            </a:r>
            <a:r>
              <a:rPr lang="en-US" dirty="0"/>
              <a:t> Kumar, </a:t>
            </a:r>
            <a:r>
              <a:rPr lang="en-US" dirty="0" err="1"/>
              <a:t>Pranjal</a:t>
            </a:r>
            <a:r>
              <a:rPr lang="en-US" dirty="0"/>
              <a:t> Gupta, </a:t>
            </a:r>
            <a:r>
              <a:rPr lang="en-US" dirty="0" err="1"/>
              <a:t>Raghunathan</a:t>
            </a:r>
            <a:r>
              <a:rPr lang="en-US" dirty="0"/>
              <a:t> </a:t>
            </a:r>
            <a:r>
              <a:rPr lang="en-US" dirty="0" err="1"/>
              <a:t>Balan</a:t>
            </a:r>
            <a:r>
              <a:rPr lang="en-US" dirty="0"/>
              <a:t>, </a:t>
            </a:r>
            <a:r>
              <a:rPr lang="en-US" dirty="0" err="1"/>
              <a:t>Lalita</a:t>
            </a:r>
            <a:r>
              <a:rPr lang="en-US" dirty="0"/>
              <a:t> </a:t>
            </a:r>
            <a:r>
              <a:rPr lang="en-US" dirty="0" err="1"/>
              <a:t>Bhanu</a:t>
            </a:r>
            <a:r>
              <a:rPr lang="en-US" dirty="0"/>
              <a:t> Murthy </a:t>
            </a:r>
            <a:r>
              <a:rPr lang="en-US" dirty="0" err="1"/>
              <a:t>Neti</a:t>
            </a:r>
            <a:r>
              <a:rPr lang="en-US" dirty="0"/>
              <a:t>, and </a:t>
            </a:r>
            <a:r>
              <a:rPr lang="en-US" dirty="0" err="1"/>
              <a:t>Aruna</a:t>
            </a:r>
            <a:r>
              <a:rPr lang="en-US" dirty="0"/>
              <a:t> </a:t>
            </a:r>
            <a:r>
              <a:rPr lang="en-US" dirty="0" err="1"/>
              <a:t>Malapati</a:t>
            </a:r>
            <a:r>
              <a:rPr lang="en-US" dirty="0"/>
              <a:t>: BERT Based Semi-Supervised Hybrid Approach for Aspect and Sentiment Classification. Neural Processing Letters 53(6):4207-4224 (2021)</a:t>
            </a:r>
          </a:p>
          <a:p>
            <a:r>
              <a:rPr lang="en-US" b="1" dirty="0"/>
              <a:t>LCR-Rot-hop++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Maria </a:t>
            </a:r>
            <a:r>
              <a:rPr lang="en-US" dirty="0" err="1"/>
              <a:t>Mihaela</a:t>
            </a:r>
            <a:r>
              <a:rPr lang="en-US" dirty="0"/>
              <a:t> </a:t>
            </a:r>
            <a:r>
              <a:rPr lang="en-US" dirty="0" err="1"/>
              <a:t>Trusca</a:t>
            </a:r>
            <a:r>
              <a:rPr lang="en-US" dirty="0"/>
              <a:t>, </a:t>
            </a:r>
            <a:r>
              <a:rPr lang="en-US" dirty="0" err="1"/>
              <a:t>Daan</a:t>
            </a:r>
            <a:r>
              <a:rPr lang="en-US" dirty="0"/>
              <a:t> </a:t>
            </a:r>
            <a:r>
              <a:rPr lang="en-US" dirty="0" err="1"/>
              <a:t>Wassenberg</a:t>
            </a:r>
            <a:r>
              <a:rPr lang="en-US" dirty="0"/>
              <a:t>, Flavius </a:t>
            </a:r>
            <a:r>
              <a:rPr lang="en-US" dirty="0" err="1"/>
              <a:t>Frasincar</a:t>
            </a:r>
            <a:r>
              <a:rPr lang="en-US" dirty="0"/>
              <a:t>, and </a:t>
            </a:r>
            <a:r>
              <a:rPr lang="en-US" dirty="0" err="1"/>
              <a:t>Rommert</a:t>
            </a:r>
            <a:r>
              <a:rPr lang="en-US" dirty="0"/>
              <a:t> Dekker: A Hybrid Approach for Aspect-Based Sentiment Analysis Using Deep Contextual Word </a:t>
            </a:r>
            <a:r>
              <a:rPr lang="en-US" dirty="0" err="1"/>
              <a:t>Embeddings</a:t>
            </a:r>
            <a:r>
              <a:rPr lang="en-US" dirty="0"/>
              <a:t> and Hierarchical Attention. 20th International Conference on Web Engineering (ICWE 2020). LNCS, Volume 12128, Springer, 365-380 (2020)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30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Growing number of reviews:</a:t>
            </a:r>
          </a:p>
          <a:p>
            <a:pPr lvl="1"/>
            <a:r>
              <a:rPr lang="en-US" dirty="0"/>
              <a:t>In 2020: the number of reviews on Amazon around 250 million</a:t>
            </a:r>
          </a:p>
          <a:p>
            <a:pPr marL="400050"/>
            <a:r>
              <a:rPr lang="en-US" dirty="0"/>
              <a:t>Growing importance of reviews:</a:t>
            </a:r>
          </a:p>
          <a:p>
            <a:pPr marL="800100" lvl="1"/>
            <a:r>
              <a:rPr lang="en-US" dirty="0"/>
              <a:t>Consumers:</a:t>
            </a:r>
          </a:p>
          <a:p>
            <a:pPr marL="1200150" lvl="2"/>
            <a:r>
              <a:rPr lang="en-US" dirty="0"/>
              <a:t>80% of the consumers read online reviews</a:t>
            </a:r>
          </a:p>
          <a:p>
            <a:pPr marL="1200150" lvl="2"/>
            <a:r>
              <a:rPr lang="en-US" dirty="0"/>
              <a:t>75% of the consumers consider reviews important</a:t>
            </a:r>
          </a:p>
          <a:p>
            <a:pPr marL="800100" lvl="1"/>
            <a:r>
              <a:rPr lang="en-US" dirty="0"/>
              <a:t>Companies:</a:t>
            </a:r>
          </a:p>
          <a:p>
            <a:pPr marL="1200150" lvl="2"/>
            <a:r>
              <a:rPr lang="en-US" dirty="0"/>
              <a:t>Improve products</a:t>
            </a:r>
          </a:p>
          <a:p>
            <a:pPr marL="1200150" lvl="2"/>
            <a:r>
              <a:rPr lang="en-US" dirty="0"/>
              <a:t>Marketing products</a:t>
            </a:r>
          </a:p>
          <a:p>
            <a:pPr marL="400050"/>
            <a:r>
              <a:rPr lang="en-US" dirty="0"/>
              <a:t>Reading all reviews is time consuming, therefore the need for </a:t>
            </a:r>
            <a:r>
              <a:rPr lang="en-US" i="1" dirty="0"/>
              <a:t>automation</a:t>
            </a:r>
          </a:p>
          <a:p>
            <a:pPr marL="400050"/>
            <a:endParaRPr lang="en-US" i="1" dirty="0"/>
          </a:p>
          <a:p>
            <a:pPr marL="400050"/>
            <a:endParaRPr lang="en-US" i="1" dirty="0"/>
          </a:p>
          <a:p>
            <a:pPr marL="400050"/>
            <a:endParaRPr lang="en-US" dirty="0"/>
          </a:p>
          <a:p>
            <a:pPr marL="800100" lvl="1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B4BD39F-A964-4876-A31E-F21A2A06217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056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Sentiment mining</a:t>
            </a:r>
            <a:r>
              <a:rPr lang="en-US" i="1" dirty="0"/>
              <a:t> </a:t>
            </a:r>
            <a:r>
              <a:rPr lang="en-US" dirty="0"/>
              <a:t>is defined as the automatic assessment of the sentiment expressed in text (in our case by consumers in product reviews)</a:t>
            </a:r>
            <a:endParaRPr lang="en-US" sz="1000" dirty="0"/>
          </a:p>
          <a:p>
            <a:r>
              <a:rPr lang="en-US" dirty="0"/>
              <a:t>Several granularities of sentiment mining:</a:t>
            </a:r>
          </a:p>
          <a:p>
            <a:pPr lvl="1"/>
            <a:r>
              <a:rPr lang="en-US" b="1" dirty="0"/>
              <a:t>Document-level</a:t>
            </a:r>
          </a:p>
          <a:p>
            <a:pPr lvl="1"/>
            <a:r>
              <a:rPr lang="en-US" b="1" dirty="0"/>
              <a:t>Paragraph-level</a:t>
            </a:r>
          </a:p>
          <a:p>
            <a:pPr lvl="1"/>
            <a:r>
              <a:rPr lang="en-US" b="1" dirty="0"/>
              <a:t>Sentence-level</a:t>
            </a:r>
          </a:p>
          <a:p>
            <a:pPr lvl="1"/>
            <a:r>
              <a:rPr lang="en-US" dirty="0"/>
              <a:t>Aspect-level (product aspects are sometimes referred to as product features): </a:t>
            </a:r>
            <a:r>
              <a:rPr lang="en-US" b="1" dirty="0"/>
              <a:t>Aspect-Based Sentiment Analysis (ABSA) </a:t>
            </a:r>
            <a:r>
              <a:rPr lang="en-US" dirty="0"/>
              <a:t>firstly surveyed by Schouten and </a:t>
            </a:r>
            <a:r>
              <a:rPr lang="en-US" dirty="0" err="1"/>
              <a:t>Frasincar</a:t>
            </a:r>
            <a:r>
              <a:rPr lang="en-US" dirty="0"/>
              <a:t> (2016):</a:t>
            </a:r>
          </a:p>
          <a:p>
            <a:pPr lvl="2"/>
            <a:r>
              <a:rPr lang="en-US" b="1" dirty="0"/>
              <a:t>Document-level</a:t>
            </a:r>
          </a:p>
          <a:p>
            <a:pPr lvl="2"/>
            <a:r>
              <a:rPr lang="en-US" b="1" dirty="0"/>
              <a:t>Paragraph-level</a:t>
            </a:r>
          </a:p>
          <a:p>
            <a:pPr lvl="2"/>
            <a:r>
              <a:rPr lang="en-US" b="1" dirty="0"/>
              <a:t>Sentence-level </a:t>
            </a:r>
            <a:r>
              <a:rPr lang="en-US" dirty="0"/>
              <a:t>[our focus here]</a:t>
            </a:r>
          </a:p>
          <a:p>
            <a:pPr marL="0" indent="0">
              <a:buNone/>
            </a:pPr>
            <a:endParaRPr lang="en-US" dirty="0"/>
          </a:p>
          <a:p>
            <a:pPr lvl="2"/>
            <a:endParaRPr lang="en-US" b="1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B4BD39F-A964-4876-A31E-F21A2A06217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146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363272" cy="506915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ABSA has four tasks according to Zhang et al. (2023):</a:t>
            </a:r>
          </a:p>
          <a:p>
            <a:pPr lvl="1"/>
            <a:r>
              <a:rPr lang="en-US" b="1" dirty="0"/>
              <a:t>Aspect Term Extraction (ATE)</a:t>
            </a:r>
            <a:r>
              <a:rPr lang="en-US" dirty="0"/>
              <a:t>: finding aspect terms/targets</a:t>
            </a:r>
          </a:p>
          <a:p>
            <a:pPr lvl="1"/>
            <a:r>
              <a:rPr lang="en-US" b="1" dirty="0"/>
              <a:t>Aspect Category Detection (ACD)</a:t>
            </a:r>
            <a:r>
              <a:rPr lang="en-US" dirty="0"/>
              <a:t>: finding aspect categories </a:t>
            </a:r>
          </a:p>
          <a:p>
            <a:pPr lvl="1"/>
            <a:r>
              <a:rPr lang="en-US" b="1" dirty="0"/>
              <a:t>Opinion Term Extraction (OTE): </a:t>
            </a:r>
            <a:r>
              <a:rPr lang="en-US" dirty="0"/>
              <a:t>finding opinion terms</a:t>
            </a:r>
          </a:p>
          <a:p>
            <a:pPr lvl="1"/>
            <a:r>
              <a:rPr lang="en-US" b="1" dirty="0"/>
              <a:t>Aspect Sentiment Classification (ASC)</a:t>
            </a:r>
            <a:r>
              <a:rPr lang="en-US" dirty="0"/>
              <a:t>: finding aspect sentiment</a:t>
            </a:r>
          </a:p>
          <a:p>
            <a:r>
              <a:rPr lang="en-US" dirty="0"/>
              <a:t>Problem: lack of annotated data for ABSA</a:t>
            </a:r>
          </a:p>
          <a:p>
            <a:r>
              <a:rPr lang="en-US" sz="2400" dirty="0"/>
              <a:t>Our focus: </a:t>
            </a:r>
            <a:r>
              <a:rPr lang="en-US" dirty="0"/>
              <a:t>weakly supervised </a:t>
            </a:r>
            <a:r>
              <a:rPr lang="en-US" sz="2400" dirty="0"/>
              <a:t>ACD and ASC</a:t>
            </a:r>
          </a:p>
          <a:p>
            <a:r>
              <a:rPr lang="en-GB" dirty="0"/>
              <a:t>Existing solution: </a:t>
            </a:r>
            <a:r>
              <a:rPr lang="en-GB" b="1" dirty="0"/>
              <a:t>Context-aware Aspect category and Sentiment Classification (CASC</a:t>
            </a:r>
            <a:r>
              <a:rPr lang="en-GB" dirty="0"/>
              <a:t>) proposed Kumar et al. (2021)</a:t>
            </a:r>
          </a:p>
          <a:p>
            <a:pPr lvl="1"/>
            <a:r>
              <a:rPr lang="en-US" dirty="0"/>
              <a:t>Training on noisy labels computed using seed words (average labeler)</a:t>
            </a:r>
            <a:endParaRPr lang="en-GB" dirty="0"/>
          </a:p>
          <a:p>
            <a:pPr lvl="1"/>
            <a:r>
              <a:rPr lang="en-US" dirty="0"/>
              <a:t>Multi-task learning using one dense layer per task</a:t>
            </a:r>
            <a:endParaRPr lang="en-GB" dirty="0"/>
          </a:p>
          <a:p>
            <a:pPr lvl="1"/>
            <a:endParaRPr lang="en-US" sz="2000" dirty="0"/>
          </a:p>
          <a:p>
            <a:pPr lvl="1"/>
            <a:endParaRPr lang="en-US" dirty="0"/>
          </a:p>
          <a:p>
            <a:pPr lvl="1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B4BD39F-A964-4876-A31E-F21A2A06217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809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Solution</a:t>
            </a:r>
            <a:r>
              <a:rPr lang="en-GB" dirty="0"/>
              <a:t> for ASC: </a:t>
            </a:r>
            <a:r>
              <a:rPr lang="en-GB" b="1" dirty="0"/>
              <a:t>LCR-Rot-hop++</a:t>
            </a:r>
            <a:r>
              <a:rPr lang="en-GB" dirty="0"/>
              <a:t> proposed by </a:t>
            </a:r>
            <a:r>
              <a:rPr lang="en-GB" dirty="0" err="1"/>
              <a:t>Trusca</a:t>
            </a:r>
            <a:r>
              <a:rPr lang="en-GB" dirty="0"/>
              <a:t>, </a:t>
            </a:r>
            <a:r>
              <a:rPr lang="en-GB" dirty="0" err="1"/>
              <a:t>Wassenberg</a:t>
            </a:r>
            <a:r>
              <a:rPr lang="en-GB" dirty="0"/>
              <a:t>, </a:t>
            </a:r>
            <a:r>
              <a:rPr lang="en-GB" dirty="0" err="1"/>
              <a:t>Frasincar</a:t>
            </a:r>
            <a:r>
              <a:rPr lang="en-GB" dirty="0"/>
              <a:t>, and Dekker (2020)</a:t>
            </a:r>
          </a:p>
          <a:p>
            <a:r>
              <a:rPr lang="en-US" dirty="0"/>
              <a:t>Our approach: replace the linear layer with </a:t>
            </a:r>
            <a:r>
              <a:rPr lang="en-GB" b="1" dirty="0"/>
              <a:t>LCR-Rot-hop++</a:t>
            </a:r>
            <a:r>
              <a:rPr lang="en-GB" dirty="0"/>
              <a:t>:</a:t>
            </a:r>
          </a:p>
          <a:p>
            <a:pPr lvl="1"/>
            <a:r>
              <a:rPr lang="en-US" dirty="0"/>
              <a:t>More complex neural network</a:t>
            </a:r>
          </a:p>
          <a:p>
            <a:pPr lvl="1"/>
            <a:r>
              <a:rPr lang="en-US" dirty="0"/>
              <a:t>Exploits aspect term position</a:t>
            </a:r>
          </a:p>
          <a:p>
            <a:pPr lvl="1"/>
            <a:r>
              <a:rPr lang="en-US" dirty="0"/>
              <a:t>Predicts multiple aspect categories per sentence</a:t>
            </a:r>
            <a:endParaRPr lang="en-GB" dirty="0"/>
          </a:p>
          <a:p>
            <a:r>
              <a:rPr lang="en-US" dirty="0"/>
              <a:t>Our focus also: </a:t>
            </a:r>
          </a:p>
          <a:p>
            <a:pPr lvl="1"/>
            <a:r>
              <a:rPr lang="en-US" b="1" dirty="0"/>
              <a:t>ATE</a:t>
            </a:r>
            <a:r>
              <a:rPr lang="en-US" dirty="0"/>
              <a:t> as LCR-Rot-hop++ needs aspect terms (max target labeler)</a:t>
            </a:r>
          </a:p>
          <a:p>
            <a:pPr lvl="1"/>
            <a:r>
              <a:rPr lang="en-US" dirty="0"/>
              <a:t>Another approach for noisy labels (maximum labeler)</a:t>
            </a:r>
          </a:p>
          <a:p>
            <a:pPr lvl="1"/>
            <a:r>
              <a:rPr lang="en-US" dirty="0"/>
              <a:t>LCR-Rot-hop++ extended to:</a:t>
            </a:r>
          </a:p>
          <a:p>
            <a:pPr lvl="2"/>
            <a:r>
              <a:rPr lang="en-US" dirty="0"/>
              <a:t>Weak supervision</a:t>
            </a:r>
          </a:p>
          <a:p>
            <a:pPr lvl="2"/>
            <a:r>
              <a:rPr lang="en-US" dirty="0"/>
              <a:t>ACD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480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Restaurants reviews</a:t>
            </a:r>
          </a:p>
          <a:p>
            <a:pPr lvl="1"/>
            <a:r>
              <a:rPr lang="en-US" dirty="0"/>
              <a:t>Unlabeled (for training):</a:t>
            </a:r>
          </a:p>
          <a:p>
            <a:pPr lvl="2"/>
            <a:r>
              <a:rPr lang="en-US" dirty="0"/>
              <a:t>Yelp</a:t>
            </a:r>
          </a:p>
          <a:p>
            <a:pPr lvl="1"/>
            <a:r>
              <a:rPr lang="en-US" dirty="0"/>
              <a:t>Labeled (for testing):</a:t>
            </a:r>
          </a:p>
          <a:p>
            <a:pPr lvl="2"/>
            <a:r>
              <a:rPr lang="en-US" dirty="0" err="1"/>
              <a:t>SemEval</a:t>
            </a:r>
            <a:r>
              <a:rPr lang="en-US" dirty="0"/>
              <a:t> 2015</a:t>
            </a:r>
          </a:p>
          <a:p>
            <a:pPr lvl="2"/>
            <a:r>
              <a:rPr lang="en-US" dirty="0" err="1"/>
              <a:t>SemEval</a:t>
            </a:r>
            <a:r>
              <a:rPr lang="en-US" dirty="0"/>
              <a:t> 2016</a:t>
            </a:r>
          </a:p>
          <a:p>
            <a:r>
              <a:rPr lang="en-US" dirty="0"/>
              <a:t>Labeled example: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4208872"/>
            <a:ext cx="6984776" cy="2317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237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preprocessing:</a:t>
            </a:r>
          </a:p>
          <a:p>
            <a:pPr lvl="1"/>
            <a:r>
              <a:rPr lang="en-US" dirty="0"/>
              <a:t>Keep sentences that have at least one aspect category</a:t>
            </a:r>
          </a:p>
          <a:p>
            <a:pPr lvl="1"/>
            <a:r>
              <a:rPr lang="en-US" dirty="0"/>
              <a:t>Ignore neutral sentiment (difficult to get neutral seed words)</a:t>
            </a:r>
          </a:p>
          <a:p>
            <a:pPr lvl="1"/>
            <a:r>
              <a:rPr lang="en-US" dirty="0"/>
              <a:t>Three aspect categories: food (food + drinks), place (ambiance + location), and service (reduce granularity like in CASC)</a:t>
            </a:r>
          </a:p>
          <a:p>
            <a:pPr lvl="1"/>
            <a:r>
              <a:rPr lang="en-US" dirty="0"/>
              <a:t>Remove sentences with multiple aspects (predict one aspect per sentence like in CASC) but for gold target experiments</a:t>
            </a:r>
          </a:p>
          <a:p>
            <a:pPr lvl="1"/>
            <a:r>
              <a:rPr lang="en-US" dirty="0"/>
              <a:t>Remove aspect targets that belong to multiple aspect categories and no targets (due to limitations of LCR-Rot-hop++) 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sz="800" dirty="0"/>
          </a:p>
          <a:p>
            <a:endParaRPr lang="en-US" sz="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015" y="4815682"/>
            <a:ext cx="7999433" cy="1697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8548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Word </a:t>
            </a:r>
            <a:r>
              <a:rPr lang="en-US" dirty="0" err="1"/>
              <a:t>embeddings</a:t>
            </a:r>
            <a:r>
              <a:rPr lang="en-US" dirty="0"/>
              <a:t>: Domain Knowledge-BERT (DK-BERT) same as in CASC</a:t>
            </a:r>
          </a:p>
          <a:p>
            <a:pPr lvl="1"/>
            <a:r>
              <a:rPr lang="en-US" dirty="0"/>
              <a:t>BERT post-trained one the Yelp restaurant review data</a:t>
            </a:r>
          </a:p>
          <a:p>
            <a:r>
              <a:rPr lang="en-US" dirty="0"/>
              <a:t>Modified CASC:</a:t>
            </a:r>
          </a:p>
          <a:p>
            <a:pPr lvl="1"/>
            <a:r>
              <a:rPr lang="en-US" b="1" dirty="0"/>
              <a:t>Class Vocabulary Construction</a:t>
            </a:r>
            <a:r>
              <a:rPr lang="en-US" dirty="0"/>
              <a:t>: using aspect and sentiment seed words determine an extended set of aspect and sentiment words (as in CASC)</a:t>
            </a:r>
          </a:p>
          <a:p>
            <a:pPr lvl="1"/>
            <a:r>
              <a:rPr lang="en-US" b="1" dirty="0"/>
              <a:t>Labeled Data Preparation</a:t>
            </a:r>
            <a:r>
              <a:rPr lang="en-US" dirty="0"/>
              <a:t>: use the set of aspect and sentiment words to determine the noisy aspect and sentiment labels</a:t>
            </a:r>
          </a:p>
          <a:p>
            <a:pPr lvl="2"/>
            <a:r>
              <a:rPr lang="en-US" dirty="0"/>
              <a:t>Two sets of labels: average (as in CASC) and maximum </a:t>
            </a:r>
          </a:p>
          <a:p>
            <a:pPr lvl="2"/>
            <a:r>
              <a:rPr lang="en-US" dirty="0"/>
              <a:t>New: determine also the aspect terms (ATE) using the maximum target labeler</a:t>
            </a:r>
          </a:p>
          <a:p>
            <a:pPr lvl="1"/>
            <a:r>
              <a:rPr lang="en-US" b="1" dirty="0"/>
              <a:t>Joint Neural Network for ACD and ASC</a:t>
            </a:r>
            <a:r>
              <a:rPr lang="en-US" dirty="0"/>
              <a:t>: use LCR-Rot-hop++ with two classification heads</a:t>
            </a:r>
          </a:p>
          <a:p>
            <a:pPr lvl="1"/>
            <a:endParaRPr lang="en-US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79074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33136</TotalTime>
  <Words>1886</Words>
  <Application>Microsoft Office PowerPoint</Application>
  <PresentationFormat>On-screen Show (4:3)</PresentationFormat>
  <Paragraphs>274</Paragraphs>
  <Slides>27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Cambria Math</vt:lpstr>
      <vt:lpstr>Default Design</vt:lpstr>
      <vt:lpstr> Weakly-Supervised Left-Center-Right Context-Aware Aspect Category and Sentiment Classification*</vt:lpstr>
      <vt:lpstr>Contents</vt:lpstr>
      <vt:lpstr>Motivation</vt:lpstr>
      <vt:lpstr>Motivation</vt:lpstr>
      <vt:lpstr>Motivation</vt:lpstr>
      <vt:lpstr>Motivation</vt:lpstr>
      <vt:lpstr>Data</vt:lpstr>
      <vt:lpstr>Data</vt:lpstr>
      <vt:lpstr>Methodology</vt:lpstr>
      <vt:lpstr>Class Vocabulary Construction</vt:lpstr>
      <vt:lpstr>Labeled Data Preparation</vt:lpstr>
      <vt:lpstr>Labeled Data Preparation</vt:lpstr>
      <vt:lpstr>Labeled Data Preparation</vt:lpstr>
      <vt:lpstr>Joint Neural Network for ACD and ASC</vt:lpstr>
      <vt:lpstr>Joint Neural Network for ACD and ASC</vt:lpstr>
      <vt:lpstr>Joint Neural Network for ACD and ASC</vt:lpstr>
      <vt:lpstr>Evaluation</vt:lpstr>
      <vt:lpstr>Aspect Category Detection</vt:lpstr>
      <vt:lpstr>Aspect Sentiment Classification</vt:lpstr>
      <vt:lpstr>Aspect Category Detection w/ Gold Labels</vt:lpstr>
      <vt:lpstr>Aspect Sentiment Classification w/ Gold Labels</vt:lpstr>
      <vt:lpstr>Evaluation</vt:lpstr>
      <vt:lpstr>Conclusion</vt:lpstr>
      <vt:lpstr>Future Work</vt:lpstr>
      <vt:lpstr>Further Information</vt:lpstr>
      <vt:lpstr>References</vt:lpstr>
      <vt:lpstr>References</vt:lpstr>
    </vt:vector>
  </TitlesOfParts>
  <Company>Technische Universiteit Eindhoven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4+1 View Model of Software Architecture</dc:title>
  <dc:creator>BCF</dc:creator>
  <cp:lastModifiedBy>Flavius Frasincar</cp:lastModifiedBy>
  <cp:revision>792</cp:revision>
  <dcterms:created xsi:type="dcterms:W3CDTF">2005-07-13T13:15:44Z</dcterms:created>
  <dcterms:modified xsi:type="dcterms:W3CDTF">2024-06-19T21:29:14Z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Default Design:3</vt:lpwstr>
  </property>
  <property fmtid="{D5CDD505-2E9C-101B-9397-08002B2CF9AE}" pid="3" name="ClassificationContentMarkingFooterText">
    <vt:lpwstr>Classification: Internal</vt:lpwstr>
  </property>
  <property fmtid="{D5CDD505-2E9C-101B-9397-08002B2CF9AE}" pid="4" name="MSIP_Label_0429a5e0-109e-473c-a03f-0ed02277fcb7_Enabled">
    <vt:lpwstr>true</vt:lpwstr>
  </property>
  <property fmtid="{D5CDD505-2E9C-101B-9397-08002B2CF9AE}" pid="5" name="MSIP_Label_0429a5e0-109e-473c-a03f-0ed02277fcb7_SetDate">
    <vt:lpwstr>2023-08-24T14:00:47Z</vt:lpwstr>
  </property>
  <property fmtid="{D5CDD505-2E9C-101B-9397-08002B2CF9AE}" pid="6" name="MSIP_Label_0429a5e0-109e-473c-a03f-0ed02277fcb7_Method">
    <vt:lpwstr>Privileged</vt:lpwstr>
  </property>
  <property fmtid="{D5CDD505-2E9C-101B-9397-08002B2CF9AE}" pid="7" name="MSIP_Label_0429a5e0-109e-473c-a03f-0ed02277fcb7_Name">
    <vt:lpwstr>Public</vt:lpwstr>
  </property>
  <property fmtid="{D5CDD505-2E9C-101B-9397-08002B2CF9AE}" pid="8" name="MSIP_Label_0429a5e0-109e-473c-a03f-0ed02277fcb7_SiteId">
    <vt:lpwstr>715902d6-f63e-4b8d-929b-4bb170bad492</vt:lpwstr>
  </property>
  <property fmtid="{D5CDD505-2E9C-101B-9397-08002B2CF9AE}" pid="9" name="MSIP_Label_0429a5e0-109e-473c-a03f-0ed02277fcb7_ActionId">
    <vt:lpwstr>2cd5400c-4af8-4782-a0f9-ecc0f413c06b</vt:lpwstr>
  </property>
  <property fmtid="{D5CDD505-2E9C-101B-9397-08002B2CF9AE}" pid="10" name="MSIP_Label_0429a5e0-109e-473c-a03f-0ed02277fcb7_ContentBits">
    <vt:lpwstr>0</vt:lpwstr>
  </property>
</Properties>
</file>