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2" r:id="rId6"/>
    <p:sldId id="264" r:id="rId7"/>
    <p:sldId id="271" r:id="rId8"/>
    <p:sldId id="266" r:id="rId9"/>
    <p:sldId id="267" r:id="rId10"/>
    <p:sldId id="272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912" autoAdjust="0"/>
  </p:normalViewPr>
  <p:slideViewPr>
    <p:cSldViewPr snapToGrid="0">
      <p:cViewPr varScale="1">
        <p:scale>
          <a:sx n="67" d="100"/>
          <a:sy n="67" d="100"/>
        </p:scale>
        <p:origin x="4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3589E-937C-484D-A924-92E2CFC0CC3E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DD05-A215-4B38-8847-74DDF84BA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Maria Trusca, I am Bucharest University of Economic Studies. The name of our work is “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Hybrid Approach for Aspect-Based Sentiment Analysis Using Deep Contextual Word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Embeddings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Hierarchical Attention”.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colleagues are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Wassenberg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Flavius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Frasincar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Rommert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Dekker. They all are from Erasmus University Rotterdam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DD05-A215-4B38-8847-74DDF84BAE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DD05-A215-4B38-8847-74DDF84BAE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8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ED25-3837-4502-9A00-355BACD9998E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7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3B7D-6E6F-4B0B-B3C8-C29D9CD16C03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5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F7C5-C436-4AA6-82FA-AC07FEAA423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6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20675"/>
          </a:xfrm>
        </p:spPr>
        <p:txBody>
          <a:bodyPr/>
          <a:lstStyle>
            <a:lvl1pPr algn="l">
              <a:defRPr/>
            </a:lvl1pPr>
          </a:lstStyle>
          <a:p>
            <a:fld id="{FD836B7F-B55B-492C-87A4-4161FE6EE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1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FF07-8D73-409E-9754-AC2BFA806D04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93EB-0162-4038-BF14-F161888FD0A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1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94F9-D531-44CA-8E7D-47035F5EA68B}" type="datetime1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7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BB8F-46D5-4E08-B55B-6956E6895099}" type="datetime1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5ED5-0D1D-4D04-BD33-4EBBFC4EECAF}" type="datetime1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9F6E-5E9A-47D1-A48C-67B25C444F9F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3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19B5-B48B-4825-B088-A5BE822CF78E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FB182-7084-4FDD-A8DC-A0A8DEC6AC91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hyperlink" Target="mailto:maria.trusca@csie.ase.ro" TargetMode="External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1584251"/>
            <a:ext cx="12192000" cy="1028321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 Hybrid Approach for Aspect-Based Sentiment Analysis Using </a:t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Deep Contextual Word </a:t>
            </a:r>
            <a:r>
              <a:rPr lang="en-US" sz="3200" b="1" dirty="0" err="1" smtClean="0">
                <a:solidFill>
                  <a:srgbClr val="002060"/>
                </a:solidFill>
              </a:rPr>
              <a:t>Embeddings</a:t>
            </a:r>
            <a:r>
              <a:rPr lang="en-US" sz="3200" b="1" dirty="0" smtClean="0">
                <a:solidFill>
                  <a:srgbClr val="002060"/>
                </a:solidFill>
              </a:rPr>
              <a:t> and Hierarchical Attention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184321" y="3422418"/>
            <a:ext cx="5494565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Daan</a:t>
            </a:r>
            <a:r>
              <a:rPr lang="en-US" sz="1800" dirty="0" smtClean="0"/>
              <a:t> </a:t>
            </a:r>
            <a:r>
              <a:rPr lang="en-US" sz="1800" dirty="0" err="1" smtClean="0"/>
              <a:t>Wassenberg</a:t>
            </a:r>
            <a:endParaRPr lang="en-US" sz="1800" dirty="0" smtClean="0"/>
          </a:p>
          <a:p>
            <a:pPr>
              <a:spcBef>
                <a:spcPts val="300"/>
              </a:spcBef>
            </a:pPr>
            <a:r>
              <a:rPr lang="en-US" sz="1400" dirty="0" smtClean="0"/>
              <a:t>Erasmus University Rotterdam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daan.wassenberg@hotmail.com</a:t>
            </a:r>
            <a:endParaRPr lang="en-US" sz="1400" dirty="0">
              <a:latin typeface="+mj-l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34631" y="3422417"/>
            <a:ext cx="5472795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Maria Trusca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Bucharest University of Economic Studies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maria.trusca@csie.ase.ro</a:t>
            </a:r>
            <a:endParaRPr lang="en-US" sz="1400" dirty="0"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184322" y="4580158"/>
            <a:ext cx="5483678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Rommert</a:t>
            </a:r>
            <a:r>
              <a:rPr lang="en-US" sz="1800" dirty="0" smtClean="0"/>
              <a:t> Dekker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Erasmus University Rotterdam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rdekker@ese.eur.nl</a:t>
            </a:r>
            <a:endParaRPr lang="en-US" sz="1400" dirty="0">
              <a:latin typeface="+mj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523999" y="4580158"/>
            <a:ext cx="5472794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Flavius </a:t>
            </a:r>
            <a:r>
              <a:rPr lang="en-US" sz="1800" dirty="0" err="1" smtClean="0"/>
              <a:t>Frasincar</a:t>
            </a:r>
            <a:endParaRPr lang="en-US" sz="1800" dirty="0" smtClean="0"/>
          </a:p>
          <a:p>
            <a:pPr>
              <a:spcBef>
                <a:spcPts val="300"/>
              </a:spcBef>
            </a:pPr>
            <a:r>
              <a:rPr lang="en-US" sz="1400" dirty="0" smtClean="0"/>
              <a:t>Erasmus University Rotterdam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fransincar@ese.eur.nl</a:t>
            </a:r>
            <a:endParaRPr lang="en-US" sz="1400" dirty="0"/>
          </a:p>
        </p:txBody>
      </p:sp>
      <p:pic>
        <p:nvPicPr>
          <p:cNvPr id="2" name="slide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8424" y="6194425"/>
            <a:ext cx="434975" cy="434975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20675"/>
          </a:xfrm>
        </p:spPr>
        <p:txBody>
          <a:bodyPr/>
          <a:lstStyle/>
          <a:p>
            <a:pPr algn="l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129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9729"/>
              </p:ext>
            </p:extLst>
          </p:nvPr>
        </p:nvGraphicFramePr>
        <p:xfrm>
          <a:off x="771523" y="2459388"/>
          <a:ext cx="10544176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070"/>
                <a:gridCol w="2627513"/>
                <a:gridCol w="2661639"/>
                <a:gridCol w="2473954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SemEval</a:t>
                      </a:r>
                      <a:r>
                        <a:rPr lang="en-US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SemEval</a:t>
                      </a:r>
                      <a:r>
                        <a:rPr lang="en-US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HAABSA++ (Method 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81.7%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XRCE (SW)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88.1% 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LSTM+SynATT+TarRep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81.7%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HAABSA++ (Method 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87.0%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PRET+MULT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BBLSTM-SL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85.8%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BBLSTM-SL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81.2%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PRET+MULT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Sentiue</a:t>
                      </a:r>
                      <a:r>
                        <a:rPr lang="en-US" dirty="0" smtClean="0"/>
                        <a:t> (SW)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LSTM+SynATT+TarRep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Comparison between our model and state-of-the-art models for the SC task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5" y="5965825"/>
            <a:ext cx="406400" cy="40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Case studies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1956390"/>
            <a:ext cx="6102848" cy="32605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35" y="2457790"/>
            <a:ext cx="6526964" cy="2398848"/>
          </a:xfrm>
          <a:prstGeom prst="rect">
            <a:avLst/>
          </a:prstGeom>
        </p:spPr>
      </p:pic>
      <p:pic>
        <p:nvPicPr>
          <p:cNvPr id="2" name="slid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7450" y="6194425"/>
            <a:ext cx="406400" cy="40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28860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/>
                  <a:t>In this work we extended the backup neural network of the state-of-the-art hybrid approach method for ABSA using deep contextual word </a:t>
                </a:r>
                <a:r>
                  <a:rPr lang="en-US" sz="2000" dirty="0" err="1" smtClean="0"/>
                  <a:t>embeddings</a:t>
                </a:r>
                <a:r>
                  <a:rPr lang="en-US" sz="2000" dirty="0" smtClean="0"/>
                  <a:t> and hierarchical attention. Both extensions boost the testing accuracy as follows:</a:t>
                </a:r>
              </a:p>
              <a:p>
                <a:r>
                  <a:rPr lang="en-US" sz="2000" dirty="0" smtClean="0"/>
                  <a:t>80.3%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81.7% for the </a:t>
                </a:r>
                <a:r>
                  <a:rPr lang="en-US" sz="2000" dirty="0" err="1" smtClean="0"/>
                  <a:t>SemEval</a:t>
                </a:r>
                <a:r>
                  <a:rPr lang="en-US" sz="2000" dirty="0" smtClean="0"/>
                  <a:t> 2015 dataset</a:t>
                </a:r>
              </a:p>
              <a:p>
                <a:r>
                  <a:rPr lang="en-US" sz="2000" dirty="0" smtClean="0"/>
                  <a:t>86.4%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87% for the </a:t>
                </a:r>
                <a:r>
                  <a:rPr lang="en-US" sz="2000" dirty="0" err="1" smtClean="0"/>
                  <a:t>SemEval</a:t>
                </a:r>
                <a:r>
                  <a:rPr lang="en-US" sz="2000" dirty="0" smtClean="0"/>
                  <a:t> 2016 dataset</a:t>
                </a:r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:r>
                  <a:rPr lang="en-US" sz="2000" dirty="0" smtClean="0"/>
                  <a:t>Future work:</a:t>
                </a:r>
              </a:p>
              <a:p>
                <a:r>
                  <a:rPr lang="en-US" sz="2000" dirty="0"/>
                  <a:t>I</a:t>
                </a:r>
                <a:r>
                  <a:rPr lang="en-US" sz="2000" dirty="0" smtClean="0"/>
                  <a:t>nvestigate the effect of adding word </a:t>
                </a:r>
                <a:r>
                  <a:rPr lang="en-US" sz="2000" dirty="0" err="1" smtClean="0"/>
                  <a:t>embeddings</a:t>
                </a:r>
                <a:r>
                  <a:rPr lang="en-US" sz="2000" dirty="0" smtClean="0"/>
                  <a:t> to the upper layers of the architecture to </a:t>
                </a:r>
                <a:r>
                  <a:rPr lang="en-US" sz="2000" dirty="0"/>
                  <a:t>prevent </a:t>
                </a:r>
                <a:r>
                  <a:rPr lang="en-US" sz="2000" dirty="0" smtClean="0"/>
                  <a:t>forgetting </a:t>
                </a:r>
                <a:r>
                  <a:rPr lang="en-US" sz="2000" dirty="0"/>
                  <a:t>useful information from the lower layers. </a:t>
                </a:r>
                <a:endParaRPr lang="en-US" sz="2000" dirty="0" smtClean="0"/>
              </a:p>
              <a:p>
                <a:r>
                  <a:rPr lang="en-US" sz="2000" dirty="0" smtClean="0"/>
                  <a:t>apply diagnostic classification to the various layer representations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for a better </a:t>
                </a:r>
                <a:r>
                  <a:rPr lang="en-US" sz="2000" dirty="0"/>
                  <a:t>understanding of the model’s inner working </a:t>
                </a: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288605" cy="4351338"/>
              </a:xfrm>
              <a:blipFill rotWithShape="0">
                <a:blip r:embed="rId4"/>
                <a:stretch>
                  <a:fillRect l="-592" t="-1401" r="-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Conclusion and Future Work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9825" y="6176963"/>
            <a:ext cx="406400" cy="40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056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800" b="1" dirty="0" smtClean="0">
                <a:solidFill>
                  <a:srgbClr val="002060"/>
                </a:solidFill>
              </a:rPr>
              <a:t/>
            </a:r>
            <a:br>
              <a:rPr lang="en-US" sz="3800" b="1" dirty="0" smtClean="0">
                <a:solidFill>
                  <a:srgbClr val="002060"/>
                </a:solidFill>
              </a:rPr>
            </a:br>
            <a:r>
              <a:rPr lang="en-US" sz="3800" b="1" dirty="0">
                <a:solidFill>
                  <a:srgbClr val="002060"/>
                </a:solidFill>
              </a:rPr>
              <a:t/>
            </a:r>
            <a:br>
              <a:rPr lang="en-US" sz="3800" b="1" dirty="0">
                <a:solidFill>
                  <a:srgbClr val="002060"/>
                </a:solidFill>
              </a:rPr>
            </a:br>
            <a:r>
              <a:rPr lang="en-US" sz="3800" b="1" dirty="0" smtClean="0">
                <a:solidFill>
                  <a:srgbClr val="002060"/>
                </a:solidFill>
              </a:rPr>
              <a:t>Thank you!</a:t>
            </a:r>
            <a:br>
              <a:rPr lang="en-US" sz="3800" b="1" dirty="0" smtClean="0">
                <a:solidFill>
                  <a:srgbClr val="002060"/>
                </a:solidFill>
              </a:rPr>
            </a:br>
            <a:r>
              <a:rPr lang="en-US" sz="3800" b="1" dirty="0">
                <a:solidFill>
                  <a:srgbClr val="002060"/>
                </a:solidFill>
              </a:rPr>
              <a:t/>
            </a:r>
            <a:br>
              <a:rPr lang="en-US" sz="3800" b="1" dirty="0">
                <a:solidFill>
                  <a:srgbClr val="002060"/>
                </a:solidFill>
              </a:rPr>
            </a:br>
            <a:r>
              <a:rPr lang="en-US" sz="3800" b="1" dirty="0" smtClean="0">
                <a:solidFill>
                  <a:srgbClr val="002060"/>
                </a:solidFill>
              </a:rPr>
              <a:t/>
            </a:r>
            <a:br>
              <a:rPr lang="en-US" sz="3800" b="1" dirty="0" smtClean="0">
                <a:solidFill>
                  <a:srgbClr val="002060"/>
                </a:solidFill>
              </a:rPr>
            </a:br>
            <a:r>
              <a:rPr lang="en-US" sz="3800" b="1" dirty="0">
                <a:solidFill>
                  <a:srgbClr val="002060"/>
                </a:solidFill>
              </a:rPr>
              <a:t/>
            </a:r>
            <a:br>
              <a:rPr lang="en-US" sz="3800" b="1" dirty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For questions, please send an email to </a:t>
            </a:r>
            <a:r>
              <a:rPr lang="en-US" sz="2000" b="1" dirty="0" smtClean="0">
                <a:solidFill>
                  <a:srgbClr val="002060"/>
                </a:solidFill>
                <a:hlinkClick r:id="rId5"/>
              </a:rPr>
              <a:t>maria.trusca@csie.ase.ro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24" y="5673725"/>
            <a:ext cx="1031875" cy="1031875"/>
          </a:xfrm>
          <a:prstGeom prst="rect">
            <a:avLst/>
          </a:prstGeom>
        </p:spPr>
      </p:pic>
      <p:sp>
        <p:nvSpPr>
          <p:cNvPr id="7" name="AutoShape 2" descr="File:Octicons-mark-github.svg - Wikimedia Commons"/>
          <p:cNvSpPr>
            <a:spLocks noChangeAspect="1" noChangeArrowheads="1"/>
          </p:cNvSpPr>
          <p:nvPr/>
        </p:nvSpPr>
        <p:spPr bwMode="auto">
          <a:xfrm>
            <a:off x="155574" y="-144463"/>
            <a:ext cx="2230431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9" y="5193045"/>
            <a:ext cx="504824" cy="480680"/>
          </a:xfrm>
          <a:prstGeom prst="rect">
            <a:avLst/>
          </a:prstGeom>
        </p:spPr>
      </p:pic>
      <p:pic>
        <p:nvPicPr>
          <p:cNvPr id="9" name="slid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6749" y="6132512"/>
            <a:ext cx="406400" cy="406400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2067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19391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Aspect Category Detection: identifies the pair </a:t>
            </a:r>
            <a:r>
              <a:rPr lang="en-US" sz="2600" dirty="0" err="1" smtClean="0"/>
              <a:t>Entity#Aspect</a:t>
            </a:r>
            <a:r>
              <a:rPr lang="en-US" sz="2600" dirty="0" smtClean="0"/>
              <a:t>, e.g. </a:t>
            </a:r>
            <a:r>
              <a:rPr lang="en-US" sz="2600" dirty="0" err="1" smtClean="0"/>
              <a:t>Food#Quality</a:t>
            </a:r>
            <a:r>
              <a:rPr lang="en-US" sz="2600" dirty="0"/>
              <a:t>;</a:t>
            </a:r>
            <a:r>
              <a:rPr lang="en-US" sz="2600" dirty="0" smtClean="0"/>
              <a:t> </a:t>
            </a:r>
          </a:p>
          <a:p>
            <a:r>
              <a:rPr lang="en-US" sz="2600" dirty="0" smtClean="0"/>
              <a:t>Opinion Target Extraction: identifies the expression used in the text to describe the aspect, e.g. pad se </a:t>
            </a:r>
            <a:r>
              <a:rPr lang="en-US" sz="2600" dirty="0" err="1" smtClean="0"/>
              <a:t>ew</a:t>
            </a:r>
            <a:r>
              <a:rPr lang="en-US" sz="2600" dirty="0" smtClean="0"/>
              <a:t> chicken;</a:t>
            </a:r>
          </a:p>
          <a:p>
            <a:r>
              <a:rPr lang="en-US" sz="2600" dirty="0" smtClean="0"/>
              <a:t>Sentiment Classification: finds the sentiment label of the pair </a:t>
            </a:r>
            <a:r>
              <a:rPr lang="en-US" sz="2600" dirty="0" err="1" smtClean="0"/>
              <a:t>Entity#Aspect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 </a:t>
            </a:r>
            <a:r>
              <a:rPr lang="en-US" sz="2800" b="1" dirty="0" smtClean="0">
                <a:solidFill>
                  <a:srgbClr val="002060"/>
                </a:solidFill>
              </a:rPr>
              <a:t>Aspect-based Sentiment Analysis (ABSA)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58" y="4235868"/>
            <a:ext cx="8546483" cy="1580150"/>
          </a:xfrm>
          <a:prstGeom prst="rect">
            <a:avLst/>
          </a:prstGeom>
        </p:spPr>
      </p:pic>
      <p:pic>
        <p:nvPicPr>
          <p:cNvPr id="4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590" y="6176963"/>
            <a:ext cx="406400" cy="406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0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19391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Domain Sentiment Ontology</a:t>
            </a:r>
          </a:p>
          <a:p>
            <a:r>
              <a:rPr lang="en-US" sz="2600" dirty="0" smtClean="0"/>
              <a:t>Deep Neural Network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Two-step Approach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47" y="2751766"/>
            <a:ext cx="4319106" cy="38026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3</a:t>
            </a:fld>
            <a:endParaRPr lang="en-US"/>
          </a:p>
        </p:txBody>
      </p:sp>
      <p:pic>
        <p:nvPicPr>
          <p:cNvPr id="6" name="ceval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1190" y="6213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7166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domain sentiment ontology has three main classes:</a:t>
            </a:r>
          </a:p>
          <a:p>
            <a:r>
              <a:rPr lang="en-US" sz="2000" dirty="0" err="1" smtClean="0"/>
              <a:t>SentimentMention</a:t>
            </a:r>
            <a:r>
              <a:rPr lang="en-US" sz="2000" dirty="0" smtClean="0"/>
              <a:t> class represents sentiment expressions;</a:t>
            </a:r>
          </a:p>
          <a:p>
            <a:r>
              <a:rPr lang="en-US" sz="2000" dirty="0" err="1" smtClean="0"/>
              <a:t>AspectMention</a:t>
            </a:r>
            <a:r>
              <a:rPr lang="en-US" sz="2000" dirty="0" smtClean="0"/>
              <a:t> class identifies aspects related to sentiment expressions;</a:t>
            </a:r>
          </a:p>
          <a:p>
            <a:r>
              <a:rPr lang="en-US" sz="2000" dirty="0" err="1" smtClean="0"/>
              <a:t>SentimentValue</a:t>
            </a:r>
            <a:r>
              <a:rPr lang="en-US" sz="2000" dirty="0" smtClean="0"/>
              <a:t> class groups aspects in the Positive and Negative subclasses based on the type of sentiment expression.</a:t>
            </a:r>
          </a:p>
          <a:p>
            <a:pPr lvl="1"/>
            <a:r>
              <a:rPr lang="en-US" sz="1800" dirty="0" smtClean="0"/>
              <a:t>Generic sentiment expression</a:t>
            </a:r>
          </a:p>
          <a:p>
            <a:pPr lvl="1"/>
            <a:r>
              <a:rPr lang="en-US" sz="1800" dirty="0" smtClean="0"/>
              <a:t>Aspect-specific sentiment expression</a:t>
            </a:r>
          </a:p>
          <a:p>
            <a:pPr lvl="1"/>
            <a:r>
              <a:rPr lang="en-US" sz="1800" dirty="0" smtClean="0"/>
              <a:t>Varying sentiment expression</a:t>
            </a:r>
          </a:p>
          <a:p>
            <a:pPr lvl="1"/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Domain Sentiment Ontology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89" y="1825625"/>
            <a:ext cx="4023794" cy="3845118"/>
          </a:xfrm>
          <a:prstGeom prst="rect">
            <a:avLst/>
          </a:prstGeom>
        </p:spPr>
      </p:pic>
      <p:pic>
        <p:nvPicPr>
          <p:cNvPr id="2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400" y="6176963"/>
            <a:ext cx="406400" cy="40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03745" cy="435133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2400" dirty="0" smtClean="0"/>
                  <a:t>The backup model is a Left-Center-Right Separated Neural Network with Multiple Rotatory Attention (Multi-hop LCR-Rot). The main layers of the neural network are:</a:t>
                </a:r>
              </a:p>
              <a:p>
                <a:r>
                  <a:rPr lang="en-US" sz="2400" dirty="0" smtClean="0"/>
                  <a:t>Input (word </a:t>
                </a:r>
                <a:r>
                  <a:rPr lang="en-US" sz="2400" dirty="0" err="1" smtClean="0"/>
                  <a:t>embeddings</a:t>
                </a:r>
                <a:r>
                  <a:rPr lang="en-US" sz="2400" dirty="0" smtClean="0"/>
                  <a:t>)</a:t>
                </a:r>
              </a:p>
              <a:p>
                <a:r>
                  <a:rPr lang="en-US" sz="2400" dirty="0" smtClean="0"/>
                  <a:t>LSTM (context-based word </a:t>
                </a:r>
                <a:r>
                  <a:rPr lang="en-US" sz="2400" dirty="0" err="1" smtClean="0"/>
                  <a:t>embeddings</a:t>
                </a:r>
                <a:r>
                  <a:rPr lang="en-US" sz="2400" dirty="0" smtClean="0"/>
                  <a:t>)</a:t>
                </a:r>
              </a:p>
              <a:p>
                <a:r>
                  <a:rPr lang="en-US" sz="2400" dirty="0" smtClean="0"/>
                  <a:t>Rotatory Attention (applied multiple times)</a:t>
                </a:r>
              </a:p>
              <a:p>
                <a:pPr lvl="1"/>
                <a:r>
                  <a:rPr lang="en-US" sz="2100" dirty="0" smtClean="0"/>
                  <a:t>Target2context vectors</a:t>
                </a:r>
              </a:p>
              <a:p>
                <a:pPr marL="457200" lvl="1" indent="0">
                  <a:buNone/>
                </a:pPr>
                <a:r>
                  <a:rPr lang="en-US" sz="2100" dirty="0"/>
                  <a:t>	</a:t>
                </a:r>
                <a:r>
                  <a:rPr lang="en-US" sz="21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/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sSubSup>
                          <m:sSub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e>
                    </m:nary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100" dirty="0" smtClean="0"/>
                  <a:t> </a:t>
                </a:r>
                <a:r>
                  <a:rPr lang="en-US" sz="2100" dirty="0"/>
                  <a:t> </a:t>
                </a:r>
                <a:r>
                  <a:rPr lang="en-US" sz="2100" dirty="0" smtClean="0"/>
                  <a:t>(example for the left context)</a:t>
                </a:r>
              </a:p>
              <a:p>
                <a:pPr lvl="1"/>
                <a:r>
                  <a:rPr lang="en-US" sz="2100" dirty="0" smtClean="0"/>
                  <a:t>Context2target vectors</a:t>
                </a:r>
              </a:p>
              <a:p>
                <a:pPr marL="457200" lvl="1" indent="0">
                  <a:buNone/>
                </a:pPr>
                <a:r>
                  <a:rPr lang="en-US" sz="2100" dirty="0"/>
                  <a:t>	</a:t>
                </a:r>
                <a:r>
                  <a:rPr lang="en-US" sz="2100" dirty="0" smtClean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Sup>
                          <m:sSub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sup>
                        </m:sSubSup>
                      </m:e>
                    </m:nary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100" dirty="0" smtClean="0"/>
                  <a:t> (example for the left context)</a:t>
                </a:r>
              </a:p>
              <a:p>
                <a:pPr marL="457200" lvl="1" indent="0">
                  <a:buNone/>
                </a:pPr>
                <a:r>
                  <a:rPr lang="en-US" sz="2100" dirty="0" smtClean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1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2100" dirty="0" smtClean="0"/>
                  <a:t> are attention scores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1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100" dirty="0" smtClean="0"/>
                  <a:t> are hidden states</a:t>
                </a:r>
              </a:p>
              <a:p>
                <a:pPr marL="285750" lvl="1" indent="-285750"/>
                <a:r>
                  <a:rPr lang="en-US" dirty="0" smtClean="0"/>
                  <a:t>MLP layer</a:t>
                </a:r>
              </a:p>
              <a:p>
                <a:pPr lvl="1"/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03745" cy="4351338"/>
              </a:xfrm>
              <a:blipFill rotWithShape="0">
                <a:blip r:embed="rId4"/>
                <a:stretch>
                  <a:fillRect l="-1064"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Deep Neural Network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44" y="1557019"/>
            <a:ext cx="4803553" cy="3544369"/>
          </a:xfrm>
          <a:prstGeom prst="rect">
            <a:avLst/>
          </a:prstGeom>
        </p:spPr>
      </p:pic>
      <p:pic>
        <p:nvPicPr>
          <p:cNvPr id="4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7450" y="6176963"/>
            <a:ext cx="406400" cy="406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0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3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st</a:t>
            </a:r>
            <a:r>
              <a:rPr lang="en-US" sz="2800" b="1" dirty="0" smtClean="0">
                <a:solidFill>
                  <a:srgbClr val="002060"/>
                </a:solidFill>
              </a:rPr>
              <a:t> Extension: Word </a:t>
            </a:r>
            <a:r>
              <a:rPr lang="en-US" sz="2800" b="1" dirty="0" err="1" smtClean="0">
                <a:solidFill>
                  <a:srgbClr val="002060"/>
                </a:solidFill>
              </a:rPr>
              <a:t>Embeddings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000" dirty="0"/>
              <a:t>Context-independent word </a:t>
            </a:r>
            <a:r>
              <a:rPr lang="en-US" sz="2000" dirty="0" err="1"/>
              <a:t>embeddings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800"/>
              </a:spcBef>
            </a:pPr>
            <a:r>
              <a:rPr lang="en-US" sz="2000" dirty="0" err="1"/>
              <a:t>GloVe</a:t>
            </a:r>
            <a:r>
              <a:rPr lang="en-US" sz="2000" dirty="0"/>
              <a:t> (HAABSA</a:t>
            </a:r>
            <a:r>
              <a:rPr lang="en-US" sz="2000" dirty="0" smtClean="0"/>
              <a:t>): word </a:t>
            </a:r>
            <a:r>
              <a:rPr lang="en-US" sz="2000" dirty="0" err="1" smtClean="0"/>
              <a:t>embeddings</a:t>
            </a:r>
            <a:r>
              <a:rPr lang="en-US" sz="2000" dirty="0" smtClean="0"/>
              <a:t> based on word </a:t>
            </a:r>
            <a:r>
              <a:rPr lang="en-US" sz="2000" dirty="0"/>
              <a:t>occurrences instead of language </a:t>
            </a:r>
            <a:r>
              <a:rPr lang="en-US" sz="2000" dirty="0" smtClean="0"/>
              <a:t>models.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CBOW (word2vec): </a:t>
            </a:r>
            <a:r>
              <a:rPr lang="en-US" sz="2000" dirty="0"/>
              <a:t>word </a:t>
            </a:r>
            <a:r>
              <a:rPr lang="en-US" sz="2000" dirty="0" err="1"/>
              <a:t>embeddings</a:t>
            </a:r>
            <a:r>
              <a:rPr lang="en-US" sz="2000" dirty="0"/>
              <a:t> represent the weights of a neural network that maximize the likelihood </a:t>
            </a:r>
            <a:r>
              <a:rPr lang="en-US" sz="2000" dirty="0" smtClean="0"/>
              <a:t>that a word is  </a:t>
            </a:r>
            <a:r>
              <a:rPr lang="en-US" sz="2000" dirty="0"/>
              <a:t>predicted from a given context of </a:t>
            </a:r>
            <a:r>
              <a:rPr lang="en-US" sz="2000" dirty="0" smtClean="0"/>
              <a:t>words.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SG (word2vec): </a:t>
            </a:r>
            <a:r>
              <a:rPr lang="en-US" sz="2000" dirty="0"/>
              <a:t>word </a:t>
            </a:r>
            <a:r>
              <a:rPr lang="en-US" sz="2000" dirty="0" err="1"/>
              <a:t>embeddings</a:t>
            </a:r>
            <a:r>
              <a:rPr lang="en-US" sz="2000" dirty="0"/>
              <a:t> represent the weights of a neural network that maximize the likelihood </a:t>
            </a:r>
            <a:r>
              <a:rPr lang="en-US" sz="2000" dirty="0" smtClean="0"/>
              <a:t>that a context of words is predicted from a given word.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</a:pPr>
            <a:r>
              <a:rPr lang="en-US" sz="2000" dirty="0" err="1" smtClean="0"/>
              <a:t>FastText</a:t>
            </a:r>
            <a:r>
              <a:rPr lang="en-US" sz="2000" dirty="0" smtClean="0"/>
              <a:t>: a SG </a:t>
            </a:r>
            <a:r>
              <a:rPr lang="en-US" sz="2000" dirty="0"/>
              <a:t>model where the word context is represented by its </a:t>
            </a:r>
            <a:r>
              <a:rPr lang="en-US" sz="2000" dirty="0" smtClean="0"/>
              <a:t>n-grams.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000" dirty="0"/>
              <a:t>Context-dependent word </a:t>
            </a:r>
            <a:r>
              <a:rPr lang="en-US" sz="2000" dirty="0" err="1"/>
              <a:t>embeddings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800"/>
              </a:spcBef>
            </a:pPr>
            <a:r>
              <a:rPr lang="en-US" sz="2000" dirty="0" err="1" smtClean="0"/>
              <a:t>ELMo</a:t>
            </a:r>
            <a:r>
              <a:rPr lang="en-US" sz="2000" dirty="0" smtClean="0"/>
              <a:t>: word </a:t>
            </a:r>
            <a:r>
              <a:rPr lang="en-US" sz="2000" dirty="0" err="1" smtClean="0"/>
              <a:t>embeddings</a:t>
            </a:r>
            <a:r>
              <a:rPr lang="en-US" sz="2000" dirty="0" smtClean="0"/>
              <a:t> based on a linear combination of hidden states (LSTM)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BERT: word </a:t>
            </a:r>
            <a:r>
              <a:rPr lang="en-US" sz="2000" dirty="0" err="1" smtClean="0"/>
              <a:t>embeddings</a:t>
            </a:r>
            <a:r>
              <a:rPr lang="en-US" sz="2000" dirty="0" smtClean="0"/>
              <a:t> based on the hidden states associated with the Transformer blocks.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n-US" dirty="0"/>
          </a:p>
        </p:txBody>
      </p:sp>
      <p:pic>
        <p:nvPicPr>
          <p:cNvPr id="2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406400" cy="40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217273"/>
              </p:ext>
            </p:extLst>
          </p:nvPr>
        </p:nvGraphicFramePr>
        <p:xfrm>
          <a:off x="838200" y="1825625"/>
          <a:ext cx="10666228" cy="372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5307"/>
                <a:gridCol w="1733107"/>
                <a:gridCol w="1637414"/>
                <a:gridCol w="1658679"/>
                <a:gridCol w="1541721"/>
              </a:tblGrid>
              <a:tr h="37084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SemEval</a:t>
                      </a:r>
                      <a:r>
                        <a:rPr lang="en-US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SemEval</a:t>
                      </a:r>
                      <a:r>
                        <a:rPr lang="en-US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In-sample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Out-of-sample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In-sample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Out-of-sample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dirty="0" smtClean="0"/>
                        <a:t>Context-independent word </a:t>
                      </a:r>
                      <a:r>
                        <a:rPr lang="en-US" dirty="0" err="1" smtClean="0"/>
                        <a:t>embeddings</a:t>
                      </a:r>
                      <a:endParaRPr lang="en-US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 smtClean="0"/>
                        <a:t>GloVe</a:t>
                      </a:r>
                      <a:r>
                        <a:rPr lang="en-US" dirty="0" smtClean="0"/>
                        <a:t> (HAABSA)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CBOW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SG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 smtClean="0"/>
                        <a:t>FastText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88.0%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86.5%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dirty="0" smtClean="0"/>
                        <a:t>Context-dependent word </a:t>
                      </a:r>
                      <a:r>
                        <a:rPr lang="en-US" dirty="0" err="1" smtClean="0"/>
                        <a:t>embeddings</a:t>
                      </a:r>
                      <a:endParaRPr lang="en-US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 smtClean="0"/>
                        <a:t>ELMo</a:t>
                      </a:r>
                      <a:endParaRPr lang="en-US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BERT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80.1%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91.1%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86.7%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81.1%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86.7%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st</a:t>
            </a:r>
            <a:r>
              <a:rPr lang="en-US" sz="2800" b="1" dirty="0" smtClean="0">
                <a:solidFill>
                  <a:srgbClr val="002060"/>
                </a:solidFill>
              </a:rPr>
              <a:t> Extension: Word </a:t>
            </a:r>
            <a:r>
              <a:rPr lang="en-US" sz="2800" b="1" dirty="0" err="1" smtClean="0">
                <a:solidFill>
                  <a:srgbClr val="002060"/>
                </a:solidFill>
              </a:rPr>
              <a:t>Embeddings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4600" y="6080125"/>
            <a:ext cx="406400" cy="40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nd</a:t>
            </a:r>
            <a:r>
              <a:rPr lang="en-US" sz="2800" b="1" dirty="0" smtClean="0">
                <a:solidFill>
                  <a:srgbClr val="002060"/>
                </a:solidFill>
              </a:rPr>
              <a:t> Extension: Hierarchical Attention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0" y="3325815"/>
            <a:ext cx="11565019" cy="3190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386" y="1728331"/>
            <a:ext cx="110786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Method 1: attention weighting is applied on the final four vectors of the rotatory attention;</a:t>
            </a:r>
          </a:p>
          <a:p>
            <a:r>
              <a:rPr lang="en-US" dirty="0" smtClean="0"/>
              <a:t>Method 2: attention weighting is applied in each iteration of the rotatory attention, on the intermediate four vectors;</a:t>
            </a:r>
          </a:p>
          <a:p>
            <a:r>
              <a:rPr lang="en-US" dirty="0" smtClean="0"/>
              <a:t>Method 3: attention weighting is separately applied on the final two context and target vectors pairs of the rotatory attention;</a:t>
            </a:r>
          </a:p>
          <a:p>
            <a:r>
              <a:rPr lang="en-US" dirty="0" smtClean="0"/>
              <a:t>Method 4: attention weighting is separately applied in each iteration of the rotatory attention, on the intermediate context and target vectors pairs.</a:t>
            </a:r>
            <a:endParaRPr lang="en-US" sz="2000" dirty="0"/>
          </a:p>
        </p:txBody>
      </p:sp>
      <p:pic>
        <p:nvPicPr>
          <p:cNvPr id="2" name="slid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7864" y="6232525"/>
            <a:ext cx="406400" cy="40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265604"/>
              </p:ext>
            </p:extLst>
          </p:nvPr>
        </p:nvGraphicFramePr>
        <p:xfrm>
          <a:off x="523873" y="2316513"/>
          <a:ext cx="110109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7644"/>
                <a:gridCol w="1789112"/>
                <a:gridCol w="1690326"/>
                <a:gridCol w="1712280"/>
                <a:gridCol w="1591539"/>
              </a:tblGrid>
              <a:tr h="37084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SemEval</a:t>
                      </a:r>
                      <a:r>
                        <a:rPr lang="en-US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SemEval</a:t>
                      </a:r>
                      <a:r>
                        <a:rPr lang="en-US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In-sample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Out-of-sample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In-sample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Out-of-sample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Multi-Hop LCR-Rot</a:t>
                      </a:r>
                      <a:r>
                        <a:rPr lang="en-US" baseline="0" dirty="0" smtClean="0"/>
                        <a:t> (HAABSA with BERT)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87.9%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81.1%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89.2%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86.7%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Method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87.9%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87.1%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Method</a:t>
                      </a:r>
                      <a:r>
                        <a:rPr lang="en-U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81.7%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88.7%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86.7%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Method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Method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88.0%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81.7%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88.9%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nd</a:t>
            </a:r>
            <a:r>
              <a:rPr lang="en-US" sz="2800" b="1" dirty="0" smtClean="0">
                <a:solidFill>
                  <a:srgbClr val="002060"/>
                </a:solidFill>
              </a:rPr>
              <a:t> Extension: Hierarchical Attention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8400" y="6108700"/>
            <a:ext cx="406400" cy="40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3143</TotalTime>
  <Words>810</Words>
  <Application>Microsoft Office PowerPoint</Application>
  <PresentationFormat>Widescreen</PresentationFormat>
  <Paragraphs>173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A Hybrid Approach for Aspect-Based Sentiment Analysis Using  Deep Contextual Word Embeddings and Hierarchical Attention</vt:lpstr>
      <vt:lpstr>           Aspect-based Sentiment Analysis (ABSA)</vt:lpstr>
      <vt:lpstr>          Two-step Approach</vt:lpstr>
      <vt:lpstr>          Domain Sentiment Ontology</vt:lpstr>
      <vt:lpstr>          Deep Neural Network</vt:lpstr>
      <vt:lpstr>          1st Extension: Word Embeddings</vt:lpstr>
      <vt:lpstr>          1st Extension: Word Embeddings</vt:lpstr>
      <vt:lpstr>          2nd Extension: Hierarchical Attention</vt:lpstr>
      <vt:lpstr>          2nd Extension: Hierarchical Attention</vt:lpstr>
      <vt:lpstr>          Comparison between our model and state-of-the-art models for the SC task</vt:lpstr>
      <vt:lpstr>          Case studies</vt:lpstr>
      <vt:lpstr>          Conclusion and Future Work</vt:lpstr>
      <vt:lpstr>  Thank you!    For questions, please send an email to maria.trusca@csie.ase.ro 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Hybrid Approach for Aspect-Based Sentiment Analysis Using  Deep Contextual Word Embeddings and Hierarchical Attention</dc:title>
  <dc:creator>Maria Trusca</dc:creator>
  <cp:lastModifiedBy>Maria Trusca</cp:lastModifiedBy>
  <cp:revision>75</cp:revision>
  <dcterms:created xsi:type="dcterms:W3CDTF">2020-05-09T15:07:37Z</dcterms:created>
  <dcterms:modified xsi:type="dcterms:W3CDTF">2020-05-19T08:51:43Z</dcterms:modified>
</cp:coreProperties>
</file>