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9" r:id="rId4"/>
    <p:sldId id="300" r:id="rId5"/>
    <p:sldId id="301" r:id="rId6"/>
    <p:sldId id="302" r:id="rId7"/>
    <p:sldId id="298" r:id="rId8"/>
    <p:sldId id="319" r:id="rId9"/>
    <p:sldId id="305" r:id="rId10"/>
    <p:sldId id="306" r:id="rId11"/>
    <p:sldId id="307" r:id="rId12"/>
    <p:sldId id="304" r:id="rId13"/>
    <p:sldId id="309" r:id="rId14"/>
    <p:sldId id="308" r:id="rId15"/>
    <p:sldId id="310" r:id="rId16"/>
    <p:sldId id="320" r:id="rId17"/>
    <p:sldId id="321" r:id="rId18"/>
    <p:sldId id="322" r:id="rId19"/>
    <p:sldId id="323" r:id="rId20"/>
    <p:sldId id="324" r:id="rId21"/>
    <p:sldId id="312" r:id="rId22"/>
    <p:sldId id="314" r:id="rId23"/>
    <p:sldId id="325" r:id="rId24"/>
    <p:sldId id="326" r:id="rId25"/>
    <p:sldId id="318" r:id="rId26"/>
    <p:sldId id="293" r:id="rId27"/>
    <p:sldId id="296" r:id="rId28"/>
    <p:sldId id="282" r:id="rId29"/>
    <p:sldId id="260" r:id="rId30"/>
    <p:sldId id="303" r:id="rId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  <a:srgbClr val="6268E4"/>
    <a:srgbClr val="FFCCCC"/>
    <a:srgbClr val="000000"/>
    <a:srgbClr val="00CCFF"/>
    <a:srgbClr val="FF9900"/>
    <a:srgbClr val="669900"/>
    <a:srgbClr val="99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4" autoAdjust="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E85B809F-6719-496B-9813-E22A5CA5E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2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EA78DB2-3053-4A3A-8B32-20694F77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C72CA0-1440-4FF7-99E9-46E04AC49B5E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61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D2A72-04F9-407B-91D5-41184E5652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D2A72-04F9-407B-91D5-41184E5652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59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D2A72-04F9-407B-91D5-41184E5652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3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D2A72-04F9-407B-91D5-41184E5652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A9E85A0-02B0-4A18-961E-32CCF116C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62CF01D-2FEA-4C07-8AF8-0C00164A9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6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E0EA315-7CE6-40EE-81DD-C9CA8D80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7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A04AFC9-DF6F-47D6-8C60-E9163772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1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4566AB-70AD-457A-9073-AAECC48D0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6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6AD877E-B6EA-43F2-8309-B1B53BB72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576BC0-CEB3-44C9-A387-411564DF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F732DED-C335-4995-9C83-A968BBA26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320EFE0-B148-4AA8-9B8F-574A1FCD4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D21F1C5-92FB-4A88-BBDC-80C9F51C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0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E2D61D9-31DC-41FA-BC56-ECC5EABB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1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245225"/>
            <a:ext cx="424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78C3EFF-D651-47D7-B0CC-99D93F00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1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100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1000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rasincar@ese.eur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naeGielisse/LCR-Rot-hop-ont-plus-plu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/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fld id="{5CF8F41E-DB8D-4E15-9C99-5D856B433A07}" type="slidenum">
              <a:rPr lang="en-US" altLang="en-US" sz="1400" smtClean="0"/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71" y="2130425"/>
            <a:ext cx="9036497" cy="1470025"/>
          </a:xfrm>
        </p:spPr>
        <p:txBody>
          <a:bodyPr/>
          <a:lstStyle/>
          <a:p>
            <a:pPr eaLnBrk="1" hangingPunct="1"/>
            <a:r>
              <a:rPr lang="en-GB" altLang="en-US" sz="2400" dirty="0"/>
              <a:t> </a:t>
            </a:r>
            <a:r>
              <a:rPr lang="en-GB" altLang="en-US" dirty="0"/>
              <a:t>Knowledge Injection for Aspect-Based</a:t>
            </a:r>
            <a:br>
              <a:rPr lang="en-GB" altLang="en-US" dirty="0"/>
            </a:br>
            <a:r>
              <a:rPr lang="en-GB" altLang="en-US" dirty="0"/>
              <a:t>Sentiment Classification</a:t>
            </a:r>
            <a:r>
              <a:rPr lang="en-GB" altLang="en-US" baseline="30000" dirty="0"/>
              <a:t>*</a:t>
            </a:r>
            <a:endParaRPr lang="en-US" altLang="en-US" baseline="30000" dirty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886200"/>
            <a:ext cx="6480175" cy="1487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Flavius </a:t>
            </a:r>
            <a:r>
              <a:rPr lang="en-US" altLang="en-US" dirty="0" err="1"/>
              <a:t>Frasincar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hlinkClick r:id="rId3"/>
              </a:rPr>
              <a:t>frasincar@ese.eur.nl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algn="l" eaLnBrk="1" hangingPunct="1">
              <a:lnSpc>
                <a:spcPct val="90000"/>
              </a:lnSpc>
            </a:pPr>
            <a:endParaRPr lang="en-US" altLang="en-US" sz="16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9737" y="6094414"/>
            <a:ext cx="8675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10000"/>
              </a:spcBef>
              <a:spcAft>
                <a:spcPct val="1000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10000"/>
              </a:spcBef>
              <a:spcAft>
                <a:spcPct val="10000"/>
              </a:spcAft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10000"/>
              </a:spcAft>
              <a:buChar char="»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*</a:t>
            </a:r>
            <a:r>
              <a:rPr lang="en-US" altLang="en-US" sz="1400" dirty="0">
                <a:solidFill>
                  <a:srgbClr val="000000"/>
                </a:solidFill>
              </a:rPr>
              <a:t>Joint work with Romany Dekker, Danae </a:t>
            </a:r>
            <a:r>
              <a:rPr lang="en-US" altLang="en-US" sz="1400" dirty="0" err="1">
                <a:solidFill>
                  <a:srgbClr val="000000"/>
                </a:solidFill>
              </a:rPr>
              <a:t>Gielisse</a:t>
            </a:r>
            <a:r>
              <a:rPr lang="en-US" altLang="en-US" sz="1400" dirty="0">
                <a:solidFill>
                  <a:srgbClr val="000000"/>
                </a:solidFill>
              </a:rPr>
              <a:t>, Chaya </a:t>
            </a:r>
            <a:r>
              <a:rPr lang="en-US" altLang="en-US" sz="1400" dirty="0" err="1">
                <a:solidFill>
                  <a:srgbClr val="000000"/>
                </a:solidFill>
              </a:rPr>
              <a:t>Jaggan</a:t>
            </a:r>
            <a:r>
              <a:rPr lang="en-US" altLang="en-US" sz="1400" dirty="0">
                <a:solidFill>
                  <a:srgbClr val="000000"/>
                </a:solidFill>
              </a:rPr>
              <a:t>, and Sander </a:t>
            </a:r>
            <a:r>
              <a:rPr lang="en-US" altLang="en-US" sz="1400" dirty="0" err="1">
                <a:solidFill>
                  <a:srgbClr val="000000"/>
                </a:solidFill>
              </a:rPr>
              <a:t>Meijers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ABSC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4" y="2492896"/>
            <a:ext cx="73247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9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SemEval</a:t>
            </a:r>
            <a:r>
              <a:rPr lang="en-US" dirty="0"/>
              <a:t> Descriptive Statistics: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endParaRPr lang="en-US" sz="800" dirty="0"/>
          </a:p>
          <a:p>
            <a:r>
              <a:rPr lang="en-US" dirty="0" err="1"/>
              <a:t>SemEval</a:t>
            </a:r>
            <a:r>
              <a:rPr lang="en-US" dirty="0"/>
              <a:t> 2015 dataset is smaller than </a:t>
            </a:r>
            <a:r>
              <a:rPr lang="en-US" dirty="0" err="1"/>
              <a:t>SemEval</a:t>
            </a:r>
            <a:r>
              <a:rPr lang="en-US" dirty="0"/>
              <a:t> 2016 dataset</a:t>
            </a:r>
          </a:p>
          <a:p>
            <a:r>
              <a:rPr lang="en-US" dirty="0"/>
              <a:t>Neutral is the minority class</a:t>
            </a:r>
          </a:p>
          <a:p>
            <a:r>
              <a:rPr lang="en-US" dirty="0"/>
              <a:t>Positive is the majority class</a:t>
            </a:r>
          </a:p>
          <a:p>
            <a:r>
              <a:rPr lang="en-US" dirty="0"/>
              <a:t>Sentiment distribution in training and test sets are similar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804470"/>
              </p:ext>
            </p:extLst>
          </p:nvPr>
        </p:nvGraphicFramePr>
        <p:xfrm>
          <a:off x="839891" y="2321441"/>
          <a:ext cx="7404518" cy="1427480"/>
        </p:xfrm>
        <a:graphic>
          <a:graphicData uri="http://schemas.openxmlformats.org/drawingml/2006/table">
            <a:tbl>
              <a:tblPr firstRow="1" bandRow="1">
                <a:effectLst/>
                <a:tableStyleId>{EB344D84-9AFB-497E-A393-DC336BA19D2E}</a:tableStyleId>
              </a:tblPr>
              <a:tblGrid>
                <a:gridCol w="1571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4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7360">
                <a:tc>
                  <a:txBody>
                    <a:bodyPr/>
                    <a:lstStyle/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Data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 Data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60">
                <a:tc>
                  <a:txBody>
                    <a:bodyPr/>
                    <a:lstStyle/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Positive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Positive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SemEval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75.3%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2.8%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21.9%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59.1%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6.1%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34.8%</a:t>
                      </a:r>
                      <a:endParaRPr lang="en-GB" sz="16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20">
                <a:tc>
                  <a:txBody>
                    <a:bodyPr/>
                    <a:lstStyle/>
                    <a:p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SemEval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2016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70.2%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3.8%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26.0%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74.3%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4.9%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20.8%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4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ABSC</a:t>
            </a:r>
            <a:r>
              <a:rPr lang="en-US" dirty="0"/>
              <a:t>: </a:t>
            </a:r>
            <a:r>
              <a:rPr lang="en-US" b="1" dirty="0"/>
              <a:t>LCR-Rot-hop++</a:t>
            </a:r>
          </a:p>
          <a:p>
            <a:r>
              <a:rPr lang="en-US" b="1" dirty="0"/>
              <a:t>LCR-Rot-hop++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BERT</a:t>
            </a:r>
            <a:r>
              <a:rPr lang="en-US" dirty="0"/>
              <a:t> contextual word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b="1" dirty="0"/>
              <a:t>Three Bi-LSTMs</a:t>
            </a:r>
            <a:r>
              <a:rPr lang="en-US" dirty="0"/>
              <a:t> (left context, aspect target, right context)</a:t>
            </a:r>
          </a:p>
          <a:p>
            <a:pPr lvl="1"/>
            <a:r>
              <a:rPr lang="en-US" dirty="0"/>
              <a:t>Two iterative steps using </a:t>
            </a:r>
            <a:r>
              <a:rPr lang="en-US" b="1" dirty="0"/>
              <a:t>bilinear attention</a:t>
            </a:r>
            <a:r>
              <a:rPr lang="en-US" dirty="0"/>
              <a:t>:</a:t>
            </a:r>
          </a:p>
          <a:p>
            <a:pPr lvl="2"/>
            <a:r>
              <a:rPr lang="en-US" b="1" dirty="0"/>
              <a:t>Target2Context:</a:t>
            </a:r>
            <a:r>
              <a:rPr lang="en-US" dirty="0"/>
              <a:t> uses the target representation (initially pooled) to obtain target-dependent left/right context representations (two vectors)</a:t>
            </a:r>
          </a:p>
          <a:p>
            <a:pPr lvl="2"/>
            <a:r>
              <a:rPr lang="en-US" b="1" dirty="0"/>
              <a:t>Context2Target:</a:t>
            </a:r>
            <a:r>
              <a:rPr lang="en-US" dirty="0"/>
              <a:t> uses the left/right context representations to obtain left/right context-dependent target representations (two vectors)</a:t>
            </a:r>
          </a:p>
          <a:p>
            <a:pPr lvl="1"/>
            <a:r>
              <a:rPr lang="en-US" b="1" dirty="0"/>
              <a:t>Hierarchical attention</a:t>
            </a:r>
            <a:r>
              <a:rPr lang="en-US" dirty="0"/>
              <a:t> (part of the previous two iterative steps):</a:t>
            </a:r>
          </a:p>
          <a:p>
            <a:pPr lvl="2"/>
            <a:r>
              <a:rPr lang="en-US" dirty="0"/>
              <a:t>After Target2Context: apply attention to the obtained two vectors</a:t>
            </a:r>
          </a:p>
          <a:p>
            <a:pPr lvl="2"/>
            <a:r>
              <a:rPr lang="en-US" dirty="0"/>
              <a:t>After Context2Target: apply attention to the obtained two vectors</a:t>
            </a:r>
          </a:p>
          <a:p>
            <a:pPr lvl="1"/>
            <a:r>
              <a:rPr lang="en-US" dirty="0"/>
              <a:t>Repeat the two iterative steps a number of hops (e.g., 3)</a:t>
            </a:r>
          </a:p>
          <a:p>
            <a:pPr lvl="2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3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LCR-Rot-hop-</a:t>
            </a:r>
            <a:r>
              <a:rPr lang="en-US" b="1" dirty="0" err="1"/>
              <a:t>ont</a:t>
            </a:r>
            <a:r>
              <a:rPr lang="en-US" b="1" dirty="0"/>
              <a:t>++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05" y="1144066"/>
            <a:ext cx="4467419" cy="53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7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Knowledge Injection:</a:t>
                </a:r>
              </a:p>
              <a:p>
                <a:pPr lvl="1"/>
                <a:r>
                  <a:rPr lang="en-US" b="1" dirty="0"/>
                  <a:t>K-Query:</a:t>
                </a:r>
              </a:p>
              <a:p>
                <a:pPr lvl="2"/>
                <a:r>
                  <a:rPr lang="en-US" dirty="0"/>
                  <a:t>We look for sentence words that appear as lexical representations of concepts in the ontology</a:t>
                </a:r>
              </a:p>
              <a:p>
                <a:pPr lvl="2"/>
                <a:r>
                  <a:rPr lang="en-US" dirty="0"/>
                  <a:t>Starting with these concepts we navigate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/>
                  <a:t>-hops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subClassOf</a:t>
                </a:r>
                <a:r>
                  <a:rPr lang="en-US" dirty="0"/>
                  <a:t> relationships,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dirty="0"/>
                  <a:t>) in the domain sentiment ontology and retain all concepts on these paths</a:t>
                </a:r>
              </a:p>
              <a:p>
                <a:pPr lvl="3"/>
                <a:r>
                  <a:rPr lang="en-US" dirty="0"/>
                  <a:t>0-hop: we collect only the synonyms of the sentence words as given by the domain sentiment ontology</a:t>
                </a:r>
              </a:p>
              <a:p>
                <a:pPr lvl="1"/>
                <a:r>
                  <a:rPr lang="en-US" b="1" dirty="0"/>
                  <a:t>K-Inject:</a:t>
                </a:r>
              </a:p>
              <a:p>
                <a:pPr lvl="2"/>
                <a:r>
                  <a:rPr lang="en-US" dirty="0"/>
                  <a:t>We insert the lexical representations of the encountered concepts from K-Query in the sentence after each sentence word that was matched to a concept from the domain sentiment ontology</a:t>
                </a:r>
              </a:p>
              <a:p>
                <a:pPr lvl="2"/>
                <a:r>
                  <a:rPr lang="en-US" dirty="0"/>
                  <a:t>We keep the ontology structure in the sentence resulting in a </a:t>
                </a:r>
                <a:r>
                  <a:rPr lang="en-US" b="1" dirty="0"/>
                  <a:t>sentence tree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519" b="-5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8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92500"/>
          </a:bodyPr>
          <a:lstStyle/>
          <a:p>
            <a:r>
              <a:rPr lang="en-US" dirty="0"/>
              <a:t>Sentence Tree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0-hops: “staff”-”crew”, “Waiter”-”Waitress”, “Host”-”Hostess”</a:t>
            </a:r>
          </a:p>
          <a:p>
            <a:r>
              <a:rPr lang="en-US" dirty="0"/>
              <a:t>1-hops: “staff”-”Chef”, “staff”-”Waiter”, “staff”-”Host”</a:t>
            </a:r>
          </a:p>
          <a:p>
            <a:r>
              <a:rPr lang="en-US" b="1" dirty="0"/>
              <a:t>Branches:</a:t>
            </a:r>
          </a:p>
          <a:p>
            <a:pPr lvl="1"/>
            <a:r>
              <a:rPr lang="en-US" b="1" dirty="0"/>
              <a:t>Hard:</a:t>
            </a:r>
            <a:r>
              <a:rPr lang="en-US" dirty="0"/>
              <a:t> use the ontology structure (</a:t>
            </a:r>
            <a:r>
              <a:rPr lang="en-US" dirty="0" err="1"/>
              <a:t>subClassOf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Soft:</a:t>
            </a:r>
            <a:r>
              <a:rPr lang="en-US" dirty="0"/>
              <a:t> use the ontology synonyms (alternative lexical representations)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128249"/>
            <a:ext cx="6480721" cy="22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5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Hard position</a:t>
            </a:r>
            <a:r>
              <a:rPr lang="en-US" dirty="0"/>
              <a:t>: physical position of a word in a sentence</a:t>
            </a:r>
          </a:p>
          <a:p>
            <a:r>
              <a:rPr lang="en-US" b="1" dirty="0"/>
              <a:t>Knowledge Noise (KN):</a:t>
            </a:r>
            <a:r>
              <a:rPr lang="en-US" dirty="0"/>
              <a:t> knowledge inserted from the domain sentiment ontology that changes the semantics of the original sentence</a:t>
            </a:r>
          </a:p>
          <a:p>
            <a:r>
              <a:rPr lang="en-US" dirty="0"/>
              <a:t>Two techniques to mitigate KN:</a:t>
            </a:r>
          </a:p>
          <a:p>
            <a:pPr lvl="1"/>
            <a:r>
              <a:rPr lang="en-US" b="1" dirty="0"/>
              <a:t>Soft Positioning (SP): </a:t>
            </a:r>
            <a:r>
              <a:rPr lang="en-US" dirty="0"/>
              <a:t>gives the same position to all inserted words as the original word (the original words keep their original positions)</a:t>
            </a:r>
          </a:p>
          <a:p>
            <a:pPr lvl="1"/>
            <a:r>
              <a:rPr lang="en-US" b="1" dirty="0"/>
              <a:t>Visibility Matrix (VM):</a:t>
            </a:r>
            <a:r>
              <a:rPr lang="en-US" dirty="0"/>
              <a:t> makes sure that in the BERT Multi-Head Attention each word is able to see only the words from the same branch (limits the effect of “noise” words inserted from the domain sentiment ontology)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6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Visibility Matrix: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∞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if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   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⊕</m:t>
                    </m:r>
                  </m:oMath>
                </a14:m>
                <a:r>
                  <a:rPr lang="en-US" dirty="0"/>
                  <a:t>: words are in the same branch (visible to each other)</a:t>
                </a:r>
              </a:p>
              <a:p>
                <a:pPr lvl="1"/>
                <a:r>
                  <a:rPr lang="en-GB" dirty="0">
                    <a:latin typeface="Cambria Math"/>
                    <a:ea typeface="Cambria Math"/>
                  </a:rPr>
                  <a:t>⊗: </a:t>
                </a:r>
                <a:r>
                  <a:rPr lang="en-US" dirty="0"/>
                  <a:t>words are not in the same branch (not visible to each other)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are hard position indexes</a:t>
                </a:r>
              </a:p>
              <a:p>
                <a:r>
                  <a:rPr lang="en-US" b="1" dirty="0"/>
                  <a:t>Visibility Rules:</a:t>
                </a:r>
              </a:p>
              <a:p>
                <a:pPr lvl="1"/>
                <a:r>
                  <a:rPr lang="en-US" dirty="0"/>
                  <a:t>Synonyms are only visible to words that they originate from (in sentence or domain sentiment ontology)</a:t>
                </a:r>
              </a:p>
              <a:p>
                <a:pPr lvl="1"/>
                <a:r>
                  <a:rPr lang="en-US" dirty="0"/>
                  <a:t>Words on a hard branch are able to see each other but are not able to see words from other hard branches</a:t>
                </a:r>
              </a:p>
              <a:p>
                <a:pPr lvl="1"/>
                <a:endParaRPr lang="en-US" dirty="0"/>
              </a:p>
              <a:p>
                <a:pPr marL="400050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b="-5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6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156469"/>
            <a:ext cx="4104456" cy="348418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Word “stuff” that has hard position 2 can see all words besides words with hard positions 5 (“Waitress”) and 7 (“Hostess”):</a:t>
            </a:r>
          </a:p>
          <a:p>
            <a:pPr lvl="1"/>
            <a:r>
              <a:rPr lang="en-US" sz="1600" dirty="0"/>
              <a:t>Sees all original sentence words</a:t>
            </a:r>
          </a:p>
          <a:p>
            <a:pPr lvl="1"/>
            <a:r>
              <a:rPr lang="en-US" sz="1600" dirty="0"/>
              <a:t>Sees all related words from the domain sentiment ontology: “Chef”, “Waiter”, and “Host”</a:t>
            </a:r>
          </a:p>
          <a:p>
            <a:pPr lvl="1"/>
            <a:r>
              <a:rPr lang="en-US" sz="1600" dirty="0"/>
              <a:t>Sees the synonym words from the domain sentiment ontology “crew”</a:t>
            </a:r>
          </a:p>
          <a:p>
            <a:pPr lvl="1"/>
            <a:r>
              <a:rPr lang="en-US" sz="1600" dirty="0"/>
              <a:t>Does not see related words from the domain sentiment ontology  synonyms: “Waitress” and “Hostess” 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24745"/>
            <a:ext cx="5760640" cy="1976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8" y="3182817"/>
            <a:ext cx="4180782" cy="34578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948" y="3755632"/>
            <a:ext cx="3526963" cy="2880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920" y="1124745"/>
            <a:ext cx="467339" cy="64807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1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We use the </a:t>
                </a:r>
                <a:r>
                  <a:rPr lang="en-US" b="1" dirty="0"/>
                  <a:t>BERT Base encoder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b="1" dirty="0"/>
                  <a:t>12 transformer blocks</a:t>
                </a:r>
              </a:p>
              <a:p>
                <a:pPr lvl="1"/>
                <a:r>
                  <a:rPr lang="en-US" b="1" dirty="0"/>
                  <a:t>768 hidden layer size</a:t>
                </a:r>
              </a:p>
              <a:p>
                <a:pPr lvl="1"/>
                <a:r>
                  <a:rPr lang="en-US" b="1" dirty="0"/>
                  <a:t>12 self-attention heads</a:t>
                </a:r>
              </a:p>
              <a:p>
                <a:r>
                  <a:rPr lang="en-US" dirty="0"/>
                  <a:t>Each </a:t>
                </a:r>
                <a:r>
                  <a:rPr lang="en-US" b="1" dirty="0"/>
                  <a:t>transformer block</a:t>
                </a:r>
                <a:r>
                  <a:rPr lang="en-US" dirty="0"/>
                  <a:t> has two layers:</a:t>
                </a:r>
              </a:p>
              <a:p>
                <a:pPr lvl="1"/>
                <a:r>
                  <a:rPr lang="en-US" b="1" dirty="0"/>
                  <a:t>Multi-Head Attention (MHA) layer</a:t>
                </a:r>
              </a:p>
              <a:p>
                <a:pPr lvl="1"/>
                <a:r>
                  <a:rPr lang="en-US" b="1" dirty="0" err="1"/>
                  <a:t>FeedForward</a:t>
                </a:r>
                <a:r>
                  <a:rPr lang="en-US" b="1" dirty="0"/>
                  <a:t> Network (FFN) layer</a:t>
                </a:r>
              </a:p>
              <a:p>
                <a:r>
                  <a:rPr lang="en-US" dirty="0"/>
                  <a:t>Multi-Head Attention uses </a:t>
                </a:r>
                <a:r>
                  <a:rPr lang="en-US" b="1" dirty="0"/>
                  <a:t>Self-Attention</a:t>
                </a:r>
              </a:p>
              <a:p>
                <a:r>
                  <a:rPr lang="en-US" b="1" dirty="0"/>
                  <a:t>Input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sum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𝑠𝑒𝑔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where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is the embedding of the token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is the embedding of the soft-position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𝑠𝑒𝑔</m:t>
                        </m:r>
                      </m:sub>
                    </m:sSub>
                  </m:oMath>
                </a14:m>
                <a:r>
                  <a:rPr lang="en-GB" dirty="0"/>
                  <a:t> is the embedding of the segment (sentence)</a:t>
                </a:r>
              </a:p>
              <a:p>
                <a:r>
                  <a:rPr lang="en-US" b="1" dirty="0"/>
                  <a:t>Output</a:t>
                </a:r>
                <a:r>
                  <a:rPr lang="en-US" dirty="0"/>
                  <a:t> is the sum of the outputs of the last four transformer blocks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2"/>
                <a:stretch>
                  <a:fillRect l="-963" t="-1542" b="-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6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  <a:p>
            <a:r>
              <a:rPr lang="en-GB" dirty="0"/>
              <a:t>Related Work</a:t>
            </a:r>
          </a:p>
          <a:p>
            <a:r>
              <a:rPr lang="en-GB" dirty="0"/>
              <a:t>Data</a:t>
            </a:r>
          </a:p>
          <a:p>
            <a:r>
              <a:rPr lang="en-GB" dirty="0"/>
              <a:t>Methodology</a:t>
            </a:r>
          </a:p>
          <a:p>
            <a:r>
              <a:rPr lang="en-GB" dirty="0"/>
              <a:t>Evaluation</a:t>
            </a:r>
          </a:p>
          <a:p>
            <a:r>
              <a:rPr lang="en-GB" dirty="0"/>
              <a:t>Conclusion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Further Information</a:t>
            </a:r>
          </a:p>
          <a:p>
            <a:r>
              <a:rPr lang="en-US" dirty="0"/>
              <a:t>References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59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To simplify the notation, we abstract the Multi-Head Attention and Feedforward Network</a:t>
                </a:r>
              </a:p>
              <a:p>
                <a:r>
                  <a:rPr lang="en-US" b="1" dirty="0"/>
                  <a:t>Masked Self-Attention: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   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are matrices of queries, keys, and values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GB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dirty="0"/>
                  <a:t> are the input and output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the dimensions of keys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768</m:t>
                    </m:r>
                    <m:f>
                      <m:fPr>
                        <m:type m:val="lin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dimensions</m:t>
                        </m:r>
                      </m:num>
                      <m:den>
                        <m:r>
                          <a:rPr lang="en-US" b="0" i="0" dirty="0" smtClean="0">
                            <a:latin typeface="Cambria Math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heads</m:t>
                        </m:r>
                      </m:den>
                    </m:f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64 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dimensions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US" dirty="0"/>
                  <a:t>If words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GB" dirty="0"/>
                  <a:t> are not on the same branch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∞⇒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𝑘𝑗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GB" dirty="0"/>
                  <a:t> (word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does not make a contribution to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, i.e.,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 is not visible to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)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>
                <a:blip r:embed="rId2"/>
                <a:stretch>
                  <a:fillRect l="-667" t="-120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Both Soft Positioning and Visibility Matrix have been shown by K-BERT to be useful by means of an ablation experiment</a:t>
                </a:r>
              </a:p>
              <a:p>
                <a:r>
                  <a:rPr lang="en-US" b="1" dirty="0"/>
                  <a:t>Conservative approach</a:t>
                </a:r>
                <a:r>
                  <a:rPr lang="en-US" dirty="0"/>
                  <a:t> towards semantic loss:</a:t>
                </a:r>
              </a:p>
              <a:p>
                <a:pPr lvl="1"/>
                <a:r>
                  <a:rPr lang="en-US" dirty="0"/>
                  <a:t>Use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GB" dirty="0"/>
                  <a:t>-hops (synonyms)</a:t>
                </a:r>
              </a:p>
              <a:p>
                <a:pPr lvl="1"/>
                <a:r>
                  <a:rPr lang="en-US" dirty="0"/>
                  <a:t>Use knowledge injection only at test time</a:t>
                </a:r>
              </a:p>
              <a:p>
                <a:r>
                  <a:rPr lang="en-US" dirty="0"/>
                  <a:t>Use </a:t>
                </a:r>
                <a:r>
                  <a:rPr lang="en-US" b="1" dirty="0"/>
                  <a:t>accuracy</a:t>
                </a:r>
                <a:r>
                  <a:rPr lang="en-US" dirty="0"/>
                  <a:t> as evaluation measure as the most commonly used performance measure for this task</a:t>
                </a:r>
              </a:p>
              <a:p>
                <a:r>
                  <a:rPr lang="en-US" dirty="0"/>
                  <a:t>We use:</a:t>
                </a:r>
              </a:p>
              <a:p>
                <a:pPr lvl="1"/>
                <a:r>
                  <a:rPr lang="en-US" dirty="0" err="1"/>
                  <a:t>SemEval</a:t>
                </a:r>
                <a:r>
                  <a:rPr lang="en-US" dirty="0"/>
                  <a:t> 2015: small dataset</a:t>
                </a:r>
              </a:p>
              <a:p>
                <a:pPr lvl="1"/>
                <a:r>
                  <a:rPr lang="en-US" dirty="0" err="1"/>
                  <a:t>SemEval</a:t>
                </a:r>
                <a:r>
                  <a:rPr lang="en-US" dirty="0"/>
                  <a:t> 2016: large dataset</a:t>
                </a:r>
              </a:p>
              <a:p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3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84531"/>
              </p:ext>
            </p:extLst>
          </p:nvPr>
        </p:nvGraphicFramePr>
        <p:xfrm>
          <a:off x="460259" y="2852936"/>
          <a:ext cx="5407885" cy="1362512"/>
        </p:xfrm>
        <a:graphic>
          <a:graphicData uri="http://schemas.openxmlformats.org/drawingml/2006/table">
            <a:tbl>
              <a:tblPr firstRow="1" bandRow="1">
                <a:effectLst/>
                <a:tableStyleId>{EB344D84-9AFB-497E-A393-DC336BA19D2E}</a:tableStyleId>
              </a:tblPr>
              <a:tblGrid>
                <a:gridCol w="209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672">
                <a:tc>
                  <a:txBody>
                    <a:bodyPr/>
                    <a:lstStyle/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SemEval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SemEval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LCR-Rot-hop-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ont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81.9%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86.9%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HAABSA++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81.7%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87.0%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LCR-Rot-hop++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81.1%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86.7%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005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26316"/>
              </p:ext>
            </p:extLst>
          </p:nvPr>
        </p:nvGraphicFramePr>
        <p:xfrm>
          <a:off x="460259" y="2852936"/>
          <a:ext cx="5407885" cy="1362512"/>
        </p:xfrm>
        <a:graphic>
          <a:graphicData uri="http://schemas.openxmlformats.org/drawingml/2006/table">
            <a:tbl>
              <a:tblPr firstRow="1" bandRow="1">
                <a:effectLst/>
                <a:tableStyleId>{EB344D84-9AFB-497E-A393-DC336BA19D2E}</a:tableStyleId>
              </a:tblPr>
              <a:tblGrid>
                <a:gridCol w="209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672">
                <a:tc>
                  <a:txBody>
                    <a:bodyPr/>
                    <a:lstStyle/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SemEval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SemEval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LCR-Rot-hop-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ont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81.9%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86.9%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HAABSA++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81.7%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87.0%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LCR-Rot-hop++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81.1%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86.7%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987824" y="3240272"/>
            <a:ext cx="792088" cy="2880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4141" y="3212976"/>
            <a:ext cx="2894643" cy="8640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SemEval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best model: LCR-Rot-hop-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++: (0.2 percentage points better than HAABSA++ and 0.8 percentage points better than LCR-Rot-hop++)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953" y="5013176"/>
            <a:ext cx="5368191" cy="8640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knowledge injection model boosts the performance of the neural network and even beats the hybrid two-step model for the small dataset!</a:t>
            </a:r>
          </a:p>
        </p:txBody>
      </p:sp>
    </p:spTree>
    <p:extLst>
      <p:ext uri="{BB962C8B-B14F-4D97-AF65-F5344CB8AC3E}">
        <p14:creationId xmlns:p14="http://schemas.microsoft.com/office/powerpoint/2010/main" val="309830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026316"/>
              </p:ext>
            </p:extLst>
          </p:nvPr>
        </p:nvGraphicFramePr>
        <p:xfrm>
          <a:off x="460259" y="2852936"/>
          <a:ext cx="5407885" cy="1362512"/>
        </p:xfrm>
        <a:graphic>
          <a:graphicData uri="http://schemas.openxmlformats.org/drawingml/2006/table">
            <a:tbl>
              <a:tblPr firstRow="1" bandRow="1">
                <a:effectLst/>
                <a:tableStyleId>{EB344D84-9AFB-497E-A393-DC336BA19D2E}</a:tableStyleId>
              </a:tblPr>
              <a:tblGrid>
                <a:gridCol w="209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672">
                <a:tc>
                  <a:txBody>
                    <a:bodyPr/>
                    <a:lstStyle/>
                    <a:p>
                      <a:endParaRPr lang="en-US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SemEval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2015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SemEval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en-GB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LCR-Rot-hop-</a:t>
                      </a:r>
                      <a:r>
                        <a:rPr lang="en-US" sz="1600" baseline="0" dirty="0" err="1">
                          <a:solidFill>
                            <a:schemeClr val="tx1"/>
                          </a:solidFill>
                        </a:rPr>
                        <a:t>ont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81.9%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86.9%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HAABSA++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81.7%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87.0%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759"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LCR-Rot-hop++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81.1%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86.7%</a:t>
                      </a:r>
                      <a:endParaRPr lang="en-GB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657656" y="3559368"/>
            <a:ext cx="792088" cy="28803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4141" y="3212976"/>
            <a:ext cx="2894643" cy="8640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SemEval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2016: LCR-Rot-hop-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is 0.1 percentage points worse than HAABSA++ and 0.2 percentage points better than LCR-Rot-hop++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953" y="5013176"/>
            <a:ext cx="5368191" cy="8640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knowledge injection model boosts the performance of the neural network but does not beat the hybrid two-step model for the large dataset!</a:t>
            </a:r>
          </a:p>
        </p:txBody>
      </p:sp>
    </p:spTree>
    <p:extLst>
      <p:ext uri="{BB962C8B-B14F-4D97-AF65-F5344CB8AC3E}">
        <p14:creationId xmlns:p14="http://schemas.microsoft.com/office/powerpoint/2010/main" val="309830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Compared to </a:t>
            </a:r>
            <a:r>
              <a:rPr lang="en-US" b="1" dirty="0"/>
              <a:t>LCR-Rot-hop++</a:t>
            </a:r>
            <a:r>
              <a:rPr lang="en-US" dirty="0"/>
              <a:t> (the neural network of HAABSA++) our proposed model LCR-Rot-hop-</a:t>
            </a:r>
            <a:r>
              <a:rPr lang="en-US" dirty="0" err="1"/>
              <a:t>ont</a:t>
            </a:r>
            <a:r>
              <a:rPr lang="en-US" dirty="0"/>
              <a:t>++ gives better results on both </a:t>
            </a:r>
            <a:r>
              <a:rPr lang="en-US" dirty="0" err="1"/>
              <a:t>SemEval</a:t>
            </a:r>
            <a:r>
              <a:rPr lang="en-US" dirty="0"/>
              <a:t> 2015 and </a:t>
            </a:r>
            <a:r>
              <a:rPr lang="en-US" dirty="0" err="1"/>
              <a:t>SemEval</a:t>
            </a:r>
            <a:r>
              <a:rPr lang="en-US" dirty="0"/>
              <a:t> 2016</a:t>
            </a:r>
          </a:p>
          <a:p>
            <a:r>
              <a:rPr lang="en-US" dirty="0"/>
              <a:t>Compared to </a:t>
            </a:r>
            <a:r>
              <a:rPr lang="en-US" b="1" dirty="0"/>
              <a:t>HAABSA++</a:t>
            </a:r>
            <a:r>
              <a:rPr lang="en-US" dirty="0"/>
              <a:t> (the hybrid two-step approach) our proposed model LCR-Rot-hop-</a:t>
            </a:r>
            <a:r>
              <a:rPr lang="en-US" dirty="0" err="1"/>
              <a:t>ont</a:t>
            </a:r>
            <a:r>
              <a:rPr lang="en-US" dirty="0"/>
              <a:t>++ (the hybrid one-step approach) gives better results on </a:t>
            </a:r>
            <a:r>
              <a:rPr lang="en-US" dirty="0" err="1"/>
              <a:t>SemEval</a:t>
            </a:r>
            <a:r>
              <a:rPr lang="en-US" dirty="0"/>
              <a:t> 2015 but worse results on </a:t>
            </a:r>
            <a:r>
              <a:rPr lang="en-US" dirty="0" err="1"/>
              <a:t>SemEval</a:t>
            </a:r>
            <a:r>
              <a:rPr lang="en-US" dirty="0"/>
              <a:t> 2016</a:t>
            </a:r>
          </a:p>
          <a:p>
            <a:r>
              <a:rPr lang="en-US" dirty="0"/>
              <a:t>Knowledge injection works for both datasets but the hybrid one-step approach is better only for </a:t>
            </a:r>
            <a:r>
              <a:rPr lang="en-US" b="1" dirty="0"/>
              <a:t>smaller datasets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smaller datasets probably the detection of useful patterns is more difficult so knowledge injection by providing more context helps finding more useful patterns (than the ontology alone)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2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proposed the </a:t>
                </a:r>
                <a:r>
                  <a:rPr lang="en-US" b="1" dirty="0"/>
                  <a:t>LCR-Rot-hop-</a:t>
                </a:r>
                <a:r>
                  <a:rPr lang="en-US" b="1" dirty="0" err="1"/>
                  <a:t>ont</a:t>
                </a:r>
                <a:r>
                  <a:rPr lang="en-US" b="1" dirty="0"/>
                  <a:t>++</a:t>
                </a:r>
                <a:r>
                  <a:rPr lang="en-US" dirty="0"/>
                  <a:t> model for ABSC</a:t>
                </a:r>
              </a:p>
              <a:p>
                <a:r>
                  <a:rPr lang="en-US" dirty="0"/>
                  <a:t>The model is</a:t>
                </a:r>
                <a:r>
                  <a:rPr lang="en-GB" dirty="0"/>
                  <a:t> based on </a:t>
                </a:r>
                <a:r>
                  <a:rPr lang="en-GB" b="1" dirty="0"/>
                  <a:t>K-BERT</a:t>
                </a:r>
                <a:r>
                  <a:rPr lang="en-GB" dirty="0"/>
                  <a:t> for knowledge injection</a:t>
                </a:r>
              </a:p>
              <a:p>
                <a:r>
                  <a:rPr lang="en-US" dirty="0"/>
                  <a:t>Differently than K-BERT which uses a generic knowledge graphs we use a </a:t>
                </a:r>
                <a:r>
                  <a:rPr lang="en-US" b="1" dirty="0"/>
                  <a:t>domain sentiment ontology</a:t>
                </a:r>
              </a:p>
              <a:p>
                <a:r>
                  <a:rPr lang="en-US" dirty="0"/>
                  <a:t>As K-BERT to combat knowledge noise we make use of:</a:t>
                </a:r>
              </a:p>
              <a:p>
                <a:pPr lvl="1"/>
                <a:r>
                  <a:rPr lang="en-US" b="1" dirty="0"/>
                  <a:t>Soft Positioning</a:t>
                </a:r>
              </a:p>
              <a:p>
                <a:pPr lvl="1"/>
                <a:r>
                  <a:rPr lang="en-US" b="1" dirty="0"/>
                  <a:t>Visibility Matrix</a:t>
                </a:r>
              </a:p>
              <a:p>
                <a:r>
                  <a:rPr lang="en-US" dirty="0"/>
                  <a:t>Differently than K-BERT we use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/>
                  <a:t>-hops</a:t>
                </a:r>
                <a:r>
                  <a:rPr lang="en-US" dirty="0"/>
                  <a:t> for navigating the domain ontology to knowledge injection</a:t>
                </a:r>
              </a:p>
              <a:p>
                <a:r>
                  <a:rPr lang="en-US" dirty="0"/>
                  <a:t>For </a:t>
                </a:r>
                <a:r>
                  <a:rPr lang="en-US" b="1" dirty="0"/>
                  <a:t>small datasets</a:t>
                </a:r>
                <a:r>
                  <a:rPr lang="en-US" dirty="0"/>
                  <a:t> our approach works better than the original hybrid two-step approach</a:t>
                </a: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69160"/>
              </a:xfrm>
              <a:blipFill>
                <a:blip r:embed="rId2"/>
                <a:stretch>
                  <a:fillRect l="-963" t="-842" r="-3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88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Experiment with other types of reviews: Laptops, Hotels, Books, and Consumer Electronics</a:t>
                </a:r>
              </a:p>
              <a:p>
                <a:r>
                  <a:rPr lang="en-US" dirty="0"/>
                  <a:t>Explore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-hops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dirty="0"/>
                  <a:t>) for knowledge injection</a:t>
                </a:r>
              </a:p>
              <a:p>
                <a:r>
                  <a:rPr lang="en-US" dirty="0"/>
                  <a:t>Experiment with different amounts of knowledge injection, e.g., 20%, 40%, 60%, and 80%</a:t>
                </a:r>
              </a:p>
              <a:p>
                <a:r>
                  <a:rPr lang="en-US" dirty="0"/>
                  <a:t>Analyze characteristics of sentences that benefit the most from knowledge injection:</a:t>
                </a:r>
              </a:p>
              <a:p>
                <a:pPr lvl="1"/>
                <a:r>
                  <a:rPr lang="en-US" dirty="0"/>
                  <a:t>Shorter sentences could benefit the most from knowledge injection by making use of additional context information</a:t>
                </a:r>
              </a:p>
              <a:p>
                <a:r>
                  <a:rPr lang="en-US" dirty="0"/>
                  <a:t>Experiment with knowledge injection:</a:t>
                </a:r>
              </a:p>
              <a:p>
                <a:pPr lvl="1"/>
                <a:r>
                  <a:rPr lang="en-US" dirty="0"/>
                  <a:t>Training time</a:t>
                </a:r>
              </a:p>
              <a:p>
                <a:pPr lvl="1"/>
                <a:r>
                  <a:rPr lang="en-US" dirty="0"/>
                  <a:t>Training and test times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 r="-741" b="-6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58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 and code publicly available at: </a:t>
            </a:r>
            <a:r>
              <a:rPr lang="en-GB" dirty="0">
                <a:hlinkClick r:id="rId2"/>
              </a:rPr>
              <a:t>https://github.com/DanaeGielisse/LCR-Rot-hop-ont-plus-plus</a:t>
            </a:r>
            <a:endParaRPr lang="en-GB" dirty="0"/>
          </a:p>
          <a:p>
            <a:r>
              <a:rPr lang="en-US" dirty="0"/>
              <a:t>Code is written in Python</a:t>
            </a:r>
          </a:p>
          <a:p>
            <a:r>
              <a:rPr lang="en-US" dirty="0"/>
              <a:t>Feel free to try it out and improve our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46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b="1" dirty="0"/>
              <a:t>ABSA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Kim Schouten and Flavius </a:t>
            </a:r>
            <a:r>
              <a:rPr lang="en-US" dirty="0" err="1"/>
              <a:t>Frasincar</a:t>
            </a:r>
            <a:r>
              <a:rPr lang="en-US" dirty="0"/>
              <a:t>: Survey on Aspect-Level Sentiment Analysis. IEEE Transactions on Knowledge and Data Engineering 28(3):813-830 (2016)</a:t>
            </a:r>
          </a:p>
          <a:p>
            <a:r>
              <a:rPr lang="en-US" b="1" dirty="0"/>
              <a:t>AD</a:t>
            </a:r>
            <a:r>
              <a:rPr lang="en-US" dirty="0"/>
              <a:t>:</a:t>
            </a:r>
          </a:p>
          <a:p>
            <a:pPr lvl="1"/>
            <a:r>
              <a:rPr lang="en-GB" dirty="0"/>
              <a:t>Maria </a:t>
            </a:r>
            <a:r>
              <a:rPr lang="en-GB" dirty="0" err="1"/>
              <a:t>Mihaela</a:t>
            </a:r>
            <a:r>
              <a:rPr lang="en-GB" dirty="0"/>
              <a:t> </a:t>
            </a:r>
            <a:r>
              <a:rPr lang="en-GB" dirty="0" err="1"/>
              <a:t>Trusca</a:t>
            </a:r>
            <a:r>
              <a:rPr lang="en-GB" dirty="0"/>
              <a:t> and Flavius </a:t>
            </a:r>
            <a:r>
              <a:rPr lang="en-GB" dirty="0" err="1"/>
              <a:t>Frasincar</a:t>
            </a:r>
            <a:r>
              <a:rPr lang="en-GB" dirty="0"/>
              <a:t>: Survey on Aspect Detection for Aspect-Based Sentiment Analysis. Artificial Intelligence Review 56(5):3797-3846 (2023)</a:t>
            </a:r>
          </a:p>
          <a:p>
            <a:r>
              <a:rPr lang="en-US" b="1" dirty="0"/>
              <a:t>ABSC</a:t>
            </a:r>
            <a:r>
              <a:rPr lang="en-US" dirty="0"/>
              <a:t>:</a:t>
            </a:r>
          </a:p>
          <a:p>
            <a:pPr lvl="1"/>
            <a:r>
              <a:rPr lang="en-GB" dirty="0"/>
              <a:t>Gianni </a:t>
            </a:r>
            <a:r>
              <a:rPr lang="en-GB" dirty="0" err="1"/>
              <a:t>Brauwers</a:t>
            </a:r>
            <a:r>
              <a:rPr lang="en-GB" dirty="0"/>
              <a:t> and Flavius </a:t>
            </a:r>
            <a:r>
              <a:rPr lang="en-GB" dirty="0" err="1"/>
              <a:t>Frasincar</a:t>
            </a:r>
            <a:r>
              <a:rPr lang="en-GB" dirty="0"/>
              <a:t>: A Survey on Aspect-Based Sentiment Classification. ACM Computing Surveys 55(4):65:1-65:37 (2023)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Growing number of reviews:</a:t>
            </a:r>
          </a:p>
          <a:p>
            <a:pPr lvl="1"/>
            <a:r>
              <a:rPr lang="en-US" dirty="0"/>
              <a:t>In 2020: the number of reviews on Amazon around 250 million</a:t>
            </a:r>
          </a:p>
          <a:p>
            <a:pPr marL="457200" lvl="1" indent="0">
              <a:buNone/>
            </a:pPr>
            <a:endParaRPr lang="en-US" dirty="0"/>
          </a:p>
          <a:p>
            <a:pPr marL="400050"/>
            <a:r>
              <a:rPr lang="en-US" dirty="0"/>
              <a:t>Growing importance of reviews:</a:t>
            </a:r>
          </a:p>
          <a:p>
            <a:pPr marL="800100" lvl="1"/>
            <a:r>
              <a:rPr lang="en-US" dirty="0"/>
              <a:t>80% of the consumers read online reviews</a:t>
            </a:r>
          </a:p>
          <a:p>
            <a:pPr marL="800100" lvl="1"/>
            <a:r>
              <a:rPr lang="en-US" dirty="0"/>
              <a:t>75% of the consumers consider reviews important</a:t>
            </a:r>
          </a:p>
          <a:p>
            <a:pPr marL="514350" lvl="1" indent="0">
              <a:buNone/>
            </a:pPr>
            <a:endParaRPr lang="en-US" dirty="0"/>
          </a:p>
          <a:p>
            <a:pPr marL="400050"/>
            <a:r>
              <a:rPr lang="en-US" dirty="0"/>
              <a:t>Reading all reviews is time consuming, therefore the need for </a:t>
            </a:r>
            <a:r>
              <a:rPr lang="en-US" i="1" dirty="0"/>
              <a:t>automation</a:t>
            </a:r>
          </a:p>
          <a:p>
            <a:pPr marL="400050"/>
            <a:endParaRPr lang="en-US" i="1" dirty="0"/>
          </a:p>
          <a:p>
            <a:pPr marL="400050"/>
            <a:endParaRPr lang="en-US" i="1" dirty="0"/>
          </a:p>
          <a:p>
            <a:pPr marL="400050"/>
            <a:endParaRPr lang="en-US" dirty="0"/>
          </a:p>
          <a:p>
            <a:pPr marL="800100"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B4BD39F-A964-4876-A31E-F21A2A0621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056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HAABSA++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Maria </a:t>
            </a:r>
            <a:r>
              <a:rPr lang="en-US" dirty="0" err="1"/>
              <a:t>Mihaela</a:t>
            </a:r>
            <a:r>
              <a:rPr lang="en-US" dirty="0"/>
              <a:t> </a:t>
            </a:r>
            <a:r>
              <a:rPr lang="en-US" dirty="0" err="1"/>
              <a:t>Trusca</a:t>
            </a:r>
            <a:r>
              <a:rPr lang="en-US" dirty="0"/>
              <a:t>, </a:t>
            </a:r>
            <a:r>
              <a:rPr lang="en-US" dirty="0" err="1"/>
              <a:t>Daan</a:t>
            </a:r>
            <a:r>
              <a:rPr lang="en-US" dirty="0"/>
              <a:t> </a:t>
            </a:r>
            <a:r>
              <a:rPr lang="en-US" dirty="0" err="1"/>
              <a:t>Wassenberg</a:t>
            </a:r>
            <a:r>
              <a:rPr lang="en-US" dirty="0"/>
              <a:t>, Flavius </a:t>
            </a:r>
            <a:r>
              <a:rPr lang="en-US" dirty="0" err="1"/>
              <a:t>Frasincar</a:t>
            </a:r>
            <a:r>
              <a:rPr lang="en-US" dirty="0"/>
              <a:t>, and </a:t>
            </a:r>
            <a:r>
              <a:rPr lang="en-US" dirty="0" err="1"/>
              <a:t>Rommert</a:t>
            </a:r>
            <a:r>
              <a:rPr lang="en-US" dirty="0"/>
              <a:t> Dekker: A Hybrid Approach for Aspect-Based Sentiment Analysis Using Deep Contextual Word </a:t>
            </a:r>
            <a:r>
              <a:rPr lang="en-US" dirty="0" err="1"/>
              <a:t>Embeddings</a:t>
            </a:r>
            <a:r>
              <a:rPr lang="en-US" dirty="0"/>
              <a:t> and Hierarchical Attention. 20th International Conference on Web Engineering (ICWE 2020). LNCS, Volume 12128, Springer, 365-380 (2020)</a:t>
            </a:r>
            <a:endParaRPr lang="en-US" b="1" dirty="0"/>
          </a:p>
          <a:p>
            <a:r>
              <a:rPr lang="en-US" b="1" dirty="0"/>
              <a:t>K-BERT</a:t>
            </a:r>
            <a:r>
              <a:rPr lang="en-US" dirty="0"/>
              <a:t>: </a:t>
            </a:r>
          </a:p>
          <a:p>
            <a:pPr lvl="1"/>
            <a:r>
              <a:rPr lang="en-GB" dirty="0" err="1"/>
              <a:t>Weijie</a:t>
            </a:r>
            <a:r>
              <a:rPr lang="en-GB" dirty="0"/>
              <a:t> Liu, Peng Zhou, </a:t>
            </a:r>
            <a:r>
              <a:rPr lang="en-GB" dirty="0" err="1"/>
              <a:t>Zhe</a:t>
            </a:r>
            <a:r>
              <a:rPr lang="en-GB" dirty="0"/>
              <a:t> Zhao, </a:t>
            </a:r>
            <a:r>
              <a:rPr lang="en-GB" dirty="0" err="1"/>
              <a:t>Zhiruo</a:t>
            </a:r>
            <a:r>
              <a:rPr lang="en-GB" dirty="0"/>
              <a:t> Wang, Qi </a:t>
            </a:r>
            <a:r>
              <a:rPr lang="en-GB" dirty="0" err="1"/>
              <a:t>Ju</a:t>
            </a:r>
            <a:r>
              <a:rPr lang="en-GB" dirty="0"/>
              <a:t>, </a:t>
            </a:r>
            <a:r>
              <a:rPr lang="en-GB" dirty="0" err="1"/>
              <a:t>Haotang</a:t>
            </a:r>
            <a:r>
              <a:rPr lang="en-GB" dirty="0"/>
              <a:t> Deng, Ping Wang: K-BERT: Enabling Language Representation with Knowledge Graph. Thirty-Fourth AAAI Conference on Artificial Intelligence (AAAI 2020). AAAI, 2901-2908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3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Sentiment mining</a:t>
            </a:r>
            <a:r>
              <a:rPr lang="en-US" i="1" dirty="0"/>
              <a:t> </a:t>
            </a:r>
            <a:r>
              <a:rPr lang="en-US" dirty="0"/>
              <a:t>is defined as the automatic assessment of the sentiment expressed in text (in our case by consumers in product reviews)</a:t>
            </a:r>
          </a:p>
          <a:p>
            <a:endParaRPr lang="en-US" sz="1000" dirty="0"/>
          </a:p>
          <a:p>
            <a:r>
              <a:rPr lang="en-US" dirty="0"/>
              <a:t>Several granularities of sentiment mining:</a:t>
            </a:r>
          </a:p>
          <a:p>
            <a:pPr lvl="1"/>
            <a:r>
              <a:rPr lang="en-US" b="1" dirty="0"/>
              <a:t>Document-level</a:t>
            </a:r>
          </a:p>
          <a:p>
            <a:pPr lvl="1"/>
            <a:r>
              <a:rPr lang="en-US" b="1" dirty="0"/>
              <a:t>Paragraph-level</a:t>
            </a:r>
          </a:p>
          <a:p>
            <a:pPr lvl="1"/>
            <a:r>
              <a:rPr lang="en-US" b="1" dirty="0"/>
              <a:t>Sentence-level</a:t>
            </a:r>
          </a:p>
          <a:p>
            <a:pPr lvl="1"/>
            <a:r>
              <a:rPr lang="en-US" dirty="0"/>
              <a:t>Aspect-level (product aspects are sometimes referred to as product features): </a:t>
            </a:r>
            <a:r>
              <a:rPr lang="en-US" b="1" dirty="0"/>
              <a:t>Aspect-Based Sentiment Analysis (ABSA) </a:t>
            </a:r>
            <a:r>
              <a:rPr lang="en-US" dirty="0"/>
              <a:t>firstly surveyed by Schouten and </a:t>
            </a:r>
            <a:r>
              <a:rPr lang="en-US" dirty="0" err="1"/>
              <a:t>Frasincar</a:t>
            </a:r>
            <a:r>
              <a:rPr lang="en-US" dirty="0"/>
              <a:t> (2016):</a:t>
            </a:r>
          </a:p>
          <a:p>
            <a:pPr lvl="2"/>
            <a:r>
              <a:rPr lang="en-US" b="1" dirty="0"/>
              <a:t>Document-level</a:t>
            </a:r>
          </a:p>
          <a:p>
            <a:pPr lvl="2"/>
            <a:r>
              <a:rPr lang="en-US" b="1" dirty="0"/>
              <a:t>Paragraph-level</a:t>
            </a:r>
          </a:p>
          <a:p>
            <a:pPr lvl="2"/>
            <a:r>
              <a:rPr lang="en-US" b="1" dirty="0"/>
              <a:t>Sentence-level </a:t>
            </a:r>
            <a:r>
              <a:rPr lang="en-US" dirty="0"/>
              <a:t>[our focus here]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b="1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B4BD39F-A964-4876-A31E-F21A2A0621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691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ABSA has two stages:</a:t>
            </a:r>
          </a:p>
          <a:p>
            <a:pPr lvl="1"/>
            <a:r>
              <a:rPr lang="en-US" b="1" dirty="0"/>
              <a:t>Aspect Detection (AD)</a:t>
            </a:r>
            <a:r>
              <a:rPr lang="en-US" dirty="0"/>
              <a:t>: finding aspects in product reviews recently surveyed by </a:t>
            </a:r>
            <a:r>
              <a:rPr lang="en-US" dirty="0" err="1"/>
              <a:t>Trusca</a:t>
            </a:r>
            <a:r>
              <a:rPr lang="en-US" dirty="0"/>
              <a:t> and </a:t>
            </a:r>
            <a:r>
              <a:rPr lang="en-US" dirty="0" err="1"/>
              <a:t>Frasincar</a:t>
            </a:r>
            <a:r>
              <a:rPr lang="en-US" dirty="0"/>
              <a:t> (2023)</a:t>
            </a:r>
          </a:p>
          <a:p>
            <a:pPr lvl="2"/>
            <a:r>
              <a:rPr lang="en-US" dirty="0"/>
              <a:t>Explicit aspect detection: aspects appear literally in product reviews [our focus here]</a:t>
            </a:r>
          </a:p>
          <a:p>
            <a:pPr lvl="2"/>
            <a:r>
              <a:rPr lang="en-US" dirty="0"/>
              <a:t>Implicit aspect detection: aspects do not appear literally in the product reviews</a:t>
            </a:r>
          </a:p>
          <a:p>
            <a:pPr marL="857250" lvl="1" indent="-342900"/>
            <a:r>
              <a:rPr lang="en-US" b="1" dirty="0"/>
              <a:t>Aspect-Based Sentiment Classification (ABSC)</a:t>
            </a:r>
            <a:r>
              <a:rPr lang="en-US" dirty="0"/>
              <a:t>: assigning the sentiment associated to explicit or implicit aspects recently surveyed by </a:t>
            </a:r>
            <a:r>
              <a:rPr lang="en-US" dirty="0" err="1"/>
              <a:t>Brauwers</a:t>
            </a:r>
            <a:r>
              <a:rPr lang="en-US" dirty="0"/>
              <a:t> and </a:t>
            </a:r>
            <a:r>
              <a:rPr lang="en-US" dirty="0" err="1"/>
              <a:t>Frasincar</a:t>
            </a:r>
            <a:r>
              <a:rPr lang="en-US" dirty="0"/>
              <a:t> (2023) [our focus here]</a:t>
            </a:r>
            <a:endParaRPr lang="en-US" sz="2000" dirty="0"/>
          </a:p>
          <a:p>
            <a:r>
              <a:rPr lang="en-US" dirty="0"/>
              <a:t>Three approaches for ABSA:</a:t>
            </a:r>
          </a:p>
          <a:p>
            <a:pPr lvl="1"/>
            <a:r>
              <a:rPr lang="en-US" b="1" dirty="0"/>
              <a:t>Knowledge Representation (KR)</a:t>
            </a:r>
          </a:p>
          <a:p>
            <a:pPr lvl="1"/>
            <a:r>
              <a:rPr lang="en-US" b="1" dirty="0"/>
              <a:t>Machine Learning (ML)</a:t>
            </a:r>
          </a:p>
          <a:p>
            <a:pPr lvl="1"/>
            <a:r>
              <a:rPr lang="en-US" b="1" dirty="0"/>
              <a:t>Hybrid</a:t>
            </a:r>
            <a:r>
              <a:rPr lang="en-US" dirty="0"/>
              <a:t>: current state-of-the-art, e.g., </a:t>
            </a:r>
            <a:r>
              <a:rPr lang="en-GB" b="1" dirty="0"/>
              <a:t>A Hybrid Approach for Aspect-Based Sentiment Analysis++ (HAABSA++)</a:t>
            </a:r>
            <a:r>
              <a:rPr lang="en-GB" dirty="0"/>
              <a:t> proposed by </a:t>
            </a:r>
            <a:r>
              <a:rPr lang="en-GB" dirty="0" err="1"/>
              <a:t>Trusca</a:t>
            </a:r>
            <a:r>
              <a:rPr lang="en-GB" dirty="0"/>
              <a:t>, </a:t>
            </a:r>
            <a:r>
              <a:rPr lang="en-GB" dirty="0" err="1"/>
              <a:t>Wassenberg</a:t>
            </a:r>
            <a:r>
              <a:rPr lang="en-GB" dirty="0"/>
              <a:t>, </a:t>
            </a:r>
            <a:r>
              <a:rPr lang="en-GB" dirty="0" err="1"/>
              <a:t>Frasincar</a:t>
            </a:r>
            <a:r>
              <a:rPr lang="en-GB" dirty="0"/>
              <a:t>, and Dekker (2020)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B4BD39F-A964-4876-A31E-F21A2A0621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HAABSA++ is a two-step approach for ABSA at sentence-level: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Ontology-based reasoning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Deep learning (backup solution): LCR-Rot-hop++</a:t>
            </a:r>
            <a:br>
              <a:rPr lang="en-US" b="1" dirty="0"/>
            </a:br>
            <a:endParaRPr lang="en-US" sz="800" dirty="0"/>
          </a:p>
          <a:p>
            <a:pPr marL="514350" indent="-457200"/>
            <a:r>
              <a:rPr lang="en-US" dirty="0"/>
              <a:t>We already have a domain sentiment ontology</a:t>
            </a:r>
          </a:p>
          <a:p>
            <a:pPr marL="514350" indent="-457200"/>
            <a:r>
              <a:rPr lang="en-US" dirty="0"/>
              <a:t>There is work on injecting knowledge from a Knowledge Graph (KG) in sentences for better language representation</a:t>
            </a:r>
          </a:p>
          <a:p>
            <a:pPr marL="514350" indent="-457200"/>
            <a:r>
              <a:rPr lang="en-US" b="1" dirty="0"/>
              <a:t>Research question</a:t>
            </a:r>
            <a:r>
              <a:rPr lang="en-US" dirty="0"/>
              <a:t>: </a:t>
            </a:r>
            <a:r>
              <a:rPr lang="en-US" i="1" dirty="0"/>
              <a:t>How to inject knowledge from a domain sentiment ontology in a neural network for improving ABSC at sentence-level?</a:t>
            </a:r>
            <a:endParaRPr lang="en-US" sz="800" i="1" dirty="0"/>
          </a:p>
          <a:p>
            <a:pPr marL="514350" indent="-457200"/>
            <a:endParaRPr lang="en-US" dirty="0"/>
          </a:p>
          <a:p>
            <a:pPr marL="514350" indent="-45720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B4BD39F-A964-4876-A31E-F21A2A0621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4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K-BERT</a:t>
            </a:r>
            <a:r>
              <a:rPr lang="en-US" dirty="0"/>
              <a:t> proposed by Liu et al. (2020):</a:t>
            </a:r>
          </a:p>
          <a:p>
            <a:pPr lvl="1"/>
            <a:r>
              <a:rPr lang="en-US" dirty="0"/>
              <a:t>Extension of BERT by injecting knowledge from KG in sentences before computing BERT word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dirty="0"/>
              <a:t>Injects </a:t>
            </a:r>
            <a:r>
              <a:rPr lang="en-US" b="1" dirty="0"/>
              <a:t>triples</a:t>
            </a:r>
            <a:r>
              <a:rPr lang="en-US" dirty="0"/>
              <a:t> from KG in the input sentences</a:t>
            </a:r>
          </a:p>
          <a:p>
            <a:pPr lvl="1"/>
            <a:r>
              <a:rPr lang="en-US" dirty="0"/>
              <a:t>In order to mitigate </a:t>
            </a:r>
            <a:r>
              <a:rPr lang="en-US" b="1" dirty="0"/>
              <a:t>semantic loss</a:t>
            </a:r>
            <a:r>
              <a:rPr lang="en-US" dirty="0"/>
              <a:t> knowledge inserted only in </a:t>
            </a:r>
            <a:r>
              <a:rPr lang="en-US" b="1" dirty="0"/>
              <a:t>test sentences</a:t>
            </a:r>
          </a:p>
          <a:p>
            <a:r>
              <a:rPr lang="en-US" dirty="0"/>
              <a:t>K-BERT has been used by other approaches:</a:t>
            </a:r>
          </a:p>
          <a:p>
            <a:pPr lvl="1"/>
            <a:r>
              <a:rPr lang="en-US" b="1" dirty="0"/>
              <a:t>Semantic Knowledge Graph (SKG):</a:t>
            </a:r>
            <a:r>
              <a:rPr lang="en-US" dirty="0"/>
              <a:t> for ABSC</a:t>
            </a:r>
          </a:p>
          <a:p>
            <a:pPr lvl="1"/>
            <a:r>
              <a:rPr lang="en-US" b="1" dirty="0"/>
              <a:t>Semantic Analysis Knowledge Graph (SAKG):</a:t>
            </a:r>
            <a:r>
              <a:rPr lang="en-US" dirty="0"/>
              <a:t> for sentiment analysis and sentence completion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1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approach:</a:t>
            </a:r>
          </a:p>
          <a:p>
            <a:pPr lvl="1"/>
            <a:r>
              <a:rPr lang="en-US" b="1" dirty="0"/>
              <a:t>Complex model</a:t>
            </a:r>
            <a:r>
              <a:rPr lang="en-US" dirty="0"/>
              <a:t> for ABSC: LCR-Rot-hop++ (instead of simple neural models)</a:t>
            </a:r>
          </a:p>
          <a:p>
            <a:pPr lvl="1"/>
            <a:r>
              <a:rPr lang="en-US" dirty="0"/>
              <a:t>Use of a </a:t>
            </a:r>
            <a:r>
              <a:rPr lang="en-US" b="1" dirty="0"/>
              <a:t>domain sentiment ontology</a:t>
            </a:r>
            <a:r>
              <a:rPr lang="en-US" dirty="0"/>
              <a:t> (instead of generic knowledge graphs)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lexical representations</a:t>
            </a:r>
            <a:r>
              <a:rPr lang="en-US" dirty="0"/>
              <a:t> of concepts and their </a:t>
            </a:r>
            <a:r>
              <a:rPr lang="en-US" dirty="0" err="1"/>
              <a:t>subconcepts</a:t>
            </a:r>
            <a:r>
              <a:rPr lang="en-US" dirty="0"/>
              <a:t> when injecting knowledge (instead of triples) [avoid </a:t>
            </a:r>
            <a:r>
              <a:rPr lang="en-US" b="1" dirty="0"/>
              <a:t>semantic loss</a:t>
            </a:r>
            <a:r>
              <a:rPr lang="en-US" dirty="0"/>
              <a:t> due to the semantic gap provided by domain relationships]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multiple-hops</a:t>
            </a:r>
            <a:r>
              <a:rPr lang="en-US" dirty="0"/>
              <a:t> for traversing the domain sentiment ontology when injecting knowledge (instead of triples)</a:t>
            </a:r>
          </a:p>
          <a:p>
            <a:pPr lvl="1"/>
            <a:r>
              <a:rPr lang="en-US" dirty="0"/>
              <a:t>As K-BERT we inject knowledge at </a:t>
            </a:r>
            <a:r>
              <a:rPr lang="en-US" b="1" dirty="0"/>
              <a:t>test time</a:t>
            </a:r>
            <a:r>
              <a:rPr lang="en-US" dirty="0"/>
              <a:t> only [avoid semantic loss]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1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ABSC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SemEval</a:t>
            </a:r>
            <a:r>
              <a:rPr lang="en-US" b="1" dirty="0"/>
              <a:t> 2015</a:t>
            </a:r>
            <a:r>
              <a:rPr lang="en-US" dirty="0"/>
              <a:t>, Task 12, Subtask 1, Slot 3 for restaurant reviews </a:t>
            </a:r>
          </a:p>
          <a:p>
            <a:pPr lvl="1"/>
            <a:r>
              <a:rPr lang="en-US" b="1" dirty="0" err="1"/>
              <a:t>SemEval</a:t>
            </a:r>
            <a:r>
              <a:rPr lang="en-US" b="1" dirty="0"/>
              <a:t> 2016</a:t>
            </a:r>
            <a:r>
              <a:rPr lang="en-US" dirty="0"/>
              <a:t>, Task 5, Subtask 1, Slot 3 for restaurant reviews</a:t>
            </a:r>
          </a:p>
          <a:p>
            <a:pPr lvl="1"/>
            <a:r>
              <a:rPr lang="en-US" dirty="0"/>
              <a:t>3-point sentiment scale: positive, neutral, and negative</a:t>
            </a:r>
          </a:p>
          <a:p>
            <a:r>
              <a:rPr lang="en-US" dirty="0"/>
              <a:t>Each sentence contains one or more opinions (instances)</a:t>
            </a:r>
          </a:p>
          <a:p>
            <a:pPr marL="400050"/>
            <a:r>
              <a:rPr lang="en-US" dirty="0" err="1"/>
              <a:t>SemEval</a:t>
            </a:r>
            <a:r>
              <a:rPr lang="en-US" dirty="0"/>
              <a:t>:</a:t>
            </a:r>
          </a:p>
          <a:p>
            <a:pPr marL="800100" lvl="1"/>
            <a:r>
              <a:rPr lang="en-US" b="1" dirty="0" err="1"/>
              <a:t>SemEval</a:t>
            </a:r>
            <a:r>
              <a:rPr lang="en-US" b="1" dirty="0"/>
              <a:t> 2015:</a:t>
            </a:r>
          </a:p>
          <a:p>
            <a:pPr marL="1200150" lvl="2"/>
            <a:r>
              <a:rPr lang="en-US" dirty="0"/>
              <a:t>Training instances:1278</a:t>
            </a:r>
          </a:p>
          <a:p>
            <a:pPr marL="1200150" lvl="2"/>
            <a:r>
              <a:rPr lang="en-US" dirty="0"/>
              <a:t>Test instances: 597</a:t>
            </a:r>
          </a:p>
          <a:p>
            <a:pPr marL="800100" lvl="1"/>
            <a:r>
              <a:rPr lang="en-US" b="1" dirty="0" err="1"/>
              <a:t>SemEval</a:t>
            </a:r>
            <a:r>
              <a:rPr lang="en-US" b="1" dirty="0"/>
              <a:t> 2016:</a:t>
            </a:r>
          </a:p>
          <a:p>
            <a:pPr marL="1200150" lvl="2"/>
            <a:r>
              <a:rPr lang="en-US" dirty="0"/>
              <a:t>Training instances: 1880</a:t>
            </a:r>
          </a:p>
          <a:p>
            <a:pPr marL="1200150" lvl="2"/>
            <a:r>
              <a:rPr lang="en-US" dirty="0"/>
              <a:t>Test instances: 650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fld id="{7B4BD39F-A964-4876-A31E-F21A2A0621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6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33504</TotalTime>
  <Words>2226</Words>
  <Application>Microsoft Office PowerPoint</Application>
  <PresentationFormat>On-screen Show (4:3)</PresentationFormat>
  <Paragraphs>358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Cambria Math</vt:lpstr>
      <vt:lpstr>Default Design</vt:lpstr>
      <vt:lpstr> Knowledge Injection for Aspect-Based Sentiment Classification*</vt:lpstr>
      <vt:lpstr>Contents</vt:lpstr>
      <vt:lpstr>Motivation</vt:lpstr>
      <vt:lpstr>Motivation</vt:lpstr>
      <vt:lpstr>Motivation</vt:lpstr>
      <vt:lpstr>Motivation</vt:lpstr>
      <vt:lpstr>Related Work</vt:lpstr>
      <vt:lpstr>Related Work</vt:lpstr>
      <vt:lpstr>Data</vt:lpstr>
      <vt:lpstr>Data</vt:lpstr>
      <vt:lpstr>Data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Evaluation</vt:lpstr>
      <vt:lpstr>Evaluation</vt:lpstr>
      <vt:lpstr>Evaluation</vt:lpstr>
      <vt:lpstr>Evaluation</vt:lpstr>
      <vt:lpstr>Evaluation</vt:lpstr>
      <vt:lpstr>Conclusion</vt:lpstr>
      <vt:lpstr>Future Work</vt:lpstr>
      <vt:lpstr>Further Information</vt:lpstr>
      <vt:lpstr>References</vt:lpstr>
      <vt:lpstr>References</vt:lpstr>
    </vt:vector>
  </TitlesOfParts>
  <Company>Technische Universiteit Eindhoven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4+1 View Model of Software Architecture</dc:title>
  <dc:creator>BCF</dc:creator>
  <cp:lastModifiedBy>Flavius Frasincar</cp:lastModifiedBy>
  <cp:revision>791</cp:revision>
  <dcterms:created xsi:type="dcterms:W3CDTF">2005-07-13T13:15:44Z</dcterms:created>
  <dcterms:modified xsi:type="dcterms:W3CDTF">2023-08-30T13:22:33Z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Default Design:3</vt:lpwstr>
  </property>
  <property fmtid="{D5CDD505-2E9C-101B-9397-08002B2CF9AE}" pid="3" name="ClassificationContentMarkingFooterText">
    <vt:lpwstr>Classification: Internal</vt:lpwstr>
  </property>
  <property fmtid="{D5CDD505-2E9C-101B-9397-08002B2CF9AE}" pid="4" name="MSIP_Label_0429a5e0-109e-473c-a03f-0ed02277fcb7_Enabled">
    <vt:lpwstr>true</vt:lpwstr>
  </property>
  <property fmtid="{D5CDD505-2E9C-101B-9397-08002B2CF9AE}" pid="5" name="MSIP_Label_0429a5e0-109e-473c-a03f-0ed02277fcb7_SetDate">
    <vt:lpwstr>2023-08-24T14:01:38Z</vt:lpwstr>
  </property>
  <property fmtid="{D5CDD505-2E9C-101B-9397-08002B2CF9AE}" pid="6" name="MSIP_Label_0429a5e0-109e-473c-a03f-0ed02277fcb7_Method">
    <vt:lpwstr>Privileged</vt:lpwstr>
  </property>
  <property fmtid="{D5CDD505-2E9C-101B-9397-08002B2CF9AE}" pid="7" name="MSIP_Label_0429a5e0-109e-473c-a03f-0ed02277fcb7_Name">
    <vt:lpwstr>Public</vt:lpwstr>
  </property>
  <property fmtid="{D5CDD505-2E9C-101B-9397-08002B2CF9AE}" pid="8" name="MSIP_Label_0429a5e0-109e-473c-a03f-0ed02277fcb7_SiteId">
    <vt:lpwstr>715902d6-f63e-4b8d-929b-4bb170bad492</vt:lpwstr>
  </property>
  <property fmtid="{D5CDD505-2E9C-101B-9397-08002B2CF9AE}" pid="9" name="MSIP_Label_0429a5e0-109e-473c-a03f-0ed02277fcb7_ActionId">
    <vt:lpwstr>d63e1be0-4ae5-4c59-82ec-1704106409c1</vt:lpwstr>
  </property>
  <property fmtid="{D5CDD505-2E9C-101B-9397-08002B2CF9AE}" pid="10" name="MSIP_Label_0429a5e0-109e-473c-a03f-0ed02277fcb7_ContentBits">
    <vt:lpwstr>0</vt:lpwstr>
  </property>
</Properties>
</file>