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86" r:id="rId2"/>
    <p:sldId id="287" r:id="rId3"/>
    <p:sldId id="258" r:id="rId4"/>
    <p:sldId id="285" r:id="rId5"/>
    <p:sldId id="259" r:id="rId6"/>
    <p:sldId id="288" r:id="rId7"/>
    <p:sldId id="291" r:id="rId8"/>
    <p:sldId id="261" r:id="rId9"/>
    <p:sldId id="289" r:id="rId10"/>
    <p:sldId id="290" r:id="rId11"/>
    <p:sldId id="262" r:id="rId12"/>
    <p:sldId id="292" r:id="rId13"/>
    <p:sldId id="263" r:id="rId14"/>
    <p:sldId id="264" r:id="rId15"/>
    <p:sldId id="265" r:id="rId16"/>
    <p:sldId id="266" r:id="rId17"/>
    <p:sldId id="273" r:id="rId18"/>
    <p:sldId id="274" r:id="rId19"/>
    <p:sldId id="272" r:id="rId20"/>
    <p:sldId id="275" r:id="rId21"/>
    <p:sldId id="276" r:id="rId22"/>
    <p:sldId id="277" r:id="rId23"/>
    <p:sldId id="278" r:id="rId24"/>
    <p:sldId id="293" r:id="rId25"/>
    <p:sldId id="279" r:id="rId26"/>
    <p:sldId id="280" r:id="rId27"/>
    <p:sldId id="294" r:id="rId28"/>
    <p:sldId id="281" r:id="rId29"/>
    <p:sldId id="282" r:id="rId30"/>
    <p:sldId id="283" r:id="rId31"/>
    <p:sldId id="284" r:id="rId32"/>
    <p:sldId id="298" r:id="rId33"/>
    <p:sldId id="295" r:id="rId34"/>
    <p:sldId id="296" r:id="rId35"/>
    <p:sldId id="297" r:id="rId3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CCFF"/>
    <a:srgbClr val="FF9900"/>
    <a:srgbClr val="669900"/>
    <a:srgbClr val="FFCCCC"/>
    <a:srgbClr val="99FF99"/>
    <a:srgbClr val="FF7C8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8" autoAdjust="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427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017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427" y="912017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E85B809F-6719-496B-9813-E22A5CA5E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29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427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7425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194" y="4560086"/>
            <a:ext cx="5852814" cy="4320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017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427" y="912017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9EA78DB2-3053-4A3A-8B32-20694F77E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58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C72CA0-1440-4FF7-99E9-46E04AC49B5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797425" cy="3598863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10646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A78DB2-3053-4A3A-8B32-20694F77E57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13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A9E85A0-02B0-4A18-961E-32CCF116C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2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462CF01D-2FEA-4C07-8AF8-0C00164A9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6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FE0EA315-7CE6-40EE-81DD-C9CA8D805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7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9A04AFC9-DF6F-47D6-8C60-E9163772B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7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1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4566AB-70AD-457A-9073-AAECC48D0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6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6AD877E-B6EA-43F2-8309-B1B53BB72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3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576BC0-CEB3-44C9-A387-411564DF8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3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6F732DED-C335-4995-9C83-A968BBA26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0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8320EFE0-B148-4AA8-9B8F-574A1FCD4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3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D21F1C5-92FB-4A88-BBDC-80C9F51C8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0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E2D61D9-31DC-41FA-BC56-ECC5EABB0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1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E0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11413" y="6245225"/>
            <a:ext cx="4248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378C3EFF-D651-47D7-B0CC-99D93F001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10000"/>
        </a:spcBef>
        <a:spcAft>
          <a:spcPct val="1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1000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1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10000"/>
        </a:spcBef>
        <a:spcAft>
          <a:spcPct val="1000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rasincar@ese.eur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CF8F41E-DB8D-4E15-9C99-5D856B433A07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400" dirty="0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2400" dirty="0" smtClean="0"/>
              <a:t> </a:t>
            </a:r>
            <a:r>
              <a:rPr lang="en-US" altLang="en-US" dirty="0" smtClean="0"/>
              <a:t>An LSH-Based Model Words-Driven Product Duplicate Detection Method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886200"/>
            <a:ext cx="6480175" cy="1487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Flavius </a:t>
            </a:r>
            <a:r>
              <a:rPr lang="en-US" altLang="en-US" dirty="0" err="1" smtClean="0"/>
              <a:t>Frasincar</a:t>
            </a:r>
            <a:r>
              <a:rPr lang="en-US" altLang="en-US" dirty="0" smtClean="0"/>
              <a:t>*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smtClean="0">
                <a:hlinkClick r:id="rId3"/>
              </a:rPr>
              <a:t>frasincar@ese.eur.nl</a:t>
            </a: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000" dirty="0" smtClean="0"/>
          </a:p>
          <a:p>
            <a:pPr algn="l" eaLnBrk="1" hangingPunct="1">
              <a:lnSpc>
                <a:spcPct val="90000"/>
              </a:lnSpc>
            </a:pPr>
            <a:endParaRPr lang="en-US" altLang="en-US" sz="1600" dirty="0" smtClean="0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468312" y="6094413"/>
            <a:ext cx="8424167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altLang="en-US" sz="1800" dirty="0"/>
              <a:t>* Joint work with </a:t>
            </a:r>
            <a:r>
              <a:rPr lang="nl-NL" sz="1800" dirty="0"/>
              <a:t>Aron Hartveld, Max van Keulen, Diederik Mathol, Thomas van </a:t>
            </a:r>
            <a:r>
              <a:rPr lang="nl-NL" sz="1800" dirty="0" smtClean="0"/>
              <a:t>Noort, </a:t>
            </a:r>
            <a:r>
              <a:rPr lang="en-GB" sz="1800" dirty="0" smtClean="0"/>
              <a:t>Thomas </a:t>
            </a:r>
            <a:r>
              <a:rPr lang="en-GB" sz="1800" dirty="0" err="1"/>
              <a:t>Plaatsman</a:t>
            </a:r>
            <a:r>
              <a:rPr lang="en-GB" sz="1800" dirty="0"/>
              <a:t>, </a:t>
            </a:r>
            <a:r>
              <a:rPr lang="en-GB" sz="1800" dirty="0" smtClean="0"/>
              <a:t>and </a:t>
            </a:r>
            <a:r>
              <a:rPr lang="en-GB" sz="1800" dirty="0"/>
              <a:t>Kim Schouten</a:t>
            </a:r>
          </a:p>
        </p:txBody>
      </p:sp>
    </p:spTree>
    <p:extLst>
      <p:ext uri="{BB962C8B-B14F-4D97-AF65-F5344CB8AC3E}">
        <p14:creationId xmlns:p14="http://schemas.microsoft.com/office/powerpoint/2010/main" val="56660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Words in MSMP+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normalization, the non-numeric part of model words in key-value pairs is deleted (values are less uniformly defined as titles), i.e., we have only numeric data</a:t>
            </a:r>
          </a:p>
          <a:p>
            <a:pPr marL="400050"/>
            <a:r>
              <a:rPr lang="en-US" dirty="0"/>
              <a:t>Every product is represented as a binary </a:t>
            </a:r>
            <a:r>
              <a:rPr lang="en-US" dirty="0" smtClean="0"/>
              <a:t>vector indicating </a:t>
            </a:r>
            <a:r>
              <a:rPr lang="en-US" dirty="0"/>
              <a:t>the presence/absence of model </a:t>
            </a:r>
            <a:r>
              <a:rPr lang="en-US" dirty="0" smtClean="0"/>
              <a:t>words (we obtain the so-called </a:t>
            </a:r>
            <a:r>
              <a:rPr lang="en-US" i="1" dirty="0" smtClean="0"/>
              <a:t>characteristic matrix</a:t>
            </a:r>
            <a:r>
              <a:rPr lang="en-US" dirty="0" smtClean="0"/>
              <a:t>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Min-hashing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35280" cy="3701008"/>
          </a:xfrm>
        </p:spPr>
        <p:txBody>
          <a:bodyPr>
            <a:noAutofit/>
          </a:bodyPr>
          <a:lstStyle/>
          <a:p>
            <a:pPr marL="609600" indent="-609600">
              <a:buFont typeface="Monotype Sorts" charset="2"/>
              <a:buNone/>
            </a:pPr>
            <a:r>
              <a:rPr lang="en-US" altLang="en-US" sz="2000" i="1" dirty="0">
                <a:ea typeface="Cambria Math" panose="02040503050406030204" pitchFamily="18" charset="0"/>
              </a:rPr>
              <a:t>n</a:t>
            </a:r>
            <a:r>
              <a:rPr lang="en-US" altLang="en-US" sz="2000" dirty="0" smtClean="0"/>
              <a:t> is the number of min-hashes (a permutation and a “hash” function)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i="1" dirty="0" smtClean="0"/>
              <a:t>P</a:t>
            </a:r>
            <a:r>
              <a:rPr lang="en-US" altLang="en-US" sz="2000" dirty="0" smtClean="0"/>
              <a:t> is the set of all product vectors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i="1" dirty="0" smtClean="0"/>
              <a:t>S</a:t>
            </a:r>
            <a:r>
              <a:rPr lang="en-US" altLang="en-US" sz="2000" dirty="0" smtClean="0"/>
              <a:t> is an empty signature matrix of size (</a:t>
            </a:r>
            <a:r>
              <a:rPr lang="en-US" altLang="en-US" sz="2000" i="1" dirty="0" smtClean="0"/>
              <a:t>n</a:t>
            </a:r>
            <a:r>
              <a:rPr lang="en-US" altLang="en-US" sz="2000" dirty="0" smtClean="0"/>
              <a:t>,|</a:t>
            </a:r>
            <a:r>
              <a:rPr lang="en-US" altLang="en-US" sz="2000" i="1" dirty="0" smtClean="0"/>
              <a:t>P</a:t>
            </a:r>
            <a:r>
              <a:rPr lang="en-US" altLang="en-US" sz="2000" dirty="0" smtClean="0"/>
              <a:t>|)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b="1" dirty="0" smtClean="0"/>
              <a:t>for</a:t>
            </a:r>
            <a:r>
              <a:rPr lang="en-US" altLang="en-US" sz="2000" dirty="0" smtClean="0"/>
              <a:t> </a:t>
            </a:r>
            <a:r>
              <a:rPr lang="en-US" altLang="en-US" sz="2000" b="1" dirty="0" smtClean="0"/>
              <a:t>all</a:t>
            </a:r>
            <a:r>
              <a:rPr lang="en-US" altLang="en-US" sz="2000" dirty="0" smtClean="0"/>
              <a:t> </a:t>
            </a:r>
            <a:r>
              <a:rPr lang="en-US" altLang="en-US" sz="2000" i="1" dirty="0" err="1" smtClean="0"/>
              <a:t>i</a:t>
            </a:r>
            <a:r>
              <a:rPr lang="en-US" altLang="en-US" sz="2000" dirty="0" smtClean="0"/>
              <a:t> = 1 to </a:t>
            </a:r>
            <a:r>
              <a:rPr lang="en-US" altLang="en-US" sz="2000" i="1" dirty="0" smtClean="0"/>
              <a:t>n</a:t>
            </a:r>
            <a:r>
              <a:rPr lang="en-US" altLang="en-US" sz="2000" dirty="0" smtClean="0"/>
              <a:t> </a:t>
            </a:r>
            <a:r>
              <a:rPr lang="en-US" altLang="en-US" sz="2000" b="1" dirty="0" smtClean="0"/>
              <a:t>do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dirty="0"/>
              <a:t> </a:t>
            </a:r>
            <a:r>
              <a:rPr lang="en-US" altLang="en-US" sz="2000" dirty="0" smtClean="0"/>
              <a:t>   </a:t>
            </a:r>
            <a:r>
              <a:rPr lang="en-US" altLang="en-US" sz="2000" b="1" dirty="0" smtClean="0"/>
              <a:t>for</a:t>
            </a:r>
            <a:r>
              <a:rPr lang="en-US" altLang="en-US" sz="2000" dirty="0" smtClean="0"/>
              <a:t> </a:t>
            </a:r>
            <a:r>
              <a:rPr lang="en-US" altLang="en-US" sz="2000" b="1" dirty="0" smtClean="0"/>
              <a:t>all </a:t>
            </a:r>
            <a:r>
              <a:rPr lang="en-US" altLang="en-US" sz="2000" i="1" dirty="0" smtClean="0"/>
              <a:t>v</a:t>
            </a:r>
            <a:r>
              <a:rPr lang="en-US" altLang="en-US" sz="2000" dirty="0" smtClean="0"/>
              <a:t> in </a:t>
            </a:r>
            <a:r>
              <a:rPr lang="en-US" altLang="en-US" sz="2000" i="1" dirty="0" smtClean="0"/>
              <a:t>P</a:t>
            </a:r>
            <a:r>
              <a:rPr lang="en-US" altLang="en-US" sz="2000" dirty="0" smtClean="0"/>
              <a:t> </a:t>
            </a:r>
            <a:r>
              <a:rPr lang="en-US" altLang="en-US" sz="2000" b="1" dirty="0" smtClean="0"/>
              <a:t>do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b="1" dirty="0"/>
              <a:t> </a:t>
            </a:r>
            <a:r>
              <a:rPr lang="en-US" altLang="en-US" sz="2000" b="1" dirty="0" smtClean="0"/>
              <a:t>       </a:t>
            </a:r>
            <a:r>
              <a:rPr lang="en-US" altLang="en-US" sz="2000" dirty="0" smtClean="0"/>
              <a:t>Determine for product </a:t>
            </a:r>
            <a:r>
              <a:rPr lang="en-US" altLang="en-US" sz="2000" i="1" dirty="0" smtClean="0"/>
              <a:t>v</a:t>
            </a:r>
            <a:r>
              <a:rPr lang="en-US" altLang="en-US" sz="2000" dirty="0" smtClean="0"/>
              <a:t> under permutation </a:t>
            </a:r>
            <a:r>
              <a:rPr lang="en-US" altLang="en-US" sz="2000" i="1" dirty="0" err="1" smtClean="0"/>
              <a:t>i</a:t>
            </a:r>
            <a:r>
              <a:rPr lang="en-US" altLang="en-US" sz="2000" dirty="0" smtClean="0"/>
              <a:t> the</a:t>
            </a:r>
            <a:br>
              <a:rPr lang="en-US" altLang="en-US" sz="2000" dirty="0" smtClean="0"/>
            </a:br>
            <a:r>
              <a:rPr lang="en-US" altLang="en-US" sz="2000" dirty="0" smtClean="0"/>
              <a:t>number of the row containing the first 1 (</a:t>
            </a:r>
            <a:r>
              <a:rPr lang="en-US" altLang="en-US" sz="2000" i="1" dirty="0" smtClean="0"/>
              <a:t>x)</a:t>
            </a: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r>
              <a:rPr lang="en-US" altLang="en-US" sz="2000" i="1" dirty="0" smtClean="0"/>
              <a:t>S(</a:t>
            </a:r>
            <a:r>
              <a:rPr lang="en-US" altLang="en-US" sz="2000" i="1" dirty="0" err="1" smtClean="0"/>
              <a:t>i,v</a:t>
            </a:r>
            <a:r>
              <a:rPr lang="en-US" altLang="en-US" sz="2000" i="1" dirty="0" smtClean="0"/>
              <a:t>) </a:t>
            </a:r>
            <a:r>
              <a:rPr lang="en-US" altLang="en-US" sz="2000" dirty="0" smtClean="0"/>
              <a:t>=</a:t>
            </a:r>
            <a:r>
              <a:rPr lang="en-US" altLang="en-US" sz="2000" i="1" dirty="0" smtClean="0"/>
              <a:t> x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i="1" dirty="0"/>
              <a:t> </a:t>
            </a:r>
            <a:r>
              <a:rPr lang="en-US" altLang="en-US" sz="2000" i="1" dirty="0" smtClean="0"/>
              <a:t>   </a:t>
            </a:r>
            <a:r>
              <a:rPr lang="en-US" altLang="en-US" sz="2000" b="1" dirty="0" smtClean="0"/>
              <a:t>end for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b="1" dirty="0"/>
              <a:t>e</a:t>
            </a:r>
            <a:r>
              <a:rPr lang="en-US" altLang="en-US" sz="2000" b="1" dirty="0" smtClean="0"/>
              <a:t>nd for</a:t>
            </a:r>
          </a:p>
          <a:p>
            <a:r>
              <a:rPr lang="en-US" altLang="en-US" sz="2000" dirty="0" err="1" smtClean="0"/>
              <a:t>Jaccard</a:t>
            </a:r>
            <a:r>
              <a:rPr lang="en-US" altLang="en-US" sz="2000" dirty="0" smtClean="0"/>
              <a:t> similarity between two products is the same as the probability that </a:t>
            </a:r>
            <a:r>
              <a:rPr lang="en-US" altLang="en-US" sz="2000" dirty="0" err="1" smtClean="0"/>
              <a:t>minhashes</a:t>
            </a:r>
            <a:r>
              <a:rPr lang="en-US" altLang="en-US" sz="2000" dirty="0" smtClean="0"/>
              <a:t> (one row in signature matrix) have the same value</a:t>
            </a:r>
          </a:p>
          <a:p>
            <a:r>
              <a:rPr lang="en-US" altLang="en-US" sz="2000" b="1" dirty="0" smtClean="0"/>
              <a:t>Addresses the curse of dimensionality: smaller and denser vectors (</a:t>
            </a:r>
            <a:r>
              <a:rPr lang="en-US" altLang="en-US" sz="2000" b="1" i="1" dirty="0" smtClean="0"/>
              <a:t>n</a:t>
            </a:r>
            <a:r>
              <a:rPr lang="en-US" altLang="en-US" sz="2000" b="1" dirty="0" smtClean="0"/>
              <a:t>)!</a:t>
            </a:r>
            <a:endParaRPr lang="en-US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604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Min-hashing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 smtClean="0"/>
                  <a:t>Optimization in MSM+</a:t>
                </a:r>
                <a:r>
                  <a:rPr lang="en-US" dirty="0" smtClean="0"/>
                  <a:t>: You do not need to store permutations but </a:t>
                </a:r>
                <a:r>
                  <a:rPr lang="en-US" i="1" dirty="0" smtClean="0"/>
                  <a:t>simulate</a:t>
                </a:r>
                <a:r>
                  <a:rPr lang="en-US" dirty="0" smtClean="0"/>
                  <a:t> them randomly by using random hash functions</a:t>
                </a:r>
              </a:p>
              <a:p>
                <a:r>
                  <a:rPr lang="en-US" dirty="0" smtClean="0"/>
                  <a:t>Random hash functions of the form: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𝑏𝑥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𝑚𝑜𝑑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where:</a:t>
                </a:r>
              </a:p>
              <a:p>
                <a:pPr marL="1085850" lvl="2" indent="-285750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is the old row number (entry in product binary vector)</a:t>
                </a:r>
                <a:endParaRPr lang="en-US" sz="2000" b="0" i="1" dirty="0" smtClean="0">
                  <a:latin typeface="Cambria Math"/>
                </a:endParaRPr>
              </a:p>
              <a:p>
                <a:pPr marL="1085850" lvl="2" indent="-285750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𝑎</m:t>
                    </m:r>
                    <m:r>
                      <a:rPr lang="en-US" sz="2000" b="0" i="1" smtClean="0">
                        <a:latin typeface="Cambria Math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US" sz="2000" dirty="0" smtClean="0"/>
                  <a:t> are random integers</a:t>
                </a:r>
              </a:p>
              <a:p>
                <a:pPr marL="1085850" lvl="2" indent="-285750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is a fixed random prime number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𝑝</m:t>
                    </m:r>
                    <m:r>
                      <a:rPr lang="en-US" sz="2000" b="0" i="1" smtClean="0">
                        <a:latin typeface="Cambria Math"/>
                      </a:rPr>
                      <m:t>&gt;</m:t>
                    </m:r>
                    <m:r>
                      <a:rPr lang="en-US" sz="2000" b="0" i="1" smtClean="0">
                        <a:latin typeface="Cambria Math"/>
                      </a:rPr>
                      <m:t>𝑘</m:t>
                    </m:r>
                  </m:oMath>
                </a14:m>
                <a:r>
                  <a:rPr lang="en-US" sz="2000" dirty="0" smtClean="0"/>
                  <a:t>), where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𝑘</m:t>
                    </m:r>
                  </m:oMath>
                </a14:m>
                <a:r>
                  <a:rPr lang="en-US" sz="2000" dirty="0" smtClean="0"/>
                  <a:t> is the number of dimensions of the product binary vector</a:t>
                </a:r>
              </a:p>
              <a:p>
                <a:pPr marL="285750"/>
                <a:r>
                  <a:rPr lang="en-US" dirty="0" smtClean="0"/>
                  <a:t>In a single pass through the </a:t>
                </a:r>
                <a:r>
                  <a:rPr lang="en-US" i="1" dirty="0" smtClean="0"/>
                  <a:t>characteristic matrix</a:t>
                </a:r>
                <a:r>
                  <a:rPr lang="en-US" dirty="0" smtClean="0"/>
                  <a:t> we compute the </a:t>
                </a:r>
                <a:r>
                  <a:rPr lang="en-US" i="1" dirty="0" smtClean="0"/>
                  <a:t>signature matrix</a:t>
                </a:r>
                <a:endParaRPr lang="en-US" i="1" dirty="0"/>
              </a:p>
              <a:p>
                <a:pPr marL="1085850" lvl="2" indent="-285750"/>
                <a:endParaRPr lang="en-US" sz="2400" dirty="0" smtClean="0"/>
              </a:p>
              <a:p>
                <a:pPr marL="0" indent="0" algn="ctr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963" t="-943" b="-76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6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Locality-Sensitive Hashing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53136"/>
          </a:xfrm>
        </p:spPr>
        <p:txBody>
          <a:bodyPr>
            <a:normAutofit fontScale="85000" lnSpcReduction="20000"/>
          </a:bodyPr>
          <a:lstStyle/>
          <a:p>
            <a:pPr marL="609600" indent="-609600">
              <a:buFont typeface="Monotype Sorts" charset="2"/>
              <a:buNone/>
            </a:pPr>
            <a:r>
              <a:rPr lang="en-US" altLang="en-US" i="1" dirty="0" smtClean="0"/>
              <a:t>P</a:t>
            </a:r>
            <a:r>
              <a:rPr lang="en-US" altLang="en-US" dirty="0" smtClean="0"/>
              <a:t> </a:t>
            </a:r>
            <a:r>
              <a:rPr lang="en-US" altLang="en-US" dirty="0"/>
              <a:t>is the set of all product </a:t>
            </a:r>
            <a:r>
              <a:rPr lang="en-US" altLang="en-US" dirty="0" smtClean="0"/>
              <a:t>vectors</a:t>
            </a:r>
          </a:p>
          <a:p>
            <a:pPr marL="0" indent="0">
              <a:buFont typeface="Monotype Sorts" charset="2"/>
              <a:buNone/>
            </a:pPr>
            <a:r>
              <a:rPr lang="en-US" altLang="en-US" dirty="0" smtClean="0"/>
              <a:t>Divide the signature matrix </a:t>
            </a:r>
            <a:r>
              <a:rPr lang="en-US" altLang="en-US" i="1" dirty="0" smtClean="0"/>
              <a:t>S</a:t>
            </a:r>
            <a:r>
              <a:rPr lang="en-US" altLang="en-US" dirty="0" smtClean="0"/>
              <a:t> into </a:t>
            </a:r>
            <a:r>
              <a:rPr lang="en-US" altLang="en-US" i="1" dirty="0" smtClean="0"/>
              <a:t>b</a:t>
            </a:r>
            <a:r>
              <a:rPr lang="en-US" altLang="en-US" dirty="0" smtClean="0"/>
              <a:t> bands, each containing </a:t>
            </a:r>
            <a:r>
              <a:rPr lang="en-US" altLang="en-US" i="1" dirty="0" smtClean="0"/>
              <a:t>r</a:t>
            </a:r>
            <a:r>
              <a:rPr lang="en-US" altLang="en-US" dirty="0" smtClean="0"/>
              <a:t> rows</a:t>
            </a:r>
            <a:endParaRPr lang="en-US" altLang="en-US" dirty="0"/>
          </a:p>
          <a:p>
            <a:pPr marL="609600" indent="-609600">
              <a:buFont typeface="Monotype Sorts" charset="2"/>
              <a:buNone/>
            </a:pPr>
            <a:r>
              <a:rPr lang="en-US" altLang="en-US" b="1" dirty="0" smtClean="0"/>
              <a:t>for</a:t>
            </a:r>
            <a:r>
              <a:rPr lang="en-US" altLang="en-US" dirty="0" smtClean="0"/>
              <a:t> </a:t>
            </a:r>
            <a:r>
              <a:rPr lang="en-US" altLang="en-US" b="1" dirty="0"/>
              <a:t>all</a:t>
            </a:r>
            <a:r>
              <a:rPr lang="en-US" altLang="en-US" dirty="0"/>
              <a:t> </a:t>
            </a:r>
            <a:r>
              <a:rPr lang="en-US" altLang="en-US" i="1" dirty="0" smtClean="0"/>
              <a:t>b </a:t>
            </a:r>
            <a:r>
              <a:rPr lang="en-US" altLang="en-US" dirty="0" smtClean="0"/>
              <a:t>bands </a:t>
            </a:r>
            <a:r>
              <a:rPr lang="en-US" altLang="en-US" b="1" dirty="0" smtClean="0"/>
              <a:t>do</a:t>
            </a:r>
            <a:endParaRPr lang="en-US" altLang="en-US" b="1" dirty="0"/>
          </a:p>
          <a:p>
            <a:pPr marL="609600" indent="-609600">
              <a:buFont typeface="Monotype Sorts" charset="2"/>
              <a:buNone/>
            </a:pPr>
            <a:r>
              <a:rPr lang="en-US" altLang="en-US" dirty="0"/>
              <a:t>    </a:t>
            </a:r>
            <a:r>
              <a:rPr lang="en-US" altLang="en-US" b="1" dirty="0"/>
              <a:t>for</a:t>
            </a:r>
            <a:r>
              <a:rPr lang="en-US" altLang="en-US" dirty="0"/>
              <a:t> </a:t>
            </a:r>
            <a:r>
              <a:rPr lang="en-US" altLang="en-US" b="1" dirty="0"/>
              <a:t>all </a:t>
            </a:r>
            <a:r>
              <a:rPr lang="en-US" altLang="en-US" i="1" dirty="0"/>
              <a:t>v</a:t>
            </a:r>
            <a:r>
              <a:rPr lang="en-US" altLang="en-US" dirty="0"/>
              <a:t> in </a:t>
            </a:r>
            <a:r>
              <a:rPr lang="en-US" altLang="en-US" i="1" dirty="0"/>
              <a:t>P</a:t>
            </a:r>
            <a:r>
              <a:rPr lang="en-US" altLang="en-US" dirty="0"/>
              <a:t> </a:t>
            </a:r>
            <a:r>
              <a:rPr lang="en-US" altLang="en-US" b="1" dirty="0"/>
              <a:t>do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b="1" dirty="0"/>
              <a:t>        </a:t>
            </a:r>
            <a:r>
              <a:rPr lang="en-US" altLang="en-US" dirty="0" smtClean="0"/>
              <a:t>Hash </a:t>
            </a:r>
            <a:r>
              <a:rPr lang="en-US" altLang="en-US" i="1" dirty="0" smtClean="0"/>
              <a:t>v</a:t>
            </a:r>
            <a:r>
              <a:rPr lang="en-US" altLang="en-US" dirty="0" smtClean="0"/>
              <a:t> to a bucket based on the value of the </a:t>
            </a:r>
            <a:r>
              <a:rPr lang="en-US" altLang="en-US" i="1" dirty="0" smtClean="0"/>
              <a:t>hash function</a:t>
            </a:r>
            <a:endParaRPr lang="en-US" altLang="en-US" i="1" dirty="0"/>
          </a:p>
          <a:p>
            <a:pPr marL="609600" indent="-609600">
              <a:buFont typeface="Monotype Sorts" charset="2"/>
              <a:buNone/>
            </a:pPr>
            <a:r>
              <a:rPr lang="en-US" altLang="en-US" i="1" dirty="0"/>
              <a:t>    </a:t>
            </a:r>
            <a:r>
              <a:rPr lang="en-US" altLang="en-US" b="1" dirty="0"/>
              <a:t>end for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b="1" dirty="0"/>
              <a:t>end for</a:t>
            </a:r>
          </a:p>
          <a:p>
            <a:pPr marL="0" indent="0">
              <a:buNone/>
            </a:pPr>
            <a:r>
              <a:rPr lang="en-US" b="1" dirty="0" smtClean="0"/>
              <a:t>for all</a:t>
            </a:r>
            <a:r>
              <a:rPr lang="en-US" dirty="0" smtClean="0"/>
              <a:t> buckets </a:t>
            </a:r>
            <a:r>
              <a:rPr lang="en-US" b="1" dirty="0" smtClean="0"/>
              <a:t>do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Label all pairs of products in this bucket as candidate</a:t>
            </a:r>
            <a:r>
              <a:rPr lang="en-US" dirty="0"/>
              <a:t> </a:t>
            </a:r>
            <a:r>
              <a:rPr lang="en-US" dirty="0" smtClean="0"/>
              <a:t>neighbors  </a:t>
            </a:r>
          </a:p>
          <a:p>
            <a:pPr marL="0" indent="0">
              <a:buNone/>
            </a:pPr>
            <a:r>
              <a:rPr lang="en-US" b="1" dirty="0"/>
              <a:t>e</a:t>
            </a:r>
            <a:r>
              <a:rPr lang="en-US" b="1" dirty="0" smtClean="0"/>
              <a:t>nd for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Consider as possible duplicates only products in the same </a:t>
            </a:r>
            <a:r>
              <a:rPr lang="en-US" b="1" dirty="0" smtClean="0"/>
              <a:t>bucket!</a:t>
            </a:r>
          </a:p>
          <a:p>
            <a:r>
              <a:rPr lang="en-US" dirty="0" smtClean="0"/>
              <a:t>Note that a product can appear in multiple buckets</a:t>
            </a:r>
          </a:p>
          <a:p>
            <a:r>
              <a:rPr lang="en-US" dirty="0" smtClean="0"/>
              <a:t>Pairs previously marked as candidate neighbors are not reconsidered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1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Locality-Sensitive Hashing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number of bands </a:t>
            </a:r>
            <a:r>
              <a:rPr lang="en-US" b="1" dirty="0"/>
              <a:t>and rows: allows us to control for the desired Jaccard similarity! </a:t>
            </a:r>
            <a:endParaRPr lang="en-US" b="1" dirty="0" smtClean="0"/>
          </a:p>
          <a:p>
            <a:r>
              <a:rPr lang="en-US" dirty="0" smtClean="0"/>
              <a:t>Set of hash functions (one per band): We use as hash function (same for all bands) the number obtained by concatenating the row values corresponding to a band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11413" y="6265118"/>
            <a:ext cx="4248150" cy="476250"/>
          </a:xfrm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2915816" y="4077822"/>
            <a:ext cx="144016" cy="1204243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192884" y="4658330"/>
            <a:ext cx="129614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05052" y="4458275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2358</a:t>
            </a:r>
            <a:endParaRPr lang="en-GB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2411760" y="4043914"/>
            <a:ext cx="5040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</a:t>
            </a:r>
          </a:p>
          <a:p>
            <a:r>
              <a:rPr lang="en-US" sz="2000" dirty="0" smtClean="0"/>
              <a:t>3</a:t>
            </a:r>
          </a:p>
          <a:p>
            <a:r>
              <a:rPr lang="en-US" sz="2000" dirty="0" smtClean="0"/>
              <a:t>5</a:t>
            </a:r>
          </a:p>
          <a:p>
            <a:r>
              <a:rPr lang="en-US" sz="2000" dirty="0" smtClean="0"/>
              <a:t>8</a:t>
            </a:r>
            <a:endParaRPr lang="en-GB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4695056" y="5761463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5312</a:t>
            </a:r>
            <a:endParaRPr lang="en-GB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2380928" y="5417929"/>
            <a:ext cx="5040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5</a:t>
            </a:r>
          </a:p>
          <a:p>
            <a:r>
              <a:rPr lang="en-US" sz="2000" dirty="0" smtClean="0"/>
              <a:t>3</a:t>
            </a:r>
          </a:p>
          <a:p>
            <a:r>
              <a:rPr lang="en-GB" sz="2000" dirty="0" smtClean="0"/>
              <a:t>1</a:t>
            </a:r>
          </a:p>
          <a:p>
            <a:r>
              <a:rPr lang="en-US" sz="2000" dirty="0"/>
              <a:t>2</a:t>
            </a:r>
            <a:endParaRPr lang="en-US" sz="20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899592" y="4489977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band 1</a:t>
            </a:r>
          </a:p>
          <a:p>
            <a:r>
              <a:rPr lang="en-US" sz="2000" dirty="0" smtClean="0"/>
              <a:t>(4 rows)</a:t>
            </a:r>
            <a:endParaRPr lang="en-GB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882700" y="5786121"/>
            <a:ext cx="13130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band 2</a:t>
            </a:r>
          </a:p>
          <a:p>
            <a:r>
              <a:rPr lang="en-US" sz="2000" dirty="0" smtClean="0"/>
              <a:t>(4 rows)</a:t>
            </a:r>
            <a:endParaRPr lang="en-GB" sz="2000" dirty="0"/>
          </a:p>
        </p:txBody>
      </p:sp>
      <p:sp>
        <p:nvSpPr>
          <p:cNvPr id="19" name="Right Brace 18"/>
          <p:cNvSpPr/>
          <p:nvPr/>
        </p:nvSpPr>
        <p:spPr>
          <a:xfrm>
            <a:off x="2915816" y="5434465"/>
            <a:ext cx="144016" cy="1204243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192884" y="6014973"/>
            <a:ext cx="129614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54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Locality-Sensitive Hashing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products are considered candidate neighbors if they are in the same bucket for </a:t>
            </a:r>
            <a:r>
              <a:rPr lang="en-US" i="1" dirty="0" smtClean="0"/>
              <a:t>at least one of the bands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t </a:t>
            </a:r>
            <a:r>
              <a:rPr lang="en-US" dirty="0" smtClean="0"/>
              <a:t>denote</a:t>
            </a:r>
            <a:r>
              <a:rPr lang="en-US" i="1" dirty="0" smtClean="0"/>
              <a:t> </a:t>
            </a:r>
            <a:r>
              <a:rPr lang="en-US" dirty="0" smtClean="0"/>
              <a:t>threshold above which the Jaccard similarity of two products determines them to be candidate neighbors</a:t>
            </a:r>
          </a:p>
          <a:p>
            <a:r>
              <a:rPr lang="en-US" dirty="0"/>
              <a:t>Pick number of bands </a:t>
            </a:r>
            <a:r>
              <a:rPr lang="en-US" i="1" dirty="0"/>
              <a:t>b</a:t>
            </a:r>
            <a:r>
              <a:rPr lang="en-US" dirty="0"/>
              <a:t> and number of rows per band </a:t>
            </a:r>
            <a:r>
              <a:rPr lang="en-US" i="1" dirty="0"/>
              <a:t>r </a:t>
            </a:r>
            <a:r>
              <a:rPr lang="en-US" dirty="0"/>
              <a:t>such that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 smtClean="0"/>
              <a:t>Tradeoff </a:t>
            </a:r>
            <a:r>
              <a:rPr lang="en-US" i="1" dirty="0" smtClean="0"/>
              <a:t>b</a:t>
            </a:r>
            <a:r>
              <a:rPr lang="en-US" dirty="0" smtClean="0"/>
              <a:t> and </a:t>
            </a:r>
            <a:r>
              <a:rPr lang="en-US" i="1" dirty="0" smtClean="0"/>
              <a:t>r </a:t>
            </a:r>
            <a:r>
              <a:rPr lang="en-US" dirty="0" smtClean="0"/>
              <a:t>is the tradeoff between false positives (FP) and false negatives (FN)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Left Brace 5"/>
          <p:cNvSpPr/>
          <p:nvPr/>
        </p:nvSpPr>
        <p:spPr>
          <a:xfrm>
            <a:off x="899592" y="4509120"/>
            <a:ext cx="72008" cy="864096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039304" y="4509120"/>
            <a:ext cx="7421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400" i="1" dirty="0" smtClean="0"/>
              <a:t>b</a:t>
            </a:r>
            <a:r>
              <a:rPr lang="en-US" sz="2400" dirty="0" smtClean="0"/>
              <a:t> x </a:t>
            </a:r>
            <a:r>
              <a:rPr lang="en-US" sz="2400" i="1" dirty="0" smtClean="0"/>
              <a:t>r</a:t>
            </a:r>
            <a:r>
              <a:rPr lang="en-US" sz="2400" dirty="0" smtClean="0"/>
              <a:t> = </a:t>
            </a:r>
            <a:r>
              <a:rPr lang="en-US" sz="2400" b="1" i="1" dirty="0" smtClean="0"/>
              <a:t>n</a:t>
            </a:r>
            <a:r>
              <a:rPr lang="en-US" sz="2400" i="1" dirty="0" smtClean="0"/>
              <a:t>          </a:t>
            </a:r>
            <a:r>
              <a:rPr lang="en-US" sz="800" i="1" dirty="0" smtClean="0"/>
              <a:t> </a:t>
            </a:r>
            <a:r>
              <a:rPr lang="en-US" sz="2000" dirty="0" smtClean="0"/>
              <a:t>(1) [the size </a:t>
            </a:r>
            <a:r>
              <a:rPr lang="en-US" sz="2000" i="1" dirty="0" smtClean="0"/>
              <a:t>n </a:t>
            </a:r>
            <a:r>
              <a:rPr lang="en-US" sz="2000" dirty="0" smtClean="0"/>
              <a:t>of signature vectors is given]</a:t>
            </a:r>
          </a:p>
          <a:p>
            <a:pPr marL="0" lvl="1"/>
            <a:r>
              <a:rPr lang="en-US" sz="2400" dirty="0" smtClean="0"/>
              <a:t>(1/</a:t>
            </a:r>
            <a:r>
              <a:rPr lang="en-US" sz="2400" i="1" dirty="0" smtClean="0"/>
              <a:t>b</a:t>
            </a:r>
            <a:r>
              <a:rPr lang="en-US" sz="2400" dirty="0"/>
              <a:t>)</a:t>
            </a:r>
            <a:r>
              <a:rPr lang="en-US" sz="2400" baseline="30000" dirty="0"/>
              <a:t>(1/</a:t>
            </a:r>
            <a:r>
              <a:rPr lang="en-US" sz="2400" i="1" baseline="30000" dirty="0"/>
              <a:t>r</a:t>
            </a:r>
            <a:r>
              <a:rPr lang="en-US" sz="2400" baseline="30000" dirty="0" smtClean="0"/>
              <a:t>) </a:t>
            </a:r>
            <a:r>
              <a:rPr lang="en-US" sz="2400" dirty="0" smtClean="0"/>
              <a:t>= </a:t>
            </a:r>
            <a:r>
              <a:rPr lang="en-US" sz="2400" b="1" i="1" dirty="0" smtClean="0"/>
              <a:t>t </a:t>
            </a:r>
            <a:r>
              <a:rPr lang="en-US" sz="2400" i="1" dirty="0" smtClean="0"/>
              <a:t>      </a:t>
            </a:r>
            <a:r>
              <a:rPr lang="en-US" sz="2000" dirty="0" smtClean="0"/>
              <a:t>(2) [ensure a small FP and FN for a given </a:t>
            </a:r>
            <a:r>
              <a:rPr lang="en-US" sz="2000" i="1" dirty="0" smtClean="0"/>
              <a:t>t</a:t>
            </a:r>
            <a:r>
              <a:rPr lang="en-US" sz="2000" dirty="0" smtClean="0"/>
              <a:t>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9686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Multi-component Similarity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69160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ybrid similarity function as weighted similarity of three components:</a:t>
            </a:r>
          </a:p>
          <a:p>
            <a:pPr lvl="1"/>
            <a:r>
              <a:rPr lang="en-US" dirty="0" smtClean="0"/>
              <a:t>Key-Value Pairs (KVP) component (for matching keys)</a:t>
            </a:r>
          </a:p>
          <a:p>
            <a:pPr lvl="1"/>
            <a:r>
              <a:rPr lang="en-US" dirty="0" smtClean="0"/>
              <a:t>Value component (for non-matching keys)</a:t>
            </a:r>
          </a:p>
          <a:p>
            <a:pPr lvl="1"/>
            <a:r>
              <a:rPr lang="en-US" dirty="0" smtClean="0"/>
              <a:t>Title similarity</a:t>
            </a:r>
          </a:p>
          <a:p>
            <a:r>
              <a:rPr lang="en-US" dirty="0" smtClean="0"/>
              <a:t>Adapted single linkage hierarchical clustering</a:t>
            </a:r>
          </a:p>
          <a:p>
            <a:pPr marL="0" indent="0">
              <a:buNone/>
            </a:pPr>
            <a:r>
              <a:rPr lang="en-US" dirty="0" smtClean="0"/>
              <a:t>    (one similarity stop condition parameter </a:t>
            </a:r>
            <a:r>
              <a:rPr lang="en-US" dirty="0" smtClean="0">
                <a:sym typeface="Symbol"/>
              </a:rPr>
              <a:t></a:t>
            </a:r>
            <a:r>
              <a:rPr lang="en-US" dirty="0" smtClean="0"/>
              <a:t>) </a:t>
            </a:r>
          </a:p>
          <a:p>
            <a:r>
              <a:rPr lang="en-US" dirty="0" smtClean="0"/>
              <a:t>The adaptation comes from three heuristics:</a:t>
            </a:r>
          </a:p>
          <a:p>
            <a:pPr lvl="1"/>
            <a:r>
              <a:rPr lang="en-US" dirty="0" smtClean="0"/>
              <a:t>Products from the same Web shop have similarity 0</a:t>
            </a:r>
          </a:p>
          <a:p>
            <a:pPr lvl="1"/>
            <a:r>
              <a:rPr lang="en-US" dirty="0" smtClean="0"/>
              <a:t>Products from different brands have similarity 0</a:t>
            </a:r>
          </a:p>
          <a:p>
            <a:pPr marL="444500" lvl="1" indent="12700">
              <a:tabLst>
                <a:tab pos="355600" algn="l"/>
              </a:tabLst>
            </a:pPr>
            <a:r>
              <a:rPr lang="en-US" dirty="0" smtClean="0"/>
              <a:t>  Products not marked as candidate neighbors </a:t>
            </a:r>
            <a:r>
              <a:rPr lang="en-US" dirty="0"/>
              <a:t>(</a:t>
            </a:r>
            <a:r>
              <a:rPr lang="en-US" dirty="0" smtClean="0"/>
              <a:t>LSH) have similarity 0</a:t>
            </a:r>
            <a:br>
              <a:rPr lang="en-US" dirty="0" smtClean="0"/>
            </a:br>
            <a:endParaRPr lang="en-US" sz="100" dirty="0" smtClean="0"/>
          </a:p>
          <a:p>
            <a:pPr marL="444500" lvl="1" indent="0">
              <a:buNone/>
              <a:tabLst>
                <a:tab pos="355600" algn="l"/>
              </a:tabLst>
            </a:pPr>
            <a:r>
              <a:rPr lang="en-US" sz="2400" dirty="0" smtClean="0"/>
              <a:t>and the similarity between two clusters with, respectively, two products of similarity 0, is 0 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11412" y="6245225"/>
            <a:ext cx="4320827" cy="476250"/>
          </a:xfrm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31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products: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 duplicates: (2,3) and (4,5)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6044481"/>
              </p:ext>
            </p:extLst>
          </p:nvPr>
        </p:nvGraphicFramePr>
        <p:xfrm>
          <a:off x="467544" y="2276872"/>
          <a:ext cx="8424936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6144"/>
                <a:gridCol w="5904656"/>
                <a:gridCol w="12241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Product</a:t>
                      </a:r>
                      <a:r>
                        <a:rPr lang="en-US" baseline="0" dirty="0" smtClean="0"/>
                        <a:t> ID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Title</a:t>
                      </a:r>
                      <a:endParaRPr lang="en-GB" dirty="0"/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Web shop</a:t>
                      </a:r>
                      <a:endParaRPr lang="en-GB" dirty="0"/>
                    </a:p>
                  </a:txBody>
                  <a:tcPr marL="87700" marR="8770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SuperSonic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32" 720p LED HDTV SC-3211</a:t>
                      </a:r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Newegg</a:t>
                      </a:r>
                      <a:endParaRPr lang="en-GB" dirty="0"/>
                    </a:p>
                  </a:txBody>
                  <a:tcPr marL="87700" marR="8770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Samsung UN46ES6580 46-Inch 1080p 120Hz 3D HDTV</a:t>
                      </a:r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Amazon</a:t>
                      </a:r>
                      <a:endParaRPr lang="en-GB" dirty="0"/>
                    </a:p>
                  </a:txBody>
                  <a:tcPr marL="87700" marR="877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Samsung 46" 1080p 240Hz LED HDTV UN46ES6580</a:t>
                      </a:r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Newegg</a:t>
                      </a:r>
                      <a:endParaRPr lang="en-GB" dirty="0"/>
                    </a:p>
                  </a:txBody>
                  <a:tcPr marL="87700" marR="877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Toshiba - 32" / LED / 720p / 60Hz / HDTV</a:t>
                      </a:r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Bestbuy</a:t>
                      </a:r>
                      <a:endParaRPr lang="en-GB" dirty="0"/>
                    </a:p>
                  </a:txBody>
                  <a:tcPr marL="87700" marR="877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Toshiba 32" 720p 60Hz LED-LCD HDTV 32SL410U</a:t>
                      </a:r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Newegg</a:t>
                      </a:r>
                      <a:endParaRPr lang="en-GB" dirty="0"/>
                    </a:p>
                  </a:txBody>
                  <a:tcPr marL="87700" marR="877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63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 model words: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490169"/>
              </p:ext>
            </p:extLst>
          </p:nvPr>
        </p:nvGraphicFramePr>
        <p:xfrm>
          <a:off x="756176" y="2003256"/>
          <a:ext cx="7704256" cy="444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192"/>
                <a:gridCol w="576064"/>
                <a:gridCol w="1080000"/>
                <a:gridCol w="1080000"/>
                <a:gridCol w="1080000"/>
                <a:gridCol w="1080000"/>
                <a:gridCol w="1080000"/>
              </a:tblGrid>
              <a:tr h="370840">
                <a:tc gridSpan="2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Product ID</a:t>
                      </a:r>
                      <a:endParaRPr lang="en-GB" sz="1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800" dirty="0" smtClean="0"/>
                        <a:t>Model word        </a:t>
                      </a:r>
                      <a:endParaRPr lang="en-GB" sz="1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720p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1080p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60hz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120hz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240hz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3d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sc-3211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20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un46es6580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GB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46-inch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GB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32l410u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GB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85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n</a:t>
            </a:r>
            <a:r>
              <a:rPr lang="en-US" dirty="0" smtClean="0"/>
              <a:t> = 4, we need 4 permutations: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638103"/>
              </p:ext>
            </p:extLst>
          </p:nvPr>
        </p:nvGraphicFramePr>
        <p:xfrm>
          <a:off x="2195736" y="2204864"/>
          <a:ext cx="609600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/>
                <a:gridCol w="360040"/>
                <a:gridCol w="52319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[1, 6, 2, 9, 3, 10, 8, 4, 5, 7]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[6, 1, 5, 9, 10, 3, 7, 2, 8, 4]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[5, 7, 8, 3, 6, 1, 2, 10, 4, 9]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[2, 7, 4, 3, 9, 8, 10, 5, 6, 1]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041610"/>
              </p:ext>
            </p:extLst>
          </p:nvPr>
        </p:nvGraphicFramePr>
        <p:xfrm>
          <a:off x="611560" y="3933056"/>
          <a:ext cx="7305084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00"/>
                <a:gridCol w="1144800"/>
                <a:gridCol w="1144071"/>
                <a:gridCol w="1144071"/>
                <a:gridCol w="1144071"/>
                <a:gridCol w="1144071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 ID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Permutation       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37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Contents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smtClean="0"/>
              <a:t>Motivation</a:t>
            </a:r>
          </a:p>
          <a:p>
            <a:pPr eaLnBrk="1" hangingPunct="1"/>
            <a:r>
              <a:rPr lang="en-US" altLang="en-US" dirty="0" smtClean="0"/>
              <a:t>Related Work</a:t>
            </a:r>
          </a:p>
          <a:p>
            <a:pPr eaLnBrk="1" hangingPunct="1"/>
            <a:r>
              <a:rPr lang="en-US" altLang="en-US" dirty="0"/>
              <a:t>Multi-component Similarity Method </a:t>
            </a:r>
            <a:r>
              <a:rPr lang="en-US" altLang="en-US" dirty="0" smtClean="0"/>
              <a:t>with Preselection+ (MSMP+)</a:t>
            </a:r>
            <a:endParaRPr lang="en-US" altLang="en-US" dirty="0"/>
          </a:p>
          <a:p>
            <a:pPr lvl="1" eaLnBrk="1" hangingPunct="1"/>
            <a:r>
              <a:rPr lang="en-US" altLang="en-US" dirty="0" smtClean="0"/>
              <a:t>Overview</a:t>
            </a:r>
          </a:p>
          <a:p>
            <a:pPr lvl="1" eaLnBrk="1" hangingPunct="1"/>
            <a:r>
              <a:rPr lang="en-US" altLang="en-US" dirty="0" smtClean="0"/>
              <a:t>Model Words</a:t>
            </a:r>
          </a:p>
          <a:p>
            <a:pPr lvl="1" eaLnBrk="1" hangingPunct="1"/>
            <a:r>
              <a:rPr lang="en-US" altLang="en-US" dirty="0" smtClean="0"/>
              <a:t>Min-hashing</a:t>
            </a:r>
          </a:p>
          <a:p>
            <a:pPr lvl="1" eaLnBrk="1" hangingPunct="1"/>
            <a:r>
              <a:rPr lang="en-US" altLang="en-US" dirty="0" smtClean="0"/>
              <a:t>Locality-Sensitive Hashing (LSH)</a:t>
            </a:r>
          </a:p>
          <a:p>
            <a:pPr eaLnBrk="1" hangingPunct="1"/>
            <a:r>
              <a:rPr lang="en-US" altLang="en-US" dirty="0" smtClean="0"/>
              <a:t>Multi-component Similarity Method (MSM)</a:t>
            </a:r>
          </a:p>
          <a:p>
            <a:pPr eaLnBrk="1" hangingPunct="1"/>
            <a:r>
              <a:rPr lang="en-US" altLang="en-US" dirty="0" smtClean="0"/>
              <a:t>Example</a:t>
            </a:r>
          </a:p>
          <a:p>
            <a:pPr eaLnBrk="1" hangingPunct="1"/>
            <a:r>
              <a:rPr lang="en-US" altLang="en-US" dirty="0" smtClean="0"/>
              <a:t>Evaluation</a:t>
            </a:r>
          </a:p>
          <a:p>
            <a:pPr eaLnBrk="1" hangingPunct="1"/>
            <a:r>
              <a:rPr lang="en-US" altLang="en-US" dirty="0" smtClean="0"/>
              <a:t>Conclusion</a:t>
            </a:r>
          </a:p>
          <a:p>
            <a:pPr eaLnBrk="1" hangingPunct="1"/>
            <a:r>
              <a:rPr lang="en-US" altLang="en-US" dirty="0" smtClean="0"/>
              <a:t>Future Work</a:t>
            </a:r>
          </a:p>
        </p:txBody>
      </p:sp>
      <p:sp>
        <p:nvSpPr>
          <p:cNvPr id="307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09F2CC5E-FE89-4336-B166-F3813ECD4A88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37095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Candidate neighbors after applying LSH (</a:t>
                </a:r>
                <a:r>
                  <a:rPr lang="en-US" i="1" dirty="0" smtClean="0"/>
                  <a:t>r</a:t>
                </a:r>
                <a:r>
                  <a:rPr lang="en-US" dirty="0" smtClean="0"/>
                  <a:t> = 1,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 = 4):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Candidate neighbors: (2,3), (4,5), (1,4), (1,5) </a:t>
                </a:r>
                <a:br>
                  <a:rPr lang="en-US" dirty="0" smtClean="0"/>
                </a:br>
                <a:r>
                  <a:rPr lang="en-US" dirty="0" smtClean="0"/>
                  <a:t>[4 LSH combinations]</a:t>
                </a:r>
              </a:p>
              <a:p>
                <a:r>
                  <a:rPr lang="en-US" dirty="0" smtClean="0"/>
                  <a:t>Total number of combinations: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=10 (&gt;&gt; 4)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963" t="-943" b="-87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120095"/>
              </p:ext>
            </p:extLst>
          </p:nvPr>
        </p:nvGraphicFramePr>
        <p:xfrm>
          <a:off x="899592" y="2276872"/>
          <a:ext cx="7305084" cy="259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00"/>
                <a:gridCol w="1144800"/>
                <a:gridCol w="1144071"/>
                <a:gridCol w="1144071"/>
                <a:gridCol w="1144071"/>
                <a:gridCol w="1144071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 ID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Product ID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GB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39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set with 1624 TVs obtained from 4 </a:t>
            </a:r>
            <a:r>
              <a:rPr lang="en-US" dirty="0" err="1" smtClean="0"/>
              <a:t>webshops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Amazon.com: 163 TVs</a:t>
            </a:r>
          </a:p>
          <a:p>
            <a:pPr lvl="1"/>
            <a:r>
              <a:rPr lang="en-US" dirty="0" smtClean="0"/>
              <a:t>Newegg.com: 668 TVs</a:t>
            </a:r>
          </a:p>
          <a:p>
            <a:pPr lvl="1"/>
            <a:r>
              <a:rPr lang="en-US" dirty="0" smtClean="0"/>
              <a:t>BestBuy.com: 773 TVs</a:t>
            </a:r>
          </a:p>
          <a:p>
            <a:pPr lvl="1"/>
            <a:r>
              <a:rPr lang="en-US" dirty="0" smtClean="0"/>
              <a:t>TheNerds.net: 20 TVs</a:t>
            </a:r>
          </a:p>
          <a:p>
            <a:pPr marL="400050"/>
            <a:r>
              <a:rPr lang="en-US" dirty="0" smtClean="0"/>
              <a:t>Duplicate clusters (golden standard):</a:t>
            </a:r>
          </a:p>
          <a:p>
            <a:pPr marL="800100" lvl="1"/>
            <a:r>
              <a:rPr lang="en-US" dirty="0" smtClean="0"/>
              <a:t>Number of clusters of size 1: 933 (933 unique products)</a:t>
            </a:r>
          </a:p>
          <a:p>
            <a:pPr marL="800100" lvl="1"/>
            <a:r>
              <a:rPr lang="en-US" dirty="0" smtClean="0"/>
              <a:t>Number of clusters of size 2: 300</a:t>
            </a:r>
          </a:p>
          <a:p>
            <a:pPr marL="800100" lvl="1"/>
            <a:r>
              <a:rPr lang="en-US" dirty="0" smtClean="0"/>
              <a:t>Number of clusters of size 3: 25</a:t>
            </a:r>
          </a:p>
          <a:p>
            <a:pPr marL="800100" lvl="1"/>
            <a:r>
              <a:rPr lang="en-US" dirty="0" smtClean="0"/>
              <a:t>Number of clusters of size 4: 4</a:t>
            </a:r>
          </a:p>
          <a:p>
            <a:pPr marL="400050"/>
            <a:r>
              <a:rPr lang="en-US" dirty="0" smtClean="0"/>
              <a:t>Data set contains model numbers to define golden standard</a:t>
            </a:r>
          </a:p>
          <a:p>
            <a:r>
              <a:rPr lang="en-US" dirty="0" smtClean="0"/>
              <a:t>On average a product has 29 Key-Value pairs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5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n </a:t>
            </a:r>
            <a:r>
              <a:rPr lang="en-US" dirty="0" smtClean="0"/>
              <a:t>= 50% of product vector length</a:t>
            </a:r>
          </a:p>
          <a:p>
            <a:r>
              <a:rPr lang="en-US" dirty="0" smtClean="0"/>
              <a:t>Two types of evaluation:</a:t>
            </a:r>
          </a:p>
          <a:p>
            <a:pPr lvl="1"/>
            <a:r>
              <a:rPr lang="en-US" dirty="0" smtClean="0"/>
              <a:t>Quality of the blocking procedure</a:t>
            </a:r>
          </a:p>
          <a:p>
            <a:pPr lvl="1"/>
            <a:r>
              <a:rPr lang="en-US" dirty="0" smtClean="0"/>
              <a:t>MSMP+ vs. MSMP vs. MSM</a:t>
            </a:r>
          </a:p>
          <a:p>
            <a:r>
              <a:rPr lang="en-US" dirty="0" smtClean="0"/>
              <a:t>Evaluation procedure:</a:t>
            </a:r>
          </a:p>
          <a:p>
            <a:pPr lvl="2"/>
            <a:r>
              <a:rPr lang="en-US" sz="2000" dirty="0" smtClean="0"/>
              <a:t>Bootstraps: </a:t>
            </a:r>
          </a:p>
          <a:p>
            <a:pPr lvl="3"/>
            <a:r>
              <a:rPr lang="en-US" dirty="0" smtClean="0"/>
              <a:t>60-65% of the data</a:t>
            </a:r>
          </a:p>
          <a:p>
            <a:pPr lvl="3"/>
            <a:r>
              <a:rPr lang="en-US" dirty="0" smtClean="0"/>
              <a:t>Around 1000 products</a:t>
            </a:r>
          </a:p>
          <a:p>
            <a:pPr lvl="3"/>
            <a:r>
              <a:rPr lang="en-US" dirty="0" smtClean="0"/>
              <a:t>Parameters learned for one bootstrap and results reported for the remaining products</a:t>
            </a:r>
          </a:p>
          <a:p>
            <a:pPr lvl="2"/>
            <a:r>
              <a:rPr lang="en-US" sz="2000" dirty="0" smtClean="0"/>
              <a:t>100 bootstraps</a:t>
            </a:r>
          </a:p>
          <a:p>
            <a:pPr lvl="2"/>
            <a:r>
              <a:rPr lang="en-US" sz="2000" dirty="0" smtClean="0"/>
              <a:t>Performance: average among bootstraps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7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Quality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Pair Quality (PQ) [aka precision, efficiency]: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𝑃𝑄</m:t>
                      </m:r>
                      <m:r>
                        <a:rPr lang="en-GB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𝐹𝑜𝑢𝑛𝑑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𝐷𝑢𝑝𝑙𝑖𝑐𝑎𝑡𝑒𝑠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𝐸𝑥𝑒𝑐𝑢𝑡𝑒𝑑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𝐶𝑜𝑚𝑝𝑎𝑟𝑖𝑠𝑜𝑛𝑠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Pair Completeness (PC) [aka recall]: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𝐹𝑜𝑢𝑛𝑑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</a:rPr>
                            <m:t>𝐷𝑢𝑝𝑙𝑖𝑐𝑎𝑡𝑒𝑠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𝑇𝑜𝑡𝑎𝑙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𝑁𝑢𝑚𝑏𝑒𝑟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𝑜𝑓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𝐷𝑢𝑝𝑙𝑖𝑐𝑎𝑡𝑒𝑠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r>
                  <a:rPr lang="en-US" dirty="0" smtClean="0"/>
                  <a:t>F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-measure:</a:t>
                </a:r>
                <a:endParaRPr lang="en-GB" dirty="0" smtClean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𝑃𝐶</m:t>
                      </m:r>
                      <m:r>
                        <a:rPr lang="en-GB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2 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𝑃𝑄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𝑃𝐶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𝑃𝑄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𝑃𝐶</m:t>
                          </m:r>
                        </m:den>
                      </m:f>
                    </m:oMath>
                  </m:oMathPara>
                </a14:m>
                <a:endParaRPr lang="en-US" sz="2400" dirty="0" smtClean="0"/>
              </a:p>
              <a:p>
                <a:pPr lvl="1"/>
                <a:endParaRPr lang="en-GB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963" t="-9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22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Quality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Change threshold </a:t>
                </a:r>
                <a:r>
                  <a:rPr lang="en-US" i="1" dirty="0"/>
                  <a:t>t</a:t>
                </a:r>
                <a:r>
                  <a:rPr lang="en-US" dirty="0"/>
                  <a:t> from 0 to 1 with a step of 0.05:</a:t>
                </a:r>
              </a:p>
              <a:p>
                <a:pPr lvl="1"/>
                <a:r>
                  <a:rPr lang="en-US" dirty="0"/>
                  <a:t>Changes the fraction of comparisons</a:t>
                </a:r>
              </a:p>
              <a:p>
                <a:r>
                  <a:rPr lang="en-US" dirty="0"/>
                  <a:t>Fraction of comparisons or computed pairs ratio (CPR):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𝐶𝑃𝑅</m:t>
                      </m:r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𝐸𝑥𝑒𝑐𝑢𝑡𝑒𝑑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</a:rPr>
                            <m:t>𝐶𝑜𝑚𝑝𝑎𝑟𝑖𝑠𝑜𝑛𝑠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𝑇𝑜𝑡𝑎𝑙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</a:rPr>
                            <m:t>𝑁𝑢𝑚𝑏𝑒𝑟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</a:rPr>
                            <m:t>𝑜𝑓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</a:rPr>
                            <m:t>𝐶𝑜𝑚𝑝𝑎𝑟𝑖𝑠𝑜𝑛𝑠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963" t="-9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7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65" y="1565765"/>
            <a:ext cx="6023077" cy="45173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/>
          <a:lstStyle/>
          <a:p>
            <a:r>
              <a:rPr lang="en-US" dirty="0" smtClean="0"/>
              <a:t>Pair Completeness vs. Fraction of Comparisons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50384" y="1732032"/>
            <a:ext cx="321064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MSMP = old preselection</a:t>
            </a:r>
            <a:endParaRPr lang="en-US" sz="1000" dirty="0" smtClean="0"/>
          </a:p>
          <a:p>
            <a:r>
              <a:rPr lang="en-US" dirty="0" smtClean="0"/>
              <a:t>Cleaned = + data cleaning</a:t>
            </a:r>
            <a:endParaRPr lang="en-US" sz="1000" dirty="0" smtClean="0"/>
          </a:p>
          <a:p>
            <a:r>
              <a:rPr lang="en-US" dirty="0" smtClean="0"/>
              <a:t>Values = + old model words 	in values</a:t>
            </a:r>
            <a:endParaRPr lang="en-US" sz="1000" dirty="0" smtClean="0"/>
          </a:p>
          <a:p>
            <a:r>
              <a:rPr lang="en-US" dirty="0" smtClean="0"/>
              <a:t>MSMP+= + new model words 	   in values</a:t>
            </a:r>
          </a:p>
          <a:p>
            <a:endParaRPr lang="en-US" sz="1000" dirty="0" smtClean="0"/>
          </a:p>
          <a:p>
            <a:r>
              <a:rPr lang="en-US" dirty="0" smtClean="0"/>
              <a:t>By performing 10% of the pairwise comparisons MSMP+ achieves a PC of 80%, while MSMP has a PC of 70% </a:t>
            </a:r>
          </a:p>
          <a:p>
            <a:endParaRPr lang="en-US" sz="1000" dirty="0"/>
          </a:p>
          <a:p>
            <a:r>
              <a:rPr lang="en-US" dirty="0" smtClean="0"/>
              <a:t>AUC of MSMP+ is 12.2% greater than the AUC of MSMP</a:t>
            </a:r>
            <a:endParaRPr lang="en-GB" dirty="0"/>
          </a:p>
        </p:txBody>
      </p:sp>
      <p:sp>
        <p:nvSpPr>
          <p:cNvPr id="11" name="Oval 10"/>
          <p:cNvSpPr/>
          <p:nvPr/>
        </p:nvSpPr>
        <p:spPr>
          <a:xfrm>
            <a:off x="1554205" y="2863551"/>
            <a:ext cx="144016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4695011" y="6237312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 threshold </a:t>
            </a:r>
            <a:r>
              <a:rPr lang="en-US" i="1" dirty="0" smtClean="0"/>
              <a:t>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552" y="623731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 threshold </a:t>
            </a:r>
            <a:r>
              <a:rPr lang="en-US" i="1" dirty="0" smtClean="0"/>
              <a:t>t</a:t>
            </a:r>
          </a:p>
        </p:txBody>
      </p:sp>
      <p:sp>
        <p:nvSpPr>
          <p:cNvPr id="14" name="Oval 13"/>
          <p:cNvSpPr/>
          <p:nvPr/>
        </p:nvSpPr>
        <p:spPr>
          <a:xfrm>
            <a:off x="1545964" y="2583456"/>
            <a:ext cx="144016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50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93" y="1590544"/>
            <a:ext cx="5990037" cy="44925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 Quality vs. Fraction of Comparisons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9552" y="623731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 threshold </a:t>
            </a:r>
            <a:r>
              <a:rPr lang="en-US" i="1" dirty="0" smtClean="0"/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50384" y="1732032"/>
            <a:ext cx="321064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MSMP = old </a:t>
            </a:r>
            <a:r>
              <a:rPr lang="en-US" dirty="0" err="1" smtClean="0"/>
              <a:t>preselection</a:t>
            </a:r>
            <a:endParaRPr lang="en-US" sz="1000" dirty="0" smtClean="0"/>
          </a:p>
          <a:p>
            <a:r>
              <a:rPr lang="en-US" dirty="0" smtClean="0"/>
              <a:t>Cleaned = + data cleaning</a:t>
            </a:r>
            <a:endParaRPr lang="en-US" sz="1000" dirty="0" smtClean="0"/>
          </a:p>
          <a:p>
            <a:r>
              <a:rPr lang="en-US" dirty="0" smtClean="0"/>
              <a:t>Values = + old model words 	in values</a:t>
            </a:r>
            <a:endParaRPr lang="en-US" sz="1000" dirty="0" smtClean="0"/>
          </a:p>
          <a:p>
            <a:r>
              <a:rPr lang="en-US" dirty="0" smtClean="0"/>
              <a:t>MSMP+= + new model words 	   in values</a:t>
            </a:r>
          </a:p>
          <a:p>
            <a:endParaRPr lang="en-US" sz="1000" dirty="0"/>
          </a:p>
          <a:p>
            <a:endParaRPr lang="en-US" sz="1000" dirty="0" smtClean="0"/>
          </a:p>
          <a:p>
            <a:r>
              <a:rPr lang="en-US" dirty="0" smtClean="0"/>
              <a:t>AUC of MSMP+ is 9.2% greater than the AUC of MSMP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695011" y="6237312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 threshold </a:t>
            </a:r>
            <a:r>
              <a:rPr lang="en-US" i="1" dirty="0" smtClean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14081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02" y="1628444"/>
            <a:ext cx="5923026" cy="44422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r>
              <a:rPr lang="en-US" dirty="0" smtClean="0"/>
              <a:t> vs. Fraction of Comparisons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9552" y="623731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 threshold </a:t>
            </a:r>
            <a:r>
              <a:rPr lang="en-US" i="1" dirty="0" smtClean="0"/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50384" y="1732032"/>
            <a:ext cx="321064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MSMP = old </a:t>
            </a:r>
            <a:r>
              <a:rPr lang="en-US" dirty="0" err="1" smtClean="0"/>
              <a:t>preselection</a:t>
            </a:r>
            <a:endParaRPr lang="en-US" sz="1000" dirty="0" smtClean="0"/>
          </a:p>
          <a:p>
            <a:r>
              <a:rPr lang="en-US" dirty="0" smtClean="0"/>
              <a:t>Cleaned = + data cleaning</a:t>
            </a:r>
            <a:endParaRPr lang="en-US" sz="1000" dirty="0" smtClean="0"/>
          </a:p>
          <a:p>
            <a:r>
              <a:rPr lang="en-US" dirty="0" smtClean="0"/>
              <a:t>Values = + old model words 	in values</a:t>
            </a:r>
            <a:endParaRPr lang="en-US" sz="1000" dirty="0" smtClean="0"/>
          </a:p>
          <a:p>
            <a:r>
              <a:rPr lang="en-US" dirty="0" smtClean="0"/>
              <a:t>MSMP+= + new model words 	   in values</a:t>
            </a:r>
          </a:p>
          <a:p>
            <a:endParaRPr lang="en-US" sz="1000" dirty="0" smtClean="0"/>
          </a:p>
          <a:p>
            <a:r>
              <a:rPr lang="en-US" dirty="0"/>
              <a:t>As in the </a:t>
            </a:r>
            <a:r>
              <a:rPr lang="en-US" dirty="0" smtClean="0"/>
              <a:t>PC </a:t>
            </a:r>
            <a:r>
              <a:rPr lang="en-US" dirty="0"/>
              <a:t>figure, cleaning improves MSMP for lower threshold values and considering values improves MSMP for higher thresholds</a:t>
            </a:r>
          </a:p>
          <a:p>
            <a:endParaRPr lang="en-US" sz="1000" dirty="0" smtClean="0"/>
          </a:p>
          <a:p>
            <a:r>
              <a:rPr lang="en-US" dirty="0" smtClean="0"/>
              <a:t>AUC of MSMP+ is 9.3% greater than the AUC of MSMP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30072" y="2778832"/>
            <a:ext cx="360040" cy="36004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555776" y="1788056"/>
            <a:ext cx="216024" cy="292812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695011" y="6237312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 threshold </a:t>
            </a:r>
            <a:r>
              <a:rPr lang="en-US" i="1" dirty="0" smtClean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8325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MSMP+ vs. MSMP vs. MSM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MSM parameters:</a:t>
            </a:r>
          </a:p>
          <a:p>
            <a:pPr lvl="1"/>
            <a:r>
              <a:rPr lang="en-US" dirty="0" smtClean="0">
                <a:sym typeface="Symbol"/>
              </a:rPr>
              <a:t>, [title similarity], </a:t>
            </a:r>
          </a:p>
          <a:p>
            <a:pPr lvl="1"/>
            <a:r>
              <a:rPr lang="en-US" dirty="0" smtClean="0">
                <a:sym typeface="Symbol"/>
              </a:rPr>
              <a:t> [KVP similarity], </a:t>
            </a:r>
          </a:p>
          <a:p>
            <a:pPr lvl="1"/>
            <a:r>
              <a:rPr lang="en-US" dirty="0" smtClean="0">
                <a:sym typeface="Symbol"/>
              </a:rPr>
              <a:t> [hybrid similarity], </a:t>
            </a:r>
          </a:p>
          <a:p>
            <a:pPr lvl="1"/>
            <a:r>
              <a:rPr lang="en-US" dirty="0" smtClean="0">
                <a:sym typeface="Symbol"/>
              </a:rPr>
              <a:t> [hierarchical clustering]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sz="2400" dirty="0" smtClean="0"/>
              <a:t>   optimized using grid search using the Lisa computer</a:t>
            </a:r>
            <a:br>
              <a:rPr lang="en-US" sz="2400" dirty="0" smtClean="0"/>
            </a:br>
            <a:r>
              <a:rPr lang="en-US" sz="2400" dirty="0" smtClean="0"/>
              <a:t>cluster at </a:t>
            </a:r>
            <a:r>
              <a:rPr lang="en-US" sz="2400" dirty="0" err="1" smtClean="0"/>
              <a:t>SURFSara</a:t>
            </a:r>
            <a:r>
              <a:rPr lang="en-US" sz="2400" dirty="0" smtClean="0"/>
              <a:t> </a:t>
            </a:r>
            <a:r>
              <a:rPr lang="en-US" sz="2400" i="1" dirty="0" smtClean="0"/>
              <a:t>for each threshold t </a:t>
            </a:r>
            <a:r>
              <a:rPr lang="en-US" sz="2400" dirty="0" smtClean="0"/>
              <a:t>and</a:t>
            </a:r>
            <a:r>
              <a:rPr lang="en-US" sz="2400" i="1" dirty="0" smtClean="0"/>
              <a:t> each bootstrap</a:t>
            </a:r>
            <a:endParaRPr lang="en-US" i="1" dirty="0" smtClean="0"/>
          </a:p>
          <a:p>
            <a:r>
              <a:rPr lang="en-US" dirty="0" smtClean="0"/>
              <a:t>TP = pairs of items correctly found as duplicates</a:t>
            </a:r>
          </a:p>
          <a:p>
            <a:r>
              <a:rPr lang="en-US" dirty="0" smtClean="0"/>
              <a:t>T</a:t>
            </a:r>
            <a:r>
              <a:rPr lang="en-US" dirty="0"/>
              <a:t>N</a:t>
            </a:r>
            <a:r>
              <a:rPr lang="en-US" dirty="0" smtClean="0"/>
              <a:t> = </a:t>
            </a:r>
            <a:r>
              <a:rPr lang="en-US" dirty="0"/>
              <a:t>pairs of items correctly found as </a:t>
            </a:r>
            <a:r>
              <a:rPr lang="en-US" dirty="0" smtClean="0"/>
              <a:t>non-duplicates</a:t>
            </a:r>
          </a:p>
          <a:p>
            <a:r>
              <a:rPr lang="en-US" dirty="0" smtClean="0"/>
              <a:t>FP = </a:t>
            </a:r>
            <a:r>
              <a:rPr lang="en-US" dirty="0"/>
              <a:t>pairs of items </a:t>
            </a:r>
            <a:r>
              <a:rPr lang="en-US" dirty="0" smtClean="0"/>
              <a:t>incorrectly </a:t>
            </a:r>
            <a:r>
              <a:rPr lang="en-US" dirty="0"/>
              <a:t>found as </a:t>
            </a:r>
            <a:r>
              <a:rPr lang="en-US" dirty="0" smtClean="0"/>
              <a:t>duplicates</a:t>
            </a:r>
          </a:p>
          <a:p>
            <a:r>
              <a:rPr lang="en-US" dirty="0" smtClean="0"/>
              <a:t>FN = </a:t>
            </a:r>
            <a:r>
              <a:rPr lang="en-US" dirty="0"/>
              <a:t>pairs of items incorrectly found as </a:t>
            </a:r>
            <a:r>
              <a:rPr lang="en-US" dirty="0" smtClean="0"/>
              <a:t>non-duplicates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6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22" y="1658862"/>
            <a:ext cx="5880481" cy="44103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MSMP vs. MSM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50384" y="1732032"/>
            <a:ext cx="321064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fraction of comparisons for MSM is always 1, as it performs all comparisons; MSM has an F</a:t>
            </a:r>
            <a:r>
              <a:rPr lang="en-US" baseline="-25000" dirty="0" smtClean="0"/>
              <a:t>1 </a:t>
            </a:r>
            <a:r>
              <a:rPr lang="en-US" dirty="0" smtClean="0"/>
              <a:t>of 0.525</a:t>
            </a:r>
          </a:p>
          <a:p>
            <a:endParaRPr lang="en-US" sz="1000" dirty="0"/>
          </a:p>
          <a:p>
            <a:endParaRPr lang="en-US" sz="1000" dirty="0" smtClean="0"/>
          </a:p>
          <a:p>
            <a:r>
              <a:rPr lang="en-US" dirty="0" smtClean="0"/>
              <a:t>Performing 5% of the comparisons MSMP+ achieves an F</a:t>
            </a:r>
            <a:r>
              <a:rPr lang="en-US" baseline="-25000" dirty="0" smtClean="0"/>
              <a:t>1</a:t>
            </a:r>
            <a:r>
              <a:rPr lang="en-US" dirty="0" smtClean="0"/>
              <a:t> of 0.49, and MSMP gets an F</a:t>
            </a:r>
            <a:r>
              <a:rPr lang="en-US" baseline="-25000" dirty="0" smtClean="0"/>
              <a:t>1</a:t>
            </a:r>
            <a:r>
              <a:rPr lang="en-US" dirty="0" smtClean="0"/>
              <a:t> of 0.46</a:t>
            </a:r>
          </a:p>
          <a:p>
            <a:endParaRPr lang="en-US" dirty="0"/>
          </a:p>
          <a:p>
            <a:r>
              <a:rPr lang="en-US" dirty="0"/>
              <a:t>AUC of MSMP+ is </a:t>
            </a:r>
            <a:r>
              <a:rPr lang="en-US" dirty="0" smtClean="0"/>
              <a:t>7.8% </a:t>
            </a:r>
            <a:r>
              <a:rPr lang="en-US" dirty="0"/>
              <a:t>greater than the AUC of MSMP</a:t>
            </a:r>
            <a:endParaRPr lang="en-GB" dirty="0"/>
          </a:p>
          <a:p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39552" y="623731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 threshold </a:t>
            </a:r>
            <a:r>
              <a:rPr lang="en-US" i="1" dirty="0" smtClean="0"/>
              <a:t>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08104" y="6237312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 threshold </a:t>
            </a:r>
            <a:r>
              <a:rPr lang="en-US" i="1" dirty="0" smtClean="0"/>
              <a:t>t</a:t>
            </a:r>
          </a:p>
        </p:txBody>
      </p:sp>
      <p:sp>
        <p:nvSpPr>
          <p:cNvPr id="16" name="Oval 15"/>
          <p:cNvSpPr/>
          <p:nvPr/>
        </p:nvSpPr>
        <p:spPr>
          <a:xfrm>
            <a:off x="1320523" y="2480263"/>
            <a:ext cx="144016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318364" y="2320231"/>
            <a:ext cx="144016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69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Explosion of Web shops:</a:t>
                </a:r>
              </a:p>
              <a:p>
                <a:pPr lvl="1"/>
                <a:r>
                  <a:rPr lang="en-US" dirty="0" smtClean="0"/>
                  <a:t>Heterogeneous product information</a:t>
                </a:r>
              </a:p>
              <a:p>
                <a:r>
                  <a:rPr lang="en-US" dirty="0" smtClean="0"/>
                  <a:t>Product aggregators (e.g., comparison sites):</a:t>
                </a:r>
              </a:p>
              <a:p>
                <a:pPr lvl="1"/>
                <a:r>
                  <a:rPr lang="en-US" dirty="0" smtClean="0"/>
                  <a:t>Need to reconcile heterogeneous product descriptions</a:t>
                </a:r>
              </a:p>
              <a:p>
                <a:pPr lvl="1"/>
                <a:r>
                  <a:rPr lang="en-US" dirty="0" smtClean="0"/>
                  <a:t>Need to find product duplicates (model numbers often absent)</a:t>
                </a:r>
              </a:p>
              <a:p>
                <a:r>
                  <a:rPr lang="en-US" dirty="0" smtClean="0"/>
                  <a:t>Product duplicates:</a:t>
                </a:r>
              </a:p>
              <a:p>
                <a:pPr lvl="1"/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products you need to perform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box>
                      <m:box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−1)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dirty="0" smtClean="0"/>
                  <a:t> comparisons (for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=10,000</m:t>
                    </m:r>
                  </m:oMath>
                </a14:m>
                <a:r>
                  <a:rPr lang="en-GB" dirty="0" smtClean="0"/>
                  <a:t> you need to perform approximately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50</m:t>
                    </m:r>
                  </m:oMath>
                </a14:m>
                <a:r>
                  <a:rPr lang="en-GB" dirty="0" smtClean="0"/>
                  <a:t> million comparisons)</a:t>
                </a:r>
              </a:p>
              <a:p>
                <a:r>
                  <a:rPr lang="en-US" dirty="0" smtClean="0"/>
                  <a:t>Idea: compare a product only with the most similar ones</a:t>
                </a:r>
              </a:p>
              <a:p>
                <a:pPr lvl="1"/>
                <a:r>
                  <a:rPr lang="en-US" dirty="0" smtClean="0"/>
                  <a:t>The number of comparisons will be (often) linear in the number of products (assuming a fixed number of duplicates per product)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963" t="-943" b="-5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8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Applying LSH reduces the number of comparisons for duplicate detection by considering only candidate neighbors</a:t>
            </a:r>
          </a:p>
          <a:p>
            <a:r>
              <a:rPr lang="en-US" dirty="0" smtClean="0"/>
              <a:t>Two main extensions:</a:t>
            </a:r>
          </a:p>
          <a:p>
            <a:pPr lvl="1"/>
            <a:r>
              <a:rPr lang="en-US" dirty="0" smtClean="0"/>
              <a:t>Data cleaning</a:t>
            </a:r>
          </a:p>
          <a:p>
            <a:pPr lvl="1"/>
            <a:r>
              <a:rPr lang="en-US" dirty="0" smtClean="0"/>
              <a:t>(Adapted) Model words extraction from titles and key-value pairs</a:t>
            </a:r>
          </a:p>
          <a:p>
            <a:r>
              <a:rPr lang="en-US" dirty="0" smtClean="0"/>
              <a:t>AUC for </a:t>
            </a:r>
            <a:r>
              <a:rPr lang="en-US" dirty="0"/>
              <a:t>MSMP+ </a:t>
            </a:r>
            <a:r>
              <a:rPr lang="en-US" dirty="0" smtClean="0"/>
              <a:t>is 12.2%, 9.2%, and 9.3% greater for PC, PQ, and F</a:t>
            </a:r>
            <a:r>
              <a:rPr lang="en-US" baseline="-25000" dirty="0" smtClean="0"/>
              <a:t>1</a:t>
            </a:r>
            <a:r>
              <a:rPr lang="en-US" dirty="0" smtClean="0"/>
              <a:t>, respectively, </a:t>
            </a:r>
            <a:r>
              <a:rPr lang="en-US" smtClean="0"/>
              <a:t>than </a:t>
            </a:r>
            <a:r>
              <a:rPr lang="en-US" smtClean="0"/>
              <a:t>AUC </a:t>
            </a:r>
            <a:r>
              <a:rPr lang="en-US" dirty="0" smtClean="0"/>
              <a:t>for MSP</a:t>
            </a:r>
            <a:endParaRPr lang="en-US" sz="1200" dirty="0" smtClean="0"/>
          </a:p>
          <a:p>
            <a:r>
              <a:rPr lang="en-US" dirty="0"/>
              <a:t>Performing 5% of the </a:t>
            </a:r>
            <a:r>
              <a:rPr lang="en-US" dirty="0" smtClean="0"/>
              <a:t>comparisons MSMP+ results only 6.7% </a:t>
            </a:r>
            <a:r>
              <a:rPr lang="en-US" dirty="0"/>
              <a:t>decrease in </a:t>
            </a:r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r>
              <a:rPr lang="en-US" dirty="0" smtClean="0"/>
              <a:t>-measure compared </a:t>
            </a:r>
            <a:r>
              <a:rPr lang="en-US" dirty="0"/>
              <a:t>to </a:t>
            </a:r>
            <a:r>
              <a:rPr lang="en-US" dirty="0" smtClean="0"/>
              <a:t>MSMP, </a:t>
            </a:r>
            <a:r>
              <a:rPr lang="en-US" dirty="0"/>
              <a:t>and </a:t>
            </a:r>
            <a:r>
              <a:rPr lang="en-US" dirty="0" smtClean="0"/>
              <a:t>12.4% </a:t>
            </a:r>
            <a:r>
              <a:rPr lang="en-US" dirty="0"/>
              <a:t>decrease in F</a:t>
            </a:r>
            <a:r>
              <a:rPr lang="en-US" baseline="-25000" dirty="0"/>
              <a:t>1</a:t>
            </a:r>
            <a:r>
              <a:rPr lang="en-US" dirty="0"/>
              <a:t>-measure compared to the state-of-the-art duplicate detection method </a:t>
            </a:r>
            <a:r>
              <a:rPr lang="en-US" dirty="0" smtClean="0"/>
              <a:t>MSM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conversion for different units of measurement</a:t>
            </a:r>
          </a:p>
          <a:p>
            <a:r>
              <a:rPr lang="en-US" dirty="0" smtClean="0"/>
              <a:t>Exploit additional token-based blocking schemes: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ords (from title and/or description values)</a:t>
            </a:r>
          </a:p>
          <a:p>
            <a:pPr lvl="1"/>
            <a:r>
              <a:rPr lang="en-US" dirty="0" smtClean="0"/>
              <a:t>q-grams (parts of tokens)</a:t>
            </a:r>
          </a:p>
          <a:p>
            <a:pPr lvl="1"/>
            <a:r>
              <a:rPr lang="en-US" dirty="0" smtClean="0"/>
              <a:t>n-tuples (groups of tokens)</a:t>
            </a:r>
          </a:p>
          <a:p>
            <a:pPr lvl="1"/>
            <a:r>
              <a:rPr lang="en-US" dirty="0" smtClean="0"/>
              <a:t>Combinations (AND </a:t>
            </a:r>
            <a:r>
              <a:rPr lang="en-US" dirty="0" err="1" smtClean="0"/>
              <a:t>and</a:t>
            </a:r>
            <a:r>
              <a:rPr lang="en-US" dirty="0" smtClean="0"/>
              <a:t> OR) of words, model words, n-tuples, and q-grams (the last two applied to both words and/or model words) </a:t>
            </a:r>
          </a:p>
          <a:p>
            <a:r>
              <a:rPr lang="en-US" dirty="0" smtClean="0"/>
              <a:t>Exploit map-reduce during blocking</a:t>
            </a:r>
          </a:p>
          <a:p>
            <a:r>
              <a:rPr lang="en-US" dirty="0" smtClean="0"/>
              <a:t>Infer property types and use these in the similarity computations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99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0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Multi-component Similarity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Key-Value Pairs (KVP) component (for matching keys</a:t>
            </a:r>
            <a:r>
              <a:rPr lang="en-US" sz="3200" b="1" dirty="0" smtClean="0"/>
              <a:t>):</a:t>
            </a:r>
          </a:p>
          <a:p>
            <a:pPr marL="609600" indent="-609600">
              <a:buNone/>
            </a:pPr>
            <a:r>
              <a:rPr lang="en-US" altLang="en-US" sz="2600" dirty="0"/>
              <a:t>s</a:t>
            </a:r>
            <a:r>
              <a:rPr lang="en-US" altLang="en-US" sz="2600" dirty="0" smtClean="0"/>
              <a:t>im = </a:t>
            </a:r>
            <a:r>
              <a:rPr lang="en-US" altLang="en-US" sz="2600" dirty="0" err="1" smtClean="0"/>
              <a:t>avgSim</a:t>
            </a:r>
            <a:r>
              <a:rPr lang="en-US" altLang="en-US" sz="2600" dirty="0" smtClean="0"/>
              <a:t>=0</a:t>
            </a:r>
          </a:p>
          <a:p>
            <a:pPr marL="609600" indent="-609600">
              <a:buNone/>
            </a:pPr>
            <a:r>
              <a:rPr lang="en-US" altLang="en-US" sz="2600" dirty="0" smtClean="0"/>
              <a:t>m = 0 {number of matching keys} w = 0 {weight of matching keys}</a:t>
            </a:r>
          </a:p>
          <a:p>
            <a:pPr marL="609600" indent="-609600">
              <a:buNone/>
            </a:pPr>
            <a:r>
              <a:rPr lang="en-US" altLang="en-US" sz="2600" dirty="0" smtClean="0"/>
              <a:t>nmk</a:t>
            </a:r>
            <a:r>
              <a:rPr lang="en-US" altLang="en-US" sz="2600" baseline="-25000" dirty="0" smtClean="0"/>
              <a:t>i </a:t>
            </a:r>
            <a:r>
              <a:rPr lang="en-US" altLang="en-US" sz="2600" dirty="0" smtClean="0"/>
              <a:t>=</a:t>
            </a:r>
            <a:r>
              <a:rPr lang="en-US" altLang="en-US" sz="2600" i="1" dirty="0" smtClean="0"/>
              <a:t> KVP</a:t>
            </a:r>
            <a:r>
              <a:rPr lang="en-US" altLang="en-US" sz="2600" i="1" baseline="-25000" dirty="0" smtClean="0"/>
              <a:t>i </a:t>
            </a:r>
            <a:r>
              <a:rPr lang="en-US" altLang="en-US" sz="2600" dirty="0" smtClean="0"/>
              <a:t>{non-matching keys of product p</a:t>
            </a:r>
            <a:r>
              <a:rPr lang="en-US" altLang="en-US" sz="2600" baseline="-25000" dirty="0" smtClean="0"/>
              <a:t>i</a:t>
            </a:r>
            <a:r>
              <a:rPr lang="en-US" altLang="en-US" sz="2600" dirty="0" smtClean="0"/>
              <a:t>}</a:t>
            </a:r>
          </a:p>
          <a:p>
            <a:pPr marL="609600" indent="-609600">
              <a:buNone/>
            </a:pPr>
            <a:r>
              <a:rPr lang="en-US" altLang="en-US" sz="2600" dirty="0"/>
              <a:t>n</a:t>
            </a:r>
            <a:r>
              <a:rPr lang="en-US" altLang="en-US" sz="2600" dirty="0" smtClean="0"/>
              <a:t>mk</a:t>
            </a:r>
            <a:r>
              <a:rPr lang="en-US" altLang="en-US" sz="2600" baseline="-25000" dirty="0" smtClean="0"/>
              <a:t>j </a:t>
            </a:r>
            <a:r>
              <a:rPr lang="en-US" altLang="en-US" sz="2600" dirty="0" smtClean="0"/>
              <a:t>=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KVP</a:t>
            </a:r>
            <a:r>
              <a:rPr lang="en-US" altLang="en-US" sz="2600" i="1" baseline="-25000" dirty="0" err="1" smtClean="0"/>
              <a:t>j</a:t>
            </a:r>
            <a:r>
              <a:rPr lang="en-US" altLang="en-US" sz="2600" i="1" baseline="-25000" dirty="0" smtClean="0"/>
              <a:t> </a:t>
            </a:r>
            <a:r>
              <a:rPr lang="en-US" altLang="en-US" sz="2600" dirty="0" smtClean="0"/>
              <a:t>{non-matching keys of product p</a:t>
            </a:r>
            <a:r>
              <a:rPr lang="en-US" altLang="en-US" sz="2600" baseline="-25000" dirty="0" smtClean="0"/>
              <a:t>j</a:t>
            </a:r>
            <a:r>
              <a:rPr lang="en-US" altLang="en-US" sz="2600" dirty="0" smtClean="0"/>
              <a:t>}</a:t>
            </a:r>
          </a:p>
          <a:p>
            <a:pPr marL="609600" indent="-609600">
              <a:buNone/>
            </a:pPr>
            <a:r>
              <a:rPr lang="en-US" altLang="en-US" sz="2600" b="1" dirty="0" smtClean="0"/>
              <a:t>for</a:t>
            </a:r>
            <a:r>
              <a:rPr lang="en-US" altLang="en-US" sz="2600" dirty="0" smtClean="0"/>
              <a:t> </a:t>
            </a:r>
            <a:r>
              <a:rPr lang="en-US" altLang="en-US" sz="2600" b="1" dirty="0"/>
              <a:t>all</a:t>
            </a:r>
            <a:r>
              <a:rPr lang="en-US" altLang="en-US" sz="2600" dirty="0"/>
              <a:t> </a:t>
            </a:r>
            <a:r>
              <a:rPr lang="en-US" altLang="en-US" sz="2600" dirty="0" smtClean="0"/>
              <a:t>KVP </a:t>
            </a:r>
            <a:r>
              <a:rPr lang="en-US" altLang="en-US" sz="2600" i="1" dirty="0" smtClean="0"/>
              <a:t>q</a:t>
            </a:r>
            <a:r>
              <a:rPr lang="en-US" altLang="en-US" sz="2600" dirty="0" smtClean="0"/>
              <a:t> in </a:t>
            </a:r>
            <a:r>
              <a:rPr lang="en-US" altLang="en-US" sz="2600" i="1" dirty="0" smtClean="0"/>
              <a:t>KVP</a:t>
            </a:r>
            <a:r>
              <a:rPr lang="en-US" altLang="en-US" sz="2600" baseline="-25000" dirty="0" smtClean="0"/>
              <a:t>i </a:t>
            </a:r>
            <a:r>
              <a:rPr lang="en-US" altLang="en-US" sz="2600" b="1" dirty="0" smtClean="0"/>
              <a:t>do</a:t>
            </a:r>
            <a:endParaRPr lang="en-US" altLang="en-US" sz="2600" b="1" baseline="-25000" dirty="0"/>
          </a:p>
          <a:p>
            <a:pPr marL="609600" indent="-609600">
              <a:buFont typeface="Monotype Sorts" charset="2"/>
              <a:buNone/>
            </a:pPr>
            <a:r>
              <a:rPr lang="en-US" altLang="en-US" sz="2600" dirty="0"/>
              <a:t>    </a:t>
            </a:r>
            <a:r>
              <a:rPr lang="en-US" altLang="en-US" sz="2600" b="1" dirty="0"/>
              <a:t>for</a:t>
            </a:r>
            <a:r>
              <a:rPr lang="en-US" altLang="en-US" sz="2600" dirty="0"/>
              <a:t> </a:t>
            </a:r>
            <a:r>
              <a:rPr lang="en-US" altLang="en-US" sz="2600" b="1" dirty="0"/>
              <a:t>all </a:t>
            </a:r>
            <a:r>
              <a:rPr lang="en-US" altLang="en-US" sz="2600" dirty="0"/>
              <a:t>KVP </a:t>
            </a:r>
            <a:r>
              <a:rPr lang="en-US" altLang="en-US" sz="2600" i="1" dirty="0" smtClean="0"/>
              <a:t>r</a:t>
            </a:r>
            <a:r>
              <a:rPr lang="en-US" altLang="en-US" sz="2600" dirty="0" smtClean="0"/>
              <a:t> </a:t>
            </a:r>
            <a:r>
              <a:rPr lang="en-US" altLang="en-US" sz="2600" dirty="0"/>
              <a:t>in </a:t>
            </a:r>
            <a:r>
              <a:rPr lang="en-US" altLang="en-US" sz="2600" i="1" dirty="0" err="1" smtClean="0"/>
              <a:t>KVP</a:t>
            </a:r>
            <a:r>
              <a:rPr lang="en-US" altLang="en-US" sz="2600" baseline="-25000" dirty="0" err="1" smtClean="0"/>
              <a:t>j</a:t>
            </a:r>
            <a:r>
              <a:rPr lang="en-US" altLang="en-US" sz="2600" dirty="0" smtClean="0"/>
              <a:t> </a:t>
            </a:r>
            <a:r>
              <a:rPr lang="en-US" altLang="en-US" sz="2600" b="1" dirty="0"/>
              <a:t>do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b="1" dirty="0"/>
              <a:t>        </a:t>
            </a:r>
            <a:r>
              <a:rPr lang="en-US" altLang="en-US" sz="2600" i="1" dirty="0" err="1" smtClean="0"/>
              <a:t>keySim</a:t>
            </a:r>
            <a:r>
              <a:rPr lang="en-US" altLang="en-US" sz="2600" i="1" dirty="0" smtClean="0"/>
              <a:t> = q-</a:t>
            </a:r>
            <a:r>
              <a:rPr lang="en-US" altLang="en-US" sz="2600" i="1" dirty="0" err="1" smtClean="0"/>
              <a:t>gramSim</a:t>
            </a:r>
            <a:r>
              <a:rPr lang="en-US" altLang="en-US" sz="2600" i="1" dirty="0" smtClean="0"/>
              <a:t>(key(q),key(r)) </a:t>
            </a:r>
            <a:r>
              <a:rPr lang="en-US" altLang="en-US" sz="2600" dirty="0" smtClean="0"/>
              <a:t>{</a:t>
            </a:r>
            <a:r>
              <a:rPr lang="en-US" altLang="en-US" sz="2600" dirty="0" err="1" smtClean="0"/>
              <a:t>Jaccard</a:t>
            </a:r>
            <a:r>
              <a:rPr lang="en-US" altLang="en-US" sz="2600" dirty="0" smtClean="0"/>
              <a:t> similarity for q-grams; q = 3}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/>
              <a:t> </a:t>
            </a:r>
            <a:r>
              <a:rPr lang="en-US" altLang="en-US" sz="2600" i="1" dirty="0" smtClean="0"/>
              <a:t>       </a:t>
            </a:r>
            <a:r>
              <a:rPr lang="en-US" altLang="en-US" sz="2600" b="1" dirty="0" smtClean="0"/>
              <a:t>if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keySim</a:t>
            </a:r>
            <a:r>
              <a:rPr lang="en-US" altLang="en-US" sz="2600" dirty="0" smtClean="0"/>
              <a:t> &gt; </a:t>
            </a:r>
            <a:r>
              <a:rPr lang="en-US" altLang="en-US" sz="2600" dirty="0" smtClean="0">
                <a:sym typeface="Symbol"/>
              </a:rPr>
              <a:t> </a:t>
            </a:r>
            <a:r>
              <a:rPr lang="en-US" altLang="en-US" sz="2600" b="1" dirty="0" smtClean="0">
                <a:sym typeface="Symbol"/>
              </a:rPr>
              <a:t>then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dirty="0">
                <a:sym typeface="Symbol"/>
              </a:rPr>
              <a:t> </a:t>
            </a:r>
            <a:r>
              <a:rPr lang="en-US" altLang="en-US" sz="2600" dirty="0" smtClean="0">
                <a:sym typeface="Symbol"/>
              </a:rPr>
              <a:t>           </a:t>
            </a:r>
            <a:r>
              <a:rPr lang="en-US" altLang="en-US" sz="2600" i="1" dirty="0" err="1" smtClean="0">
                <a:sym typeface="Symbol"/>
              </a:rPr>
              <a:t>valueSim</a:t>
            </a:r>
            <a:r>
              <a:rPr lang="en-US" altLang="en-US" sz="2600" i="1" dirty="0" smtClean="0">
                <a:sym typeface="Symbol"/>
              </a:rPr>
              <a:t> = q-</a:t>
            </a:r>
            <a:r>
              <a:rPr lang="en-US" altLang="en-US" sz="2600" i="1" dirty="0" err="1" smtClean="0">
                <a:sym typeface="Symbol"/>
              </a:rPr>
              <a:t>gramSim</a:t>
            </a:r>
            <a:r>
              <a:rPr lang="en-US" altLang="en-US" sz="2600" i="1" dirty="0" smtClean="0">
                <a:sym typeface="Symbol"/>
              </a:rPr>
              <a:t>(value(q),value(r))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>
                <a:sym typeface="Symbol"/>
              </a:rPr>
              <a:t> </a:t>
            </a:r>
            <a:r>
              <a:rPr lang="en-US" altLang="en-US" sz="2600" i="1" dirty="0" smtClean="0">
                <a:sym typeface="Symbol"/>
              </a:rPr>
              <a:t>           weight = </a:t>
            </a:r>
            <a:r>
              <a:rPr lang="en-US" altLang="en-US" sz="2600" i="1" dirty="0" err="1" smtClean="0">
                <a:sym typeface="Symbol"/>
              </a:rPr>
              <a:t>keySim</a:t>
            </a:r>
            <a:endParaRPr lang="en-US" altLang="en-US" sz="2600" i="1" dirty="0" smtClean="0">
              <a:sym typeface="Symbol"/>
            </a:endParaRP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 smtClean="0">
                <a:sym typeface="Symbol"/>
              </a:rPr>
              <a:t>            sim = sim + weight * </a:t>
            </a:r>
            <a:r>
              <a:rPr lang="en-US" altLang="en-US" sz="2600" i="1" dirty="0" err="1" smtClean="0">
                <a:sym typeface="Symbol"/>
              </a:rPr>
              <a:t>valueSim</a:t>
            </a:r>
            <a:endParaRPr lang="en-US" altLang="en-US" sz="2600" i="1" dirty="0" smtClean="0">
              <a:sym typeface="Symbol"/>
            </a:endParaRP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 smtClean="0">
                <a:sym typeface="Symbol"/>
              </a:rPr>
              <a:t>            m = m + 1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>
                <a:sym typeface="Symbol"/>
              </a:rPr>
              <a:t> </a:t>
            </a:r>
            <a:r>
              <a:rPr lang="en-US" altLang="en-US" sz="2600" i="1" dirty="0" smtClean="0">
                <a:sym typeface="Symbol"/>
              </a:rPr>
              <a:t>           w = w + weight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>
                <a:sym typeface="Symbol"/>
              </a:rPr>
              <a:t> </a:t>
            </a:r>
            <a:r>
              <a:rPr lang="en-US" altLang="en-US" sz="2600" i="1" dirty="0" smtClean="0">
                <a:sym typeface="Symbol"/>
              </a:rPr>
              <a:t>           </a:t>
            </a:r>
            <a:r>
              <a:rPr lang="en-US" altLang="en-US" sz="2600" i="1" dirty="0" smtClean="0"/>
              <a:t>nmk</a:t>
            </a:r>
            <a:r>
              <a:rPr lang="en-US" altLang="en-US" sz="2600" i="1" baseline="-25000" dirty="0" smtClean="0"/>
              <a:t>i </a:t>
            </a:r>
            <a:r>
              <a:rPr lang="en-US" altLang="en-US" sz="2600" i="1" dirty="0" smtClean="0"/>
              <a:t>=</a:t>
            </a:r>
            <a:r>
              <a:rPr lang="en-US" altLang="en-US" sz="2600" i="1" baseline="-25000" dirty="0" smtClean="0"/>
              <a:t> </a:t>
            </a:r>
            <a:r>
              <a:rPr lang="en-US" altLang="en-US" sz="2600" i="1" dirty="0" err="1" smtClean="0"/>
              <a:t>nmk</a:t>
            </a:r>
            <a:r>
              <a:rPr lang="en-US" altLang="en-US" sz="2600" i="1" baseline="-25000" dirty="0" err="1" smtClean="0"/>
              <a:t>i</a:t>
            </a:r>
            <a:r>
              <a:rPr lang="en-US" altLang="en-US" sz="2600" i="1" baseline="-25000" dirty="0" smtClean="0"/>
              <a:t>  </a:t>
            </a:r>
            <a:r>
              <a:rPr lang="en-US" altLang="en-US" sz="2600" i="1" dirty="0" smtClean="0"/>
              <a:t>- q</a:t>
            </a:r>
            <a:r>
              <a:rPr lang="en-US" altLang="en-US" sz="2600" i="1" dirty="0" smtClean="0">
                <a:sym typeface="Symbol"/>
              </a:rPr>
              <a:t> 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>
                <a:sym typeface="Symbol"/>
              </a:rPr>
              <a:t> </a:t>
            </a:r>
            <a:r>
              <a:rPr lang="en-US" altLang="en-US" sz="2600" i="1" dirty="0" smtClean="0">
                <a:sym typeface="Symbol"/>
              </a:rPr>
              <a:t>           </a:t>
            </a:r>
            <a:r>
              <a:rPr lang="en-US" altLang="en-US" sz="2600" i="1" dirty="0" smtClean="0"/>
              <a:t>nmk</a:t>
            </a:r>
            <a:r>
              <a:rPr lang="en-US" altLang="en-US" sz="2600" i="1" baseline="-25000" dirty="0"/>
              <a:t>j</a:t>
            </a:r>
            <a:r>
              <a:rPr lang="en-US" altLang="en-US" sz="2600" i="1" baseline="-25000" dirty="0" smtClean="0"/>
              <a:t> </a:t>
            </a:r>
            <a:r>
              <a:rPr lang="en-US" altLang="en-US" sz="2600" i="1" dirty="0"/>
              <a:t>=</a:t>
            </a:r>
            <a:r>
              <a:rPr lang="en-US" altLang="en-US" sz="2600" i="1" baseline="-25000" dirty="0"/>
              <a:t> </a:t>
            </a:r>
            <a:r>
              <a:rPr lang="en-US" altLang="en-US" sz="2600" i="1" dirty="0" err="1" smtClean="0"/>
              <a:t>nmk</a:t>
            </a:r>
            <a:r>
              <a:rPr lang="en-US" altLang="en-US" sz="2600" i="1" baseline="-25000" dirty="0" err="1" smtClean="0"/>
              <a:t>j</a:t>
            </a:r>
            <a:r>
              <a:rPr lang="en-US" altLang="en-US" sz="2600" i="1" baseline="-25000" dirty="0" smtClean="0"/>
              <a:t>  </a:t>
            </a:r>
            <a:r>
              <a:rPr lang="en-US" altLang="en-US" sz="2600" i="1" dirty="0" smtClean="0"/>
              <a:t>- r</a:t>
            </a:r>
            <a:r>
              <a:rPr lang="en-US" altLang="en-US" sz="2600" i="1" dirty="0" smtClean="0">
                <a:sym typeface="Symbol"/>
              </a:rPr>
              <a:t>       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b="1" i="1" dirty="0">
                <a:sym typeface="Symbol"/>
              </a:rPr>
              <a:t> </a:t>
            </a:r>
            <a:r>
              <a:rPr lang="en-US" altLang="en-US" sz="2600" b="1" i="1" dirty="0" smtClean="0">
                <a:sym typeface="Symbol"/>
              </a:rPr>
              <a:t>      </a:t>
            </a:r>
            <a:r>
              <a:rPr lang="en-US" altLang="en-US" sz="2600" b="1" dirty="0" smtClean="0">
                <a:sym typeface="Symbol"/>
              </a:rPr>
              <a:t>end if</a:t>
            </a:r>
            <a:endParaRPr lang="en-US" altLang="en-US" sz="2600" b="1" dirty="0"/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/>
              <a:t>    </a:t>
            </a:r>
            <a:r>
              <a:rPr lang="en-US" altLang="en-US" sz="2600" b="1" dirty="0"/>
              <a:t>end for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b="1" dirty="0" smtClean="0"/>
              <a:t>end for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b="1" dirty="0"/>
              <a:t>i</a:t>
            </a:r>
            <a:r>
              <a:rPr lang="en-US" altLang="en-US" sz="2600" b="1" dirty="0" smtClean="0"/>
              <a:t>f </a:t>
            </a:r>
            <a:r>
              <a:rPr lang="en-US" altLang="en-US" sz="2600" i="1" dirty="0" smtClean="0"/>
              <a:t>w &gt; 0 </a:t>
            </a:r>
            <a:r>
              <a:rPr lang="en-US" altLang="en-US" sz="2600" b="1" dirty="0" smtClean="0"/>
              <a:t>then</a:t>
            </a:r>
            <a:r>
              <a:rPr lang="en-US" altLang="en-US" sz="2600" dirty="0" smtClean="0"/>
              <a:t> </a:t>
            </a:r>
            <a:r>
              <a:rPr lang="en-US" altLang="en-US" sz="2600" i="1" dirty="0" err="1" smtClean="0"/>
              <a:t>avgSim</a:t>
            </a:r>
            <a:r>
              <a:rPr lang="en-US" altLang="en-US" sz="2600" i="1" dirty="0" smtClean="0"/>
              <a:t> = sim/w </a:t>
            </a:r>
            <a:r>
              <a:rPr lang="en-US" altLang="en-US" sz="2600" b="1" dirty="0" err="1" smtClean="0"/>
              <a:t>endif</a:t>
            </a:r>
            <a:endParaRPr lang="en-US" altLang="en-US" sz="2600" b="1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12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Multi-component Similarity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141168"/>
          </a:xfrm>
        </p:spPr>
        <p:txBody>
          <a:bodyPr>
            <a:normAutofit/>
          </a:bodyPr>
          <a:lstStyle/>
          <a:p>
            <a:r>
              <a:rPr lang="en-US" sz="2000" b="1" dirty="0"/>
              <a:t>Key-Value Pairs (KVP) component (for </a:t>
            </a:r>
            <a:r>
              <a:rPr lang="en-US" sz="2000" b="1" dirty="0" smtClean="0"/>
              <a:t>non-matching </a:t>
            </a:r>
            <a:r>
              <a:rPr lang="en-US" sz="2000" b="1" dirty="0"/>
              <a:t>keys</a:t>
            </a:r>
            <a:r>
              <a:rPr lang="en-US" sz="2000" b="1" dirty="0" smtClean="0"/>
              <a:t>):</a:t>
            </a:r>
          </a:p>
          <a:p>
            <a:pPr marL="0" indent="0">
              <a:buNone/>
            </a:pPr>
            <a:r>
              <a:rPr lang="en-GB" sz="1600" i="1" dirty="0" err="1" smtClean="0"/>
              <a:t>mwPerc</a:t>
            </a:r>
            <a:r>
              <a:rPr lang="en-GB" sz="1600" i="1" dirty="0"/>
              <a:t> </a:t>
            </a:r>
            <a:r>
              <a:rPr lang="en-GB" sz="1600" i="1" dirty="0" smtClean="0"/>
              <a:t>= mw(</a:t>
            </a:r>
            <a:r>
              <a:rPr lang="en-GB" sz="1600" i="1" dirty="0" err="1" smtClean="0"/>
              <a:t>exMW</a:t>
            </a:r>
            <a:r>
              <a:rPr lang="en-GB" sz="1600" i="1" dirty="0" smtClean="0"/>
              <a:t>(</a:t>
            </a:r>
            <a:r>
              <a:rPr lang="en-US" altLang="en-US" sz="1600" i="1" dirty="0" err="1"/>
              <a:t>nmk</a:t>
            </a:r>
            <a:r>
              <a:rPr lang="en-US" altLang="en-US" sz="1600" i="1" baseline="-25000" dirty="0" err="1"/>
              <a:t>i</a:t>
            </a:r>
            <a:r>
              <a:rPr lang="en-GB" sz="1600" i="1" dirty="0" smtClean="0"/>
              <a:t>),</a:t>
            </a:r>
            <a:r>
              <a:rPr lang="en-GB" sz="1600" i="1" dirty="0" err="1" smtClean="0"/>
              <a:t>exMW</a:t>
            </a:r>
            <a:r>
              <a:rPr lang="en-GB" sz="1600" i="1" dirty="0" smtClean="0"/>
              <a:t>(</a:t>
            </a:r>
            <a:r>
              <a:rPr lang="en-US" altLang="en-US" sz="1600" i="1" dirty="0" err="1" smtClean="0"/>
              <a:t>nmk</a:t>
            </a:r>
            <a:r>
              <a:rPr lang="en-US" altLang="en-US" sz="1600" i="1" baseline="-25000" dirty="0" err="1" smtClean="0"/>
              <a:t>j</a:t>
            </a:r>
            <a:r>
              <a:rPr lang="en-GB" sz="1600" i="1" dirty="0" smtClean="0"/>
              <a:t>))</a:t>
            </a:r>
            <a:r>
              <a:rPr lang="en-GB" sz="1600" dirty="0" smtClean="0"/>
              <a:t> {percent. of matching model words from values}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2000" b="1" dirty="0" smtClean="0"/>
              <a:t>Title component:</a:t>
            </a:r>
            <a:endParaRPr lang="en-GB" sz="2000" dirty="0" smtClean="0"/>
          </a:p>
          <a:p>
            <a:pPr marL="0" indent="0">
              <a:buNone/>
            </a:pPr>
            <a:r>
              <a:rPr lang="en-GB" sz="1600" i="1" dirty="0" err="1" smtClean="0"/>
              <a:t>titleSim</a:t>
            </a:r>
            <a:r>
              <a:rPr lang="en-GB" sz="1600" i="1" dirty="0" smtClean="0"/>
              <a:t> = </a:t>
            </a:r>
            <a:r>
              <a:rPr lang="en-GB" sz="1600" i="1" dirty="0" err="1" smtClean="0"/>
              <a:t>TMWMSim</a:t>
            </a:r>
            <a:r>
              <a:rPr lang="en-GB" sz="1600" i="1" dirty="0" smtClean="0"/>
              <a:t>(p</a:t>
            </a:r>
            <a:r>
              <a:rPr lang="en-GB" sz="1600" i="1" baseline="-25000" dirty="0" smtClean="0"/>
              <a:t>i</a:t>
            </a:r>
            <a:r>
              <a:rPr lang="en-GB" sz="1600" i="1" dirty="0" smtClean="0"/>
              <a:t>,p</a:t>
            </a:r>
            <a:r>
              <a:rPr lang="en-GB" sz="1600" i="1" baseline="-25000" dirty="0" smtClean="0"/>
              <a:t>j</a:t>
            </a:r>
            <a:r>
              <a:rPr lang="en-GB" sz="1600" i="1" dirty="0" smtClean="0"/>
              <a:t>,</a:t>
            </a:r>
            <a:r>
              <a:rPr lang="en-GB" sz="1600" i="1" dirty="0" smtClean="0">
                <a:sym typeface="Symbol"/>
              </a:rPr>
              <a:t>,)</a:t>
            </a:r>
          </a:p>
          <a:p>
            <a:pPr marL="0" indent="0">
              <a:buNone/>
            </a:pPr>
            <a:endParaRPr lang="en-US" sz="1600" dirty="0">
              <a:sym typeface="Symbol"/>
            </a:endParaRPr>
          </a:p>
          <a:p>
            <a:r>
              <a:rPr lang="en-US" sz="2000" b="1" dirty="0" smtClean="0">
                <a:sym typeface="Symbol"/>
              </a:rPr>
              <a:t>Hybrid (global) similarity:</a:t>
            </a:r>
            <a:endParaRPr lang="en-GB" sz="2000" b="1" dirty="0"/>
          </a:p>
          <a:p>
            <a:pPr marL="0" indent="0">
              <a:buNone/>
            </a:pPr>
            <a:r>
              <a:rPr lang="en-US" altLang="en-US" sz="1600" b="1" dirty="0"/>
              <a:t>if</a:t>
            </a:r>
            <a:r>
              <a:rPr lang="en-US" altLang="en-US" sz="1600" dirty="0"/>
              <a:t> </a:t>
            </a:r>
            <a:r>
              <a:rPr lang="en-US" altLang="en-US" sz="1600" i="1" dirty="0" err="1" smtClean="0"/>
              <a:t>titleSim</a:t>
            </a:r>
            <a:r>
              <a:rPr lang="en-US" altLang="en-US" sz="1600" dirty="0" smtClean="0"/>
              <a:t> = </a:t>
            </a:r>
            <a:r>
              <a:rPr lang="en-US" altLang="en-US" sz="1600" dirty="0">
                <a:sym typeface="Symbol"/>
              </a:rPr>
              <a:t>0</a:t>
            </a:r>
            <a:r>
              <a:rPr lang="en-US" altLang="en-US" sz="1600" dirty="0" smtClean="0">
                <a:sym typeface="Symbol"/>
              </a:rPr>
              <a:t> </a:t>
            </a:r>
            <a:r>
              <a:rPr lang="en-US" altLang="en-US" sz="1600" b="1" dirty="0" smtClean="0">
                <a:sym typeface="Symbol"/>
              </a:rPr>
              <a:t>then </a:t>
            </a:r>
            <a:r>
              <a:rPr lang="en-GB" sz="1600" dirty="0" smtClean="0"/>
              <a:t>{no similarity according to title}</a:t>
            </a:r>
            <a:endParaRPr lang="en-US" altLang="en-US" sz="1600" b="1" dirty="0" smtClean="0">
              <a:sym typeface="Symbol"/>
            </a:endParaRPr>
          </a:p>
          <a:p>
            <a:pPr marL="0" indent="0">
              <a:buNone/>
            </a:pPr>
            <a:r>
              <a:rPr lang="en-US" altLang="en-US" sz="1600" b="1" dirty="0">
                <a:sym typeface="Symbol"/>
              </a:rPr>
              <a:t> </a:t>
            </a:r>
            <a:r>
              <a:rPr lang="en-US" altLang="en-US" sz="1600" b="1" dirty="0" smtClean="0">
                <a:sym typeface="Symbol"/>
              </a:rPr>
              <a:t>   </a:t>
            </a:r>
            <a:r>
              <a:rPr lang="en-US" altLang="en-US" sz="1600" i="1" dirty="0" smtClean="0">
                <a:sym typeface="Symbol"/>
              </a:rPr>
              <a:t></a:t>
            </a:r>
            <a:r>
              <a:rPr lang="en-US" altLang="en-US" sz="1600" i="1" baseline="-25000" dirty="0" smtClean="0">
                <a:sym typeface="Symbol"/>
              </a:rPr>
              <a:t>1 </a:t>
            </a:r>
            <a:r>
              <a:rPr lang="en-US" altLang="en-US" sz="1600" i="1" dirty="0" smtClean="0">
                <a:sym typeface="Symbol"/>
              </a:rPr>
              <a:t>= m/</a:t>
            </a:r>
            <a:r>
              <a:rPr lang="en-US" altLang="en-US" sz="1600" i="1" dirty="0" err="1" smtClean="0">
                <a:sym typeface="Symbol"/>
              </a:rPr>
              <a:t>minFeatures</a:t>
            </a:r>
            <a:r>
              <a:rPr lang="en-US" altLang="en-US" sz="1600" i="1" dirty="0" smtClean="0">
                <a:sym typeface="Symbol"/>
              </a:rPr>
              <a:t>(</a:t>
            </a:r>
            <a:r>
              <a:rPr lang="en-GB" sz="1600" i="1" dirty="0" smtClean="0"/>
              <a:t>p</a:t>
            </a:r>
            <a:r>
              <a:rPr lang="en-GB" sz="1600" i="1" baseline="-25000" dirty="0" smtClean="0"/>
              <a:t>i</a:t>
            </a:r>
            <a:r>
              <a:rPr lang="en-GB" sz="1600" i="1" dirty="0" smtClean="0"/>
              <a:t>,p</a:t>
            </a:r>
            <a:r>
              <a:rPr lang="en-GB" sz="1600" i="1" baseline="-25000" dirty="0" smtClean="0"/>
              <a:t>j</a:t>
            </a:r>
            <a:r>
              <a:rPr lang="en-GB" sz="1600" i="1" dirty="0" smtClean="0"/>
              <a:t>)</a:t>
            </a:r>
            <a:endParaRPr lang="en-US" altLang="en-US" sz="1600" b="1" i="1" dirty="0">
              <a:sym typeface="Symbol"/>
            </a:endParaRPr>
          </a:p>
          <a:p>
            <a:pPr marL="0" indent="0">
              <a:buNone/>
            </a:pPr>
            <a:r>
              <a:rPr lang="en-US" sz="1600" i="1" dirty="0" smtClean="0"/>
              <a:t>    </a:t>
            </a:r>
            <a:r>
              <a:rPr lang="en-US" altLang="en-US" sz="1600" i="1" dirty="0" smtClean="0">
                <a:sym typeface="Symbol"/>
              </a:rPr>
              <a:t></a:t>
            </a:r>
            <a:r>
              <a:rPr lang="en-US" altLang="en-US" sz="1600" i="1" baseline="-25000" dirty="0" smtClean="0">
                <a:sym typeface="Symbol"/>
              </a:rPr>
              <a:t>2 </a:t>
            </a:r>
            <a:r>
              <a:rPr lang="en-US" altLang="en-US" sz="1600" i="1" dirty="0" smtClean="0">
                <a:sym typeface="Symbol"/>
              </a:rPr>
              <a:t>= </a:t>
            </a:r>
            <a:r>
              <a:rPr lang="en-US" altLang="en-US" sz="1600" dirty="0" smtClean="0">
                <a:sym typeface="Symbol"/>
              </a:rPr>
              <a:t>1</a:t>
            </a:r>
            <a:r>
              <a:rPr lang="en-US" altLang="en-US" sz="1600" i="1" dirty="0" smtClean="0">
                <a:sym typeface="Symbol"/>
              </a:rPr>
              <a:t>-</a:t>
            </a:r>
            <a:r>
              <a:rPr lang="en-US" altLang="en-US" sz="1600" i="1" dirty="0">
                <a:sym typeface="Symbol"/>
              </a:rPr>
              <a:t> </a:t>
            </a:r>
            <a:r>
              <a:rPr lang="en-US" altLang="en-US" sz="1600" i="1" baseline="-25000" dirty="0">
                <a:sym typeface="Symbol"/>
              </a:rPr>
              <a:t>1 </a:t>
            </a:r>
            <a:endParaRPr lang="en-US" altLang="en-US" sz="1600" i="1" baseline="-25000" dirty="0" smtClean="0">
              <a:sym typeface="Symbol"/>
            </a:endParaRPr>
          </a:p>
          <a:p>
            <a:pPr marL="0" indent="0">
              <a:buNone/>
            </a:pPr>
            <a:r>
              <a:rPr lang="en-US" altLang="en-US" sz="1600" i="1" baseline="-25000" dirty="0">
                <a:sym typeface="Symbol"/>
              </a:rPr>
              <a:t> </a:t>
            </a:r>
            <a:r>
              <a:rPr lang="en-US" altLang="en-US" sz="1600" i="1" baseline="-25000" dirty="0" smtClean="0">
                <a:sym typeface="Symbol"/>
              </a:rPr>
              <a:t>     </a:t>
            </a:r>
            <a:r>
              <a:rPr lang="en-US" sz="1600" i="1" dirty="0" err="1" smtClean="0"/>
              <a:t>hsim</a:t>
            </a:r>
            <a:r>
              <a:rPr lang="en-US" sz="1600" i="1" dirty="0" smtClean="0"/>
              <a:t> </a:t>
            </a:r>
            <a:r>
              <a:rPr lang="en-US" sz="1600" i="1" dirty="0"/>
              <a:t>=</a:t>
            </a:r>
            <a:r>
              <a:rPr lang="en-US" sz="1600" b="1" i="1" dirty="0"/>
              <a:t> </a:t>
            </a:r>
            <a:r>
              <a:rPr lang="en-US" altLang="en-US" sz="1600" i="1" dirty="0">
                <a:sym typeface="Symbol"/>
              </a:rPr>
              <a:t></a:t>
            </a:r>
            <a:r>
              <a:rPr lang="en-US" altLang="en-US" sz="1600" i="1" baseline="-25000" dirty="0">
                <a:sym typeface="Symbol"/>
              </a:rPr>
              <a:t>1 </a:t>
            </a:r>
            <a:r>
              <a:rPr lang="en-US" altLang="en-US" sz="1600" i="1" dirty="0">
                <a:sym typeface="Symbol"/>
              </a:rPr>
              <a:t>* </a:t>
            </a:r>
            <a:r>
              <a:rPr lang="en-US" altLang="en-US" sz="1600" i="1" dirty="0" err="1">
                <a:sym typeface="Symbol"/>
              </a:rPr>
              <a:t>avgSim</a:t>
            </a:r>
            <a:r>
              <a:rPr lang="en-US" altLang="en-US" sz="1600" i="1" dirty="0">
                <a:sym typeface="Symbol"/>
              </a:rPr>
              <a:t> + </a:t>
            </a:r>
            <a:r>
              <a:rPr lang="en-US" altLang="en-US" sz="1600" i="1" baseline="-25000" dirty="0">
                <a:sym typeface="Symbol"/>
              </a:rPr>
              <a:t>2 </a:t>
            </a:r>
            <a:r>
              <a:rPr lang="en-US" altLang="en-US" sz="1600" i="1" dirty="0">
                <a:sym typeface="Symbol"/>
              </a:rPr>
              <a:t>* </a:t>
            </a:r>
            <a:r>
              <a:rPr lang="en-US" altLang="en-US" sz="1600" i="1" dirty="0" err="1">
                <a:sym typeface="Symbol"/>
              </a:rPr>
              <a:t>mwPerc</a:t>
            </a:r>
            <a:r>
              <a:rPr lang="en-US" altLang="en-US" sz="1600" i="1" dirty="0">
                <a:sym typeface="Symbol"/>
              </a:rPr>
              <a:t> </a:t>
            </a:r>
            <a:endParaRPr lang="en-US" altLang="en-US" sz="1600" i="1" baseline="-25000" dirty="0" smtClean="0">
              <a:sym typeface="Symbol"/>
            </a:endParaRPr>
          </a:p>
          <a:p>
            <a:pPr marL="0" indent="0">
              <a:buNone/>
            </a:pPr>
            <a:r>
              <a:rPr lang="en-US" sz="1600" b="1" dirty="0">
                <a:sym typeface="Symbol"/>
              </a:rPr>
              <a:t>e</a:t>
            </a:r>
            <a:r>
              <a:rPr lang="en-US" sz="1600" b="1" dirty="0" smtClean="0">
                <a:sym typeface="Symbol"/>
              </a:rPr>
              <a:t>lse</a:t>
            </a:r>
          </a:p>
          <a:p>
            <a:pPr marL="0" indent="0">
              <a:buNone/>
            </a:pPr>
            <a:r>
              <a:rPr lang="en-US" sz="1600" b="1" dirty="0" smtClean="0"/>
              <a:t>    </a:t>
            </a:r>
            <a:r>
              <a:rPr lang="en-US" altLang="en-US" sz="1600" i="1" dirty="0" smtClean="0">
                <a:sym typeface="Symbol"/>
              </a:rPr>
              <a:t></a:t>
            </a:r>
            <a:r>
              <a:rPr lang="en-US" altLang="en-US" sz="1600" i="1" baseline="-25000" dirty="0" smtClean="0">
                <a:sym typeface="Symbol"/>
              </a:rPr>
              <a:t>1 </a:t>
            </a:r>
            <a:r>
              <a:rPr lang="en-US" altLang="en-US" sz="1600" i="1" dirty="0" smtClean="0">
                <a:sym typeface="Symbol"/>
              </a:rPr>
              <a:t>= (</a:t>
            </a:r>
            <a:r>
              <a:rPr lang="en-US" altLang="en-US" sz="1600" dirty="0" smtClean="0">
                <a:sym typeface="Symbol"/>
              </a:rPr>
              <a:t>1</a:t>
            </a:r>
            <a:r>
              <a:rPr lang="en-US" altLang="en-US" sz="1600" i="1" dirty="0" smtClean="0">
                <a:sym typeface="Symbol"/>
              </a:rPr>
              <a:t> - ) * </a:t>
            </a:r>
            <a:r>
              <a:rPr lang="en-US" altLang="en-US" sz="1600" i="1" dirty="0">
                <a:sym typeface="Symbol"/>
              </a:rPr>
              <a:t>m/</a:t>
            </a:r>
            <a:r>
              <a:rPr lang="en-US" altLang="en-US" sz="1600" i="1" dirty="0" err="1">
                <a:sym typeface="Symbol"/>
              </a:rPr>
              <a:t>minFeatures</a:t>
            </a:r>
            <a:r>
              <a:rPr lang="en-US" altLang="en-US" sz="1600" i="1" dirty="0">
                <a:sym typeface="Symbol"/>
              </a:rPr>
              <a:t>(</a:t>
            </a:r>
            <a:r>
              <a:rPr lang="en-GB" sz="1600" i="1" dirty="0"/>
              <a:t>p</a:t>
            </a:r>
            <a:r>
              <a:rPr lang="en-GB" sz="1600" i="1" baseline="-25000" dirty="0"/>
              <a:t>i</a:t>
            </a:r>
            <a:r>
              <a:rPr lang="en-GB" sz="1600" i="1" dirty="0"/>
              <a:t>,p</a:t>
            </a:r>
            <a:r>
              <a:rPr lang="en-GB" sz="1600" i="1" baseline="-25000" dirty="0"/>
              <a:t>j</a:t>
            </a:r>
            <a:r>
              <a:rPr lang="en-GB" sz="1600" i="1" dirty="0" smtClean="0"/>
              <a:t>)</a:t>
            </a:r>
          </a:p>
          <a:p>
            <a:pPr marL="0" indent="0">
              <a:buNone/>
            </a:pPr>
            <a:r>
              <a:rPr lang="en-US" altLang="en-US" sz="1600" b="1" i="1" dirty="0">
                <a:sym typeface="Symbol"/>
              </a:rPr>
              <a:t> </a:t>
            </a:r>
            <a:r>
              <a:rPr lang="en-US" altLang="en-US" sz="1600" b="1" i="1" dirty="0" smtClean="0">
                <a:sym typeface="Symbol"/>
              </a:rPr>
              <a:t>   </a:t>
            </a:r>
            <a:r>
              <a:rPr lang="en-US" altLang="en-US" sz="1600" i="1" dirty="0">
                <a:sym typeface="Symbol"/>
              </a:rPr>
              <a:t></a:t>
            </a:r>
            <a:r>
              <a:rPr lang="en-US" altLang="en-US" sz="1600" i="1" baseline="-25000" dirty="0">
                <a:sym typeface="Symbol"/>
              </a:rPr>
              <a:t>2 </a:t>
            </a:r>
            <a:r>
              <a:rPr lang="en-US" altLang="en-US" sz="1600" i="1" dirty="0">
                <a:sym typeface="Symbol"/>
              </a:rPr>
              <a:t>= </a:t>
            </a:r>
            <a:r>
              <a:rPr lang="en-US" altLang="en-US" sz="1600" dirty="0" smtClean="0">
                <a:sym typeface="Symbol"/>
              </a:rPr>
              <a:t>1</a:t>
            </a:r>
            <a:r>
              <a:rPr lang="en-US" altLang="en-US" sz="1600" i="1" dirty="0" smtClean="0">
                <a:sym typeface="Symbol"/>
              </a:rPr>
              <a:t> -  -</a:t>
            </a:r>
            <a:r>
              <a:rPr lang="en-US" altLang="en-US" sz="1600" i="1" baseline="-25000" dirty="0" smtClean="0">
                <a:sym typeface="Symbol"/>
              </a:rPr>
              <a:t> </a:t>
            </a:r>
            <a:r>
              <a:rPr lang="en-US" altLang="en-US" sz="1600" i="1" dirty="0">
                <a:sym typeface="Symbol"/>
              </a:rPr>
              <a:t></a:t>
            </a:r>
            <a:r>
              <a:rPr lang="en-US" altLang="en-US" sz="1600" i="1" baseline="-25000" dirty="0">
                <a:sym typeface="Symbol"/>
              </a:rPr>
              <a:t>1 </a:t>
            </a:r>
          </a:p>
          <a:p>
            <a:pPr marL="0" indent="0">
              <a:buNone/>
            </a:pPr>
            <a:r>
              <a:rPr lang="en-US" altLang="en-US" sz="1600" b="1" i="1" dirty="0" smtClean="0">
                <a:sym typeface="Symbol"/>
              </a:rPr>
              <a:t>    </a:t>
            </a:r>
            <a:r>
              <a:rPr lang="en-US" sz="1600" i="1" dirty="0" err="1" smtClean="0"/>
              <a:t>hsim</a:t>
            </a:r>
            <a:r>
              <a:rPr lang="en-US" sz="1600" i="1" dirty="0" smtClean="0"/>
              <a:t> </a:t>
            </a:r>
            <a:r>
              <a:rPr lang="en-US" sz="1600" i="1" dirty="0"/>
              <a:t>=</a:t>
            </a:r>
            <a:r>
              <a:rPr lang="en-US" sz="1600" b="1" i="1" dirty="0"/>
              <a:t> </a:t>
            </a:r>
            <a:r>
              <a:rPr lang="en-US" altLang="en-US" sz="1600" i="1" dirty="0">
                <a:sym typeface="Symbol"/>
              </a:rPr>
              <a:t></a:t>
            </a:r>
            <a:r>
              <a:rPr lang="en-US" altLang="en-US" sz="1600" i="1" baseline="-25000" dirty="0">
                <a:sym typeface="Symbol"/>
              </a:rPr>
              <a:t>1 </a:t>
            </a:r>
            <a:r>
              <a:rPr lang="en-US" altLang="en-US" sz="1600" i="1" dirty="0">
                <a:sym typeface="Symbol"/>
              </a:rPr>
              <a:t>* </a:t>
            </a:r>
            <a:r>
              <a:rPr lang="en-US" altLang="en-US" sz="1600" i="1" dirty="0" err="1">
                <a:sym typeface="Symbol"/>
              </a:rPr>
              <a:t>avgSim</a:t>
            </a:r>
            <a:r>
              <a:rPr lang="en-US" altLang="en-US" sz="1600" i="1" dirty="0">
                <a:sym typeface="Symbol"/>
              </a:rPr>
              <a:t> + </a:t>
            </a:r>
            <a:r>
              <a:rPr lang="en-US" altLang="en-US" sz="1600" i="1" baseline="-25000" dirty="0">
                <a:sym typeface="Symbol"/>
              </a:rPr>
              <a:t>2 </a:t>
            </a:r>
            <a:r>
              <a:rPr lang="en-US" altLang="en-US" sz="1600" i="1" dirty="0">
                <a:sym typeface="Symbol"/>
              </a:rPr>
              <a:t>* </a:t>
            </a:r>
            <a:r>
              <a:rPr lang="en-US" altLang="en-US" sz="1600" i="1" dirty="0" err="1" smtClean="0">
                <a:sym typeface="Symbol"/>
              </a:rPr>
              <a:t>mwPerc</a:t>
            </a:r>
            <a:r>
              <a:rPr lang="en-US" altLang="en-US" sz="1600" i="1" dirty="0" smtClean="0">
                <a:sym typeface="Symbol"/>
              </a:rPr>
              <a:t> +  </a:t>
            </a:r>
            <a:r>
              <a:rPr lang="en-US" altLang="en-US" sz="1600" i="1" dirty="0">
                <a:sym typeface="Symbol"/>
              </a:rPr>
              <a:t>*</a:t>
            </a:r>
            <a:r>
              <a:rPr lang="en-US" altLang="en-US" sz="1600" i="1" dirty="0" smtClean="0">
                <a:sym typeface="Symbol"/>
              </a:rPr>
              <a:t> </a:t>
            </a:r>
            <a:r>
              <a:rPr lang="en-US" altLang="en-US" sz="1600" i="1" dirty="0" err="1" smtClean="0">
                <a:sym typeface="Symbol"/>
              </a:rPr>
              <a:t>titleSim</a:t>
            </a:r>
            <a:endParaRPr lang="en-US" altLang="en-US" sz="1600" i="1" dirty="0" smtClean="0">
              <a:sym typeface="Symbol"/>
            </a:endParaRPr>
          </a:p>
          <a:p>
            <a:pPr marL="0" indent="0">
              <a:buNone/>
            </a:pPr>
            <a:r>
              <a:rPr lang="en-US" altLang="en-US" sz="1600" b="1" dirty="0">
                <a:sym typeface="Symbol"/>
              </a:rPr>
              <a:t>e</a:t>
            </a:r>
            <a:r>
              <a:rPr lang="en-US" altLang="en-US" sz="1600" b="1" dirty="0" smtClean="0">
                <a:sym typeface="Symbol"/>
              </a:rPr>
              <a:t>nd if</a:t>
            </a:r>
            <a:endParaRPr lang="en-US" altLang="en-US" sz="1600" b="1" dirty="0">
              <a:sym typeface="Symbol"/>
            </a:endParaRPr>
          </a:p>
          <a:p>
            <a:pPr marL="0" indent="0">
              <a:buNone/>
            </a:pPr>
            <a:endParaRPr lang="en-US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1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Multi-component Similarity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Title component (reused old parameters </a:t>
            </a:r>
            <a:r>
              <a:rPr lang="en-GB" sz="2000" b="1" dirty="0" smtClean="0">
                <a:sym typeface="Symbol"/>
              </a:rPr>
              <a:t>  and </a:t>
            </a:r>
            <a:r>
              <a:rPr lang="en-US" sz="2000" b="1" dirty="0" smtClean="0">
                <a:sym typeface="Symbol"/>
              </a:rPr>
              <a:t>)</a:t>
            </a:r>
            <a:r>
              <a:rPr lang="en-US" sz="2000" b="1" dirty="0" smtClean="0"/>
              <a:t>:</a:t>
            </a:r>
          </a:p>
          <a:p>
            <a:pPr marL="0" indent="0">
              <a:buNone/>
            </a:pPr>
            <a:r>
              <a:rPr lang="en-GB" sz="1600" i="1" dirty="0" err="1" smtClean="0"/>
              <a:t>nameCosineSim</a:t>
            </a:r>
            <a:r>
              <a:rPr lang="en-GB" sz="1600" i="1" dirty="0" smtClean="0"/>
              <a:t> = calcCosineSim(title</a:t>
            </a:r>
            <a:r>
              <a:rPr lang="en-GB" sz="1600" i="1" baseline="-25000" dirty="0" smtClean="0"/>
              <a:t>i</a:t>
            </a:r>
            <a:r>
              <a:rPr lang="en-GB" sz="1600" i="1" dirty="0" smtClean="0"/>
              <a:t>,title</a:t>
            </a:r>
            <a:r>
              <a:rPr lang="en-GB" sz="1600" i="1" baseline="-25000" dirty="0" smtClean="0"/>
              <a:t>j</a:t>
            </a:r>
            <a:r>
              <a:rPr lang="en-GB" sz="1600" i="1" dirty="0" smtClean="0"/>
              <a:t>)</a:t>
            </a:r>
          </a:p>
          <a:p>
            <a:pPr marL="0" indent="0">
              <a:buNone/>
            </a:pPr>
            <a:r>
              <a:rPr lang="en-US" altLang="en-US" sz="1600" b="1" dirty="0"/>
              <a:t>if</a:t>
            </a:r>
            <a:r>
              <a:rPr lang="en-US" altLang="en-US" sz="1600" dirty="0"/>
              <a:t> </a:t>
            </a:r>
            <a:r>
              <a:rPr lang="en-US" altLang="en-US" sz="1600" i="1" dirty="0" err="1" smtClean="0"/>
              <a:t>nameCosineSim</a:t>
            </a:r>
            <a:r>
              <a:rPr lang="en-US" altLang="en-US" sz="1600" i="1" dirty="0" smtClean="0"/>
              <a:t> &gt; </a:t>
            </a:r>
            <a:r>
              <a:rPr lang="en-US" altLang="en-US" sz="1600" i="1" dirty="0" smtClean="0">
                <a:sym typeface="Symbol"/>
              </a:rPr>
              <a:t> </a:t>
            </a:r>
            <a:r>
              <a:rPr lang="en-US" altLang="en-US" sz="1600" b="1" dirty="0" smtClean="0">
                <a:sym typeface="Symbol"/>
              </a:rPr>
              <a:t>then </a:t>
            </a:r>
            <a:r>
              <a:rPr lang="en-US" sz="1600" i="1" dirty="0" err="1" smtClean="0">
                <a:sym typeface="Symbol"/>
              </a:rPr>
              <a:t>titleSim</a:t>
            </a:r>
            <a:r>
              <a:rPr lang="en-US" sz="1600" i="1" dirty="0" smtClean="0">
                <a:sym typeface="Symbol"/>
              </a:rPr>
              <a:t> = </a:t>
            </a:r>
            <a:r>
              <a:rPr lang="en-US" sz="1600" dirty="0" smtClean="0">
                <a:sym typeface="Symbol"/>
              </a:rPr>
              <a:t>1</a:t>
            </a:r>
            <a:r>
              <a:rPr lang="en-US" sz="1600" i="1" dirty="0" smtClean="0">
                <a:sym typeface="Symbol"/>
              </a:rPr>
              <a:t> </a:t>
            </a:r>
            <a:r>
              <a:rPr lang="en-US" sz="1600" dirty="0" smtClean="0">
                <a:sym typeface="Symbol"/>
              </a:rPr>
              <a:t>{output1}</a:t>
            </a:r>
          </a:p>
          <a:p>
            <a:pPr marL="0" indent="0">
              <a:buNone/>
            </a:pPr>
            <a:r>
              <a:rPr lang="en-US" sz="1600" b="1" dirty="0" smtClean="0">
                <a:sym typeface="Symbol"/>
              </a:rPr>
              <a:t>else</a:t>
            </a:r>
            <a:endParaRPr lang="en-GB" sz="1600" b="1" dirty="0" smtClean="0"/>
          </a:p>
          <a:p>
            <a:pPr marL="0" indent="0">
              <a:buNone/>
            </a:pPr>
            <a:r>
              <a:rPr lang="en-US" sz="1600" dirty="0" smtClean="0"/>
              <a:t>    </a:t>
            </a:r>
            <a:r>
              <a:rPr lang="en-US" sz="1600" i="1" dirty="0" err="1" smtClean="0"/>
              <a:t>mwTitle</a:t>
            </a:r>
            <a:r>
              <a:rPr lang="en-GB" sz="1600" i="1" baseline="-25000" dirty="0" err="1" smtClean="0"/>
              <a:t>i</a:t>
            </a:r>
            <a:r>
              <a:rPr lang="en-GB" sz="1600" i="1" baseline="-25000" dirty="0" smtClean="0"/>
              <a:t> </a:t>
            </a:r>
            <a:r>
              <a:rPr lang="en-GB" sz="1600" i="1" dirty="0" smtClean="0"/>
              <a:t>= </a:t>
            </a:r>
            <a:r>
              <a:rPr lang="en-GB" sz="1600" i="1" dirty="0" err="1" smtClean="0"/>
              <a:t>exMW</a:t>
            </a:r>
            <a:r>
              <a:rPr lang="en-GB" sz="1600" i="1" dirty="0" smtClean="0"/>
              <a:t>(</a:t>
            </a:r>
            <a:r>
              <a:rPr lang="en-GB" sz="1600" i="1" dirty="0" err="1" smtClean="0"/>
              <a:t>title</a:t>
            </a:r>
            <a:r>
              <a:rPr lang="en-GB" sz="1600" i="1" baseline="-25000" dirty="0" err="1" smtClean="0"/>
              <a:t>i</a:t>
            </a:r>
            <a:r>
              <a:rPr lang="en-GB" sz="1600" i="1" dirty="0" smtClean="0"/>
              <a:t>)</a:t>
            </a:r>
          </a:p>
          <a:p>
            <a:pPr marL="0" indent="0">
              <a:buNone/>
            </a:pPr>
            <a:r>
              <a:rPr lang="en-US" sz="1600" i="1" dirty="0"/>
              <a:t> </a:t>
            </a:r>
            <a:r>
              <a:rPr lang="en-US" sz="1600" i="1" dirty="0" smtClean="0"/>
              <a:t>   </a:t>
            </a:r>
            <a:r>
              <a:rPr lang="en-US" sz="1600" i="1" dirty="0" err="1" smtClean="0"/>
              <a:t>mwTitle</a:t>
            </a:r>
            <a:r>
              <a:rPr lang="en-GB" sz="1600" i="1" baseline="-25000" dirty="0" smtClean="0"/>
              <a:t>j</a:t>
            </a:r>
            <a:r>
              <a:rPr lang="en-GB" sz="1600" i="1" dirty="0"/>
              <a:t> = </a:t>
            </a:r>
            <a:r>
              <a:rPr lang="en-GB" sz="1600" i="1" dirty="0" err="1" smtClean="0"/>
              <a:t>exMW</a:t>
            </a:r>
            <a:r>
              <a:rPr lang="en-GB" sz="1600" i="1" dirty="0" smtClean="0"/>
              <a:t>(</a:t>
            </a:r>
            <a:r>
              <a:rPr lang="en-GB" sz="1600" i="1" dirty="0" err="1" smtClean="0"/>
              <a:t>title</a:t>
            </a:r>
            <a:r>
              <a:rPr lang="en-GB" sz="1600" i="1" baseline="-25000" dirty="0" err="1" smtClean="0"/>
              <a:t>j</a:t>
            </a:r>
            <a:r>
              <a:rPr lang="en-GB" sz="1600" i="1" dirty="0" smtClean="0"/>
              <a:t>)</a:t>
            </a:r>
          </a:p>
          <a:p>
            <a:pPr marL="0" indent="0">
              <a:buNone/>
            </a:pPr>
            <a:r>
              <a:rPr lang="en-US" sz="1600" i="1" dirty="0"/>
              <a:t> </a:t>
            </a:r>
            <a:r>
              <a:rPr lang="en-US" sz="1600" i="1" dirty="0" smtClean="0"/>
              <a:t>   </a:t>
            </a:r>
            <a:r>
              <a:rPr lang="en-US" sz="1600" b="1" dirty="0" smtClean="0"/>
              <a:t>if </a:t>
            </a:r>
            <a:r>
              <a:rPr lang="en-US" sz="1600" dirty="0" smtClean="0"/>
              <a:t>found pair where non-numeric part is approx. the same AND the numeric part is</a:t>
            </a:r>
            <a:br>
              <a:rPr lang="en-US" sz="1600" dirty="0" smtClean="0"/>
            </a:br>
            <a:r>
              <a:rPr lang="en-US" sz="1600" dirty="0" smtClean="0"/>
              <a:t>    different(</a:t>
            </a:r>
            <a:r>
              <a:rPr lang="en-US" sz="1600" i="1" dirty="0" err="1"/>
              <a:t>mwTitle</a:t>
            </a:r>
            <a:r>
              <a:rPr lang="en-GB" sz="1600" i="1" baseline="-25000" dirty="0" err="1" smtClean="0"/>
              <a:t>i</a:t>
            </a:r>
            <a:r>
              <a:rPr lang="en-GB" sz="1600" i="1" dirty="0" smtClean="0"/>
              <a:t>,</a:t>
            </a:r>
            <a:r>
              <a:rPr lang="en-US" sz="1600" i="1" dirty="0" err="1" smtClean="0"/>
              <a:t>mwTitle</a:t>
            </a:r>
            <a:r>
              <a:rPr lang="en-GB" sz="1600" i="1" baseline="-25000" dirty="0"/>
              <a:t>j</a:t>
            </a:r>
            <a:r>
              <a:rPr lang="en-US" sz="1600" dirty="0" smtClean="0"/>
              <a:t>) </a:t>
            </a:r>
            <a:r>
              <a:rPr lang="en-US" sz="1600" b="1" dirty="0" smtClean="0"/>
              <a:t>then </a:t>
            </a:r>
            <a:r>
              <a:rPr lang="en-US" sz="1600" i="1" dirty="0" err="1" smtClean="0"/>
              <a:t>titleSim</a:t>
            </a:r>
            <a:r>
              <a:rPr lang="en-US" sz="1600" i="1" dirty="0" smtClean="0"/>
              <a:t> = </a:t>
            </a:r>
            <a:r>
              <a:rPr lang="en-US" sz="1600" dirty="0"/>
              <a:t>0</a:t>
            </a:r>
            <a:r>
              <a:rPr lang="en-US" sz="1600" i="1" dirty="0" smtClean="0"/>
              <a:t> </a:t>
            </a:r>
            <a:r>
              <a:rPr lang="en-US" sz="1600" dirty="0">
                <a:sym typeface="Symbol"/>
              </a:rPr>
              <a:t>{</a:t>
            </a:r>
            <a:r>
              <a:rPr lang="en-US" sz="1600" dirty="0" smtClean="0">
                <a:sym typeface="Symbol"/>
              </a:rPr>
              <a:t>output2} {approx. based </a:t>
            </a:r>
            <a:r>
              <a:rPr lang="en-US" sz="1600" smtClean="0">
                <a:sym typeface="Symbol"/>
              </a:rPr>
              <a:t>on a threshold}</a:t>
            </a:r>
            <a:endParaRPr lang="en-US" sz="1600" i="1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</a:t>
            </a:r>
            <a:r>
              <a:rPr lang="en-US" sz="1600" b="1" dirty="0" smtClean="0"/>
              <a:t>else</a:t>
            </a:r>
          </a:p>
          <a:p>
            <a:pPr marL="0" indent="0">
              <a:buNone/>
            </a:pPr>
            <a:r>
              <a:rPr lang="en-US" sz="1600" dirty="0" smtClean="0"/>
              <a:t>        </a:t>
            </a:r>
            <a:r>
              <a:rPr lang="en-US" sz="1600" dirty="0" err="1" smtClean="0"/>
              <a:t>titleSim</a:t>
            </a:r>
            <a:r>
              <a:rPr lang="en-US" sz="1600" dirty="0" smtClean="0"/>
              <a:t> = </a:t>
            </a:r>
            <a:r>
              <a:rPr lang="en-GB" sz="1600" i="1" dirty="0" smtClean="0">
                <a:sym typeface="Symbol"/>
              </a:rPr>
              <a:t> * </a:t>
            </a:r>
            <a:r>
              <a:rPr lang="en-GB" sz="1600" i="1" dirty="0" err="1" smtClean="0">
                <a:sym typeface="Symbol"/>
              </a:rPr>
              <a:t>nameCosineSim</a:t>
            </a:r>
            <a:r>
              <a:rPr lang="en-GB" sz="1600" i="1" dirty="0">
                <a:sym typeface="Symbol"/>
              </a:rPr>
              <a:t> </a:t>
            </a:r>
            <a:r>
              <a:rPr lang="en-GB" sz="1600" i="1" dirty="0" smtClean="0">
                <a:sym typeface="Symbol"/>
              </a:rPr>
              <a:t>+ </a:t>
            </a:r>
            <a:r>
              <a:rPr lang="en-GB" sz="1600" dirty="0" smtClean="0">
                <a:sym typeface="Symbol"/>
              </a:rPr>
              <a:t>(1 </a:t>
            </a:r>
            <a:r>
              <a:rPr lang="en-GB" sz="1600" i="1" dirty="0" smtClean="0">
                <a:sym typeface="Symbol"/>
              </a:rPr>
              <a:t>- </a:t>
            </a:r>
            <a:r>
              <a:rPr lang="en-GB" sz="1600" dirty="0" smtClean="0">
                <a:sym typeface="Symbol"/>
              </a:rPr>
              <a:t>)</a:t>
            </a:r>
            <a:r>
              <a:rPr lang="en-GB" sz="1600" i="1" dirty="0" smtClean="0">
                <a:sym typeface="Symbol"/>
              </a:rPr>
              <a:t> * </a:t>
            </a:r>
            <a:r>
              <a:rPr lang="en-GB" sz="1600" i="1" dirty="0" err="1" smtClean="0">
                <a:sym typeface="Symbol"/>
              </a:rPr>
              <a:t>avgLvSim</a:t>
            </a:r>
            <a:r>
              <a:rPr lang="en-GB" sz="1600" i="1" dirty="0" smtClean="0">
                <a:sym typeface="Symbol"/>
              </a:rPr>
              <a:t>(t</a:t>
            </a:r>
            <a:r>
              <a:rPr lang="en-GB" sz="1600" i="1" dirty="0" smtClean="0"/>
              <a:t>itle</a:t>
            </a:r>
            <a:r>
              <a:rPr lang="en-GB" sz="1600" i="1" baseline="-25000" dirty="0" smtClean="0"/>
              <a:t>i</a:t>
            </a:r>
            <a:r>
              <a:rPr lang="en-GB" sz="1600" i="1" dirty="0" smtClean="0"/>
              <a:t>,title</a:t>
            </a:r>
            <a:r>
              <a:rPr lang="en-GB" sz="1600" i="1" baseline="-25000" dirty="0" smtClean="0"/>
              <a:t>j</a:t>
            </a:r>
            <a:r>
              <a:rPr lang="en-GB" sz="1600" i="1" dirty="0" smtClean="0"/>
              <a:t>) </a:t>
            </a:r>
            <a:r>
              <a:rPr lang="en-US" sz="1600" dirty="0">
                <a:sym typeface="Symbol"/>
              </a:rPr>
              <a:t>{</a:t>
            </a:r>
            <a:r>
              <a:rPr lang="en-US" sz="1600" dirty="0" smtClean="0">
                <a:sym typeface="Symbol"/>
              </a:rPr>
              <a:t>output3}</a:t>
            </a:r>
            <a:endParaRPr lang="en-GB" sz="1600" i="1" dirty="0" smtClean="0"/>
          </a:p>
          <a:p>
            <a:pPr marL="0" indent="0">
              <a:buNone/>
            </a:pPr>
            <a:r>
              <a:rPr lang="en-US" sz="1600" i="1" dirty="0"/>
              <a:t> </a:t>
            </a:r>
            <a:r>
              <a:rPr lang="en-US" sz="1600" i="1" dirty="0" smtClean="0"/>
              <a:t>       </a:t>
            </a:r>
            <a:r>
              <a:rPr lang="en-US" sz="1600" b="1" dirty="0" smtClean="0"/>
              <a:t>if </a:t>
            </a:r>
            <a:r>
              <a:rPr lang="en-US" sz="1600" dirty="0" smtClean="0"/>
              <a:t>found pairs where </a:t>
            </a:r>
            <a:r>
              <a:rPr lang="en-US" sz="1600" dirty="0"/>
              <a:t>non-numeric part is approx. the same AND the numeric part is</a:t>
            </a:r>
            <a:br>
              <a:rPr lang="en-US" sz="1600" dirty="0"/>
            </a:br>
            <a:r>
              <a:rPr lang="en-US" sz="1600" dirty="0"/>
              <a:t>    </a:t>
            </a:r>
            <a:r>
              <a:rPr lang="en-US" sz="1600" dirty="0" smtClean="0"/>
              <a:t>        the same(</a:t>
            </a:r>
            <a:r>
              <a:rPr lang="en-US" sz="1600" i="1" dirty="0" err="1" smtClean="0"/>
              <a:t>mwTitle</a:t>
            </a:r>
            <a:r>
              <a:rPr lang="en-GB" sz="1600" i="1" baseline="-25000" dirty="0" err="1"/>
              <a:t>i</a:t>
            </a:r>
            <a:r>
              <a:rPr lang="en-GB" sz="1600" i="1" dirty="0"/>
              <a:t>,</a:t>
            </a:r>
            <a:r>
              <a:rPr lang="en-US" sz="1600" i="1" dirty="0" err="1"/>
              <a:t>mwTitle</a:t>
            </a:r>
            <a:r>
              <a:rPr lang="en-GB" sz="1600" i="1" baseline="-25000" dirty="0"/>
              <a:t>j</a:t>
            </a:r>
            <a:r>
              <a:rPr lang="en-US" sz="1600" dirty="0" smtClean="0"/>
              <a:t>) </a:t>
            </a:r>
            <a:r>
              <a:rPr lang="en-US" sz="1600" b="1" dirty="0" smtClean="0"/>
              <a:t>then</a:t>
            </a:r>
          </a:p>
          <a:p>
            <a:pPr marL="0" indent="0">
              <a:buNone/>
            </a:pPr>
            <a:r>
              <a:rPr lang="en-US" sz="1600" b="1" dirty="0"/>
              <a:t>       </a:t>
            </a:r>
            <a:r>
              <a:rPr lang="en-US" sz="1600" b="1" dirty="0" smtClean="0"/>
              <a:t>     </a:t>
            </a:r>
            <a:r>
              <a:rPr lang="en-US" sz="1600" i="1" dirty="0" err="1" smtClean="0"/>
              <a:t>titleSim</a:t>
            </a:r>
            <a:r>
              <a:rPr lang="en-US" sz="1600" i="1" dirty="0" smtClean="0"/>
              <a:t> = </a:t>
            </a:r>
            <a:r>
              <a:rPr lang="en-US" sz="1600" i="1" dirty="0" smtClean="0">
                <a:sym typeface="Symbol"/>
              </a:rPr>
              <a:t> * </a:t>
            </a:r>
            <a:r>
              <a:rPr lang="en-US" sz="1600" i="1" dirty="0" err="1" smtClean="0"/>
              <a:t>avgLvSimMW</a:t>
            </a:r>
            <a:r>
              <a:rPr lang="en-GB" sz="1600" i="1" dirty="0" smtClean="0">
                <a:sym typeface="Symbol"/>
              </a:rPr>
              <a:t>(</a:t>
            </a:r>
            <a:r>
              <a:rPr lang="en-US" sz="1600" i="1" dirty="0" err="1"/>
              <a:t>mwTitle</a:t>
            </a:r>
            <a:r>
              <a:rPr lang="en-GB" sz="1600" i="1" baseline="-25000" dirty="0" err="1" smtClean="0"/>
              <a:t>i</a:t>
            </a:r>
            <a:r>
              <a:rPr lang="en-GB" sz="1600" i="1" dirty="0" smtClean="0"/>
              <a:t>,</a:t>
            </a:r>
            <a:r>
              <a:rPr lang="en-US" sz="1600" i="1" dirty="0" err="1" smtClean="0"/>
              <a:t>mwTitle</a:t>
            </a:r>
            <a:r>
              <a:rPr lang="en-GB" sz="1600" i="1" baseline="-25000" dirty="0" smtClean="0"/>
              <a:t>j</a:t>
            </a:r>
            <a:r>
              <a:rPr lang="en-GB" sz="1600" i="1" dirty="0" smtClean="0"/>
              <a:t>) + </a:t>
            </a:r>
            <a:r>
              <a:rPr lang="en-GB" sz="1600" dirty="0" smtClean="0"/>
              <a:t>(1 -</a:t>
            </a:r>
            <a:r>
              <a:rPr lang="en-US" sz="1600" dirty="0" smtClean="0">
                <a:sym typeface="Symbol"/>
              </a:rPr>
              <a:t> </a:t>
            </a:r>
            <a:r>
              <a:rPr lang="en-US" sz="1600" i="1" dirty="0">
                <a:sym typeface="Symbol"/>
              </a:rPr>
              <a:t></a:t>
            </a:r>
            <a:r>
              <a:rPr lang="en-GB" sz="1600" dirty="0" smtClean="0"/>
              <a:t>) </a:t>
            </a:r>
            <a:r>
              <a:rPr lang="en-US" sz="1600" i="1" dirty="0" smtClean="0">
                <a:sym typeface="Symbol"/>
              </a:rPr>
              <a:t>* </a:t>
            </a:r>
            <a:r>
              <a:rPr lang="en-US" sz="1600" i="1" dirty="0" err="1" smtClean="0">
                <a:sym typeface="Symbol"/>
              </a:rPr>
              <a:t>titleSim</a:t>
            </a:r>
            <a:r>
              <a:rPr lang="en-US" sz="1600" i="1" dirty="0" smtClean="0">
                <a:sym typeface="Symbol"/>
              </a:rPr>
              <a:t> </a:t>
            </a:r>
            <a:r>
              <a:rPr lang="en-US" sz="1600" dirty="0">
                <a:sym typeface="Symbol"/>
              </a:rPr>
              <a:t>{</a:t>
            </a:r>
            <a:r>
              <a:rPr lang="en-US" sz="1600" dirty="0" smtClean="0">
                <a:sym typeface="Symbol"/>
              </a:rPr>
              <a:t>output4}</a:t>
            </a:r>
            <a:endParaRPr lang="en-US" sz="1600" i="1" dirty="0" smtClean="0">
              <a:sym typeface="Symbol"/>
            </a:endParaRPr>
          </a:p>
          <a:p>
            <a:pPr marL="0" indent="0">
              <a:buNone/>
            </a:pPr>
            <a:r>
              <a:rPr lang="en-US" sz="1600" i="1" dirty="0">
                <a:sym typeface="Symbol"/>
              </a:rPr>
              <a:t> </a:t>
            </a:r>
            <a:r>
              <a:rPr lang="en-US" sz="1600" i="1" dirty="0" smtClean="0">
                <a:sym typeface="Symbol"/>
              </a:rPr>
              <a:t>       </a:t>
            </a:r>
            <a:r>
              <a:rPr lang="en-US" sz="1600" b="1" dirty="0" smtClean="0">
                <a:sym typeface="Symbol"/>
              </a:rPr>
              <a:t>end if</a:t>
            </a:r>
          </a:p>
          <a:p>
            <a:pPr marL="0" indent="0">
              <a:buNone/>
            </a:pPr>
            <a:r>
              <a:rPr lang="en-US" sz="1600" b="1" dirty="0">
                <a:sym typeface="Symbol"/>
              </a:rPr>
              <a:t> </a:t>
            </a:r>
            <a:r>
              <a:rPr lang="en-US" sz="1600" b="1" dirty="0" smtClean="0">
                <a:sym typeface="Symbol"/>
              </a:rPr>
              <a:t>       if</a:t>
            </a:r>
            <a:r>
              <a:rPr lang="en-US" sz="1600" dirty="0" smtClean="0">
                <a:sym typeface="Symbol"/>
              </a:rPr>
              <a:t> </a:t>
            </a:r>
            <a:r>
              <a:rPr lang="en-US" sz="1600" i="1" dirty="0" err="1" smtClean="0">
                <a:sym typeface="Symbol"/>
              </a:rPr>
              <a:t>titleSim</a:t>
            </a:r>
            <a:r>
              <a:rPr lang="en-US" sz="1600" i="1" dirty="0" smtClean="0">
                <a:sym typeface="Symbol"/>
              </a:rPr>
              <a:t> &lt; </a:t>
            </a:r>
            <a:r>
              <a:rPr lang="en-GB" sz="1600" i="1" dirty="0">
                <a:sym typeface="Symbol"/>
              </a:rPr>
              <a:t></a:t>
            </a:r>
            <a:r>
              <a:rPr lang="en-US" sz="1600" i="1" dirty="0" smtClean="0">
                <a:sym typeface="Symbol"/>
              </a:rPr>
              <a:t>  </a:t>
            </a:r>
            <a:r>
              <a:rPr lang="en-US" sz="1600" b="1" dirty="0" smtClean="0">
                <a:sym typeface="Symbol"/>
              </a:rPr>
              <a:t>then</a:t>
            </a:r>
            <a:r>
              <a:rPr lang="en-US" sz="1600" dirty="0" smtClean="0">
                <a:sym typeface="Symbol"/>
              </a:rPr>
              <a:t> </a:t>
            </a:r>
            <a:r>
              <a:rPr lang="en-US" sz="1600" i="1" dirty="0" err="1" smtClean="0">
                <a:sym typeface="Symbol"/>
              </a:rPr>
              <a:t>titleSim</a:t>
            </a:r>
            <a:r>
              <a:rPr lang="en-US" sz="1600" i="1" dirty="0">
                <a:sym typeface="Symbol"/>
              </a:rPr>
              <a:t> </a:t>
            </a:r>
            <a:r>
              <a:rPr lang="en-US" sz="1600" i="1" dirty="0" smtClean="0">
                <a:sym typeface="Symbol"/>
              </a:rPr>
              <a:t>= </a:t>
            </a:r>
            <a:r>
              <a:rPr lang="en-US" sz="1600" dirty="0">
                <a:sym typeface="Symbol"/>
              </a:rPr>
              <a:t>0</a:t>
            </a:r>
            <a:r>
              <a:rPr lang="en-US" sz="1600" i="1" dirty="0" smtClean="0">
                <a:sym typeface="Symbol"/>
              </a:rPr>
              <a:t> </a:t>
            </a:r>
            <a:r>
              <a:rPr lang="en-US" sz="1600" dirty="0">
                <a:sym typeface="Symbol"/>
              </a:rPr>
              <a:t>{</a:t>
            </a:r>
            <a:r>
              <a:rPr lang="en-US" sz="1600" dirty="0" smtClean="0">
                <a:sym typeface="Symbol"/>
              </a:rPr>
              <a:t>output5}</a:t>
            </a:r>
            <a:endParaRPr lang="en-US" sz="1600" i="1" dirty="0" smtClean="0">
              <a:sym typeface="Symbol"/>
            </a:endParaRPr>
          </a:p>
          <a:p>
            <a:pPr marL="0" indent="0">
              <a:buNone/>
            </a:pPr>
            <a:r>
              <a:rPr lang="en-US" sz="1600" b="1" dirty="0" smtClean="0">
                <a:sym typeface="Symbol"/>
              </a:rPr>
              <a:t>        end if</a:t>
            </a:r>
          </a:p>
          <a:p>
            <a:pPr marL="0" indent="0">
              <a:buNone/>
            </a:pPr>
            <a:r>
              <a:rPr lang="en-US" sz="1600" b="1" dirty="0" smtClean="0"/>
              <a:t>    end if</a:t>
            </a:r>
          </a:p>
          <a:p>
            <a:pPr marL="0" indent="0">
              <a:buNone/>
            </a:pPr>
            <a:r>
              <a:rPr lang="en-US" sz="1600" b="1" dirty="0"/>
              <a:t>e</a:t>
            </a:r>
            <a:r>
              <a:rPr lang="en-US" sz="1600" b="1" dirty="0" smtClean="0"/>
              <a:t>nd if</a:t>
            </a:r>
            <a:endParaRPr lang="en-GB" sz="1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(for one product):</a:t>
            </a:r>
          </a:p>
          <a:p>
            <a:pPr lvl="1"/>
            <a:r>
              <a:rPr lang="en-US" dirty="0" smtClean="0"/>
              <a:t>Header:</a:t>
            </a:r>
          </a:p>
          <a:p>
            <a:pPr lvl="2">
              <a:buNone/>
            </a:pPr>
            <a:r>
              <a:rPr lang="en-US" dirty="0" smtClean="0"/>
              <a:t>‘shop’: ‘newegg.com’</a:t>
            </a:r>
          </a:p>
          <a:p>
            <a:pPr lvl="2">
              <a:buNone/>
            </a:pPr>
            <a:r>
              <a:rPr lang="en-US" dirty="0" smtClean="0"/>
              <a:t>‘title’: ‘Sharp 70\" 1080p 120Hz LED-LCD HDTV - LC70LE650U’</a:t>
            </a:r>
          </a:p>
          <a:p>
            <a:pPr lvl="2">
              <a:buNone/>
            </a:pPr>
            <a:r>
              <a:rPr lang="en-US" dirty="0" smtClean="0"/>
              <a:t>‘modelID’: ‘LC70LE650U’ {available only for evaluation}</a:t>
            </a:r>
          </a:p>
          <a:p>
            <a:pPr lvl="1"/>
            <a:r>
              <a:rPr lang="en-US" dirty="0" smtClean="0"/>
              <a:t>Key-Value Pairs (KVP):</a:t>
            </a:r>
          </a:p>
          <a:p>
            <a:pPr lvl="2">
              <a:buNone/>
            </a:pPr>
            <a:r>
              <a:rPr lang="en-US" dirty="0" smtClean="0"/>
              <a:t>‘brand’: ‘Sharp’</a:t>
            </a:r>
          </a:p>
          <a:p>
            <a:pPr lvl="2">
              <a:buNone/>
            </a:pPr>
            <a:r>
              <a:rPr lang="en-US" dirty="0" smtClean="0"/>
              <a:t>‘maximum resolution’: ‘1920 x 1080’</a:t>
            </a:r>
          </a:p>
          <a:p>
            <a:pPr lvl="2">
              <a:buNone/>
            </a:pPr>
            <a:r>
              <a:rPr lang="en-US" dirty="0" smtClean="0"/>
              <a:t>‘refresh rate’: ‘120 Hz’</a:t>
            </a:r>
          </a:p>
          <a:p>
            <a:pPr lvl="2">
              <a:buNone/>
            </a:pPr>
            <a:r>
              <a:rPr lang="en-US" dirty="0" smtClean="0"/>
              <a:t>‘</a:t>
            </a:r>
            <a:r>
              <a:rPr lang="en-US" dirty="0"/>
              <a:t>s</a:t>
            </a:r>
            <a:r>
              <a:rPr lang="en-US" dirty="0" smtClean="0"/>
              <a:t>creen size’: ‘70’ </a:t>
            </a:r>
          </a:p>
          <a:p>
            <a:pPr lvl="2">
              <a:buNone/>
            </a:pPr>
            <a:r>
              <a:rPr lang="en-US" dirty="0" smtClean="0"/>
              <a:t>‘aspect </a:t>
            </a:r>
            <a:r>
              <a:rPr lang="en-US" dirty="0"/>
              <a:t>r</a:t>
            </a:r>
            <a:r>
              <a:rPr lang="en-US" dirty="0" smtClean="0"/>
              <a:t>atio’: ‘16:9’</a:t>
            </a:r>
          </a:p>
          <a:p>
            <a:pPr lvl="2">
              <a:buNone/>
            </a:pPr>
            <a:r>
              <a:rPr lang="en-US" dirty="0" smtClean="0"/>
              <a:t>‘USB’: ‘2’</a:t>
            </a:r>
          </a:p>
          <a:p>
            <a:pPr lvl="2">
              <a:buNone/>
            </a:pPr>
            <a:r>
              <a:rPr lang="en-US" dirty="0" smtClean="0"/>
              <a:t>‘energy </a:t>
            </a:r>
            <a:r>
              <a:rPr lang="en-US" dirty="0"/>
              <a:t>s</a:t>
            </a:r>
            <a:r>
              <a:rPr lang="en-US" dirty="0" smtClean="0"/>
              <a:t>tar </a:t>
            </a:r>
            <a:r>
              <a:rPr lang="en-US" dirty="0"/>
              <a:t>c</a:t>
            </a:r>
            <a:r>
              <a:rPr lang="en-US" dirty="0" smtClean="0"/>
              <a:t>ompliant’: ‘Yes’</a:t>
            </a:r>
          </a:p>
          <a:p>
            <a:pPr lvl="2">
              <a:buNone/>
            </a:pPr>
            <a:r>
              <a:rPr lang="en-US" dirty="0" smtClean="0"/>
              <a:t>etc.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2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Highly Heterogeneous Information Spaces (HHIS):</a:t>
            </a:r>
          </a:p>
          <a:p>
            <a:pPr lvl="1"/>
            <a:r>
              <a:rPr lang="en-US" dirty="0" smtClean="0"/>
              <a:t>Non-structured data</a:t>
            </a:r>
          </a:p>
          <a:p>
            <a:pPr lvl="1"/>
            <a:r>
              <a:rPr lang="en-US" dirty="0" smtClean="0"/>
              <a:t>High level of noise</a:t>
            </a:r>
          </a:p>
          <a:p>
            <a:pPr lvl="1"/>
            <a:r>
              <a:rPr lang="en-US" dirty="0" smtClean="0"/>
              <a:t>Large scale</a:t>
            </a:r>
          </a:p>
          <a:p>
            <a:r>
              <a:rPr lang="en-US" dirty="0" smtClean="0"/>
              <a:t>Entity Resolution (ER):</a:t>
            </a:r>
          </a:p>
          <a:p>
            <a:pPr lvl="1"/>
            <a:r>
              <a:rPr lang="en-US" dirty="0" smtClean="0"/>
              <a:t>Dirty ER: single collection</a:t>
            </a:r>
          </a:p>
          <a:p>
            <a:pPr lvl="1"/>
            <a:r>
              <a:rPr lang="en-US" dirty="0" smtClean="0"/>
              <a:t>Clean-Clean ER: two clean (duplicate-free) collections </a:t>
            </a:r>
            <a:r>
              <a:rPr lang="en-US" b="1" dirty="0" smtClean="0"/>
              <a:t>[our focus]</a:t>
            </a:r>
          </a:p>
          <a:p>
            <a:r>
              <a:rPr lang="en-US" dirty="0" smtClean="0"/>
              <a:t>Blocking = clustering of entities that need to be compared for duplicate detection (one block represents one cluster)</a:t>
            </a:r>
          </a:p>
          <a:p>
            <a:pPr lvl="1"/>
            <a:r>
              <a:rPr lang="en-US" dirty="0" smtClean="0"/>
              <a:t>Token (schema-agnostic): one block per token </a:t>
            </a:r>
            <a:r>
              <a:rPr lang="en-US" b="1" dirty="0" smtClean="0"/>
              <a:t>[our focus]</a:t>
            </a:r>
          </a:p>
          <a:p>
            <a:pPr lvl="1"/>
            <a:r>
              <a:rPr lang="en-US" dirty="0" smtClean="0"/>
              <a:t>Attribute Clustering (schema-aware): cluster attributes by value similarity (k clusters per token)</a:t>
            </a:r>
          </a:p>
          <a:p>
            <a:pPr lvl="1"/>
            <a:r>
              <a:rPr lang="en-US" dirty="0" smtClean="0"/>
              <a:t>Scheduling: rank blocks by utility (many duplicates, few comparisons blocks are first)</a:t>
            </a:r>
          </a:p>
          <a:p>
            <a:pPr marL="457200" lvl="1" indent="0">
              <a:buNone/>
            </a:pPr>
            <a:r>
              <a:rPr lang="en-US" dirty="0" smtClean="0"/>
              <a:t>    {Reduce size of blocks}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93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Multi-component Similarity Method with </a:t>
            </a:r>
            <a:r>
              <a:rPr lang="en-US" altLang="en-US" dirty="0" smtClean="0"/>
              <a:t>Preselection+ Overview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19672" y="3649116"/>
            <a:ext cx="2736304" cy="6948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Create Signature Matrix with Min-hashing 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19672" y="4762320"/>
            <a:ext cx="2736304" cy="5803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Apply Locality-Sensitive Hashing to Signature Matrix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19672" y="5765645"/>
            <a:ext cx="2736304" cy="6014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Apply Multi-component Similarity Method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00437" y="4365406"/>
            <a:ext cx="16786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/>
              <a:t>Signature Matrix</a:t>
            </a:r>
            <a:endParaRPr lang="en-GB" sz="1600" dirty="0"/>
          </a:p>
        </p:txBody>
      </p:sp>
      <p:sp>
        <p:nvSpPr>
          <p:cNvPr id="13" name="Rectangle 12"/>
          <p:cNvSpPr/>
          <p:nvPr/>
        </p:nvSpPr>
        <p:spPr>
          <a:xfrm>
            <a:off x="2987824" y="5353456"/>
            <a:ext cx="18934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/>
              <a:t>Nearest Neighbors</a:t>
            </a:r>
            <a:endParaRPr lang="en-GB" sz="1600" dirty="0"/>
          </a:p>
        </p:txBody>
      </p:sp>
      <p:sp>
        <p:nvSpPr>
          <p:cNvPr id="15" name="Oval 14"/>
          <p:cNvSpPr/>
          <p:nvPr/>
        </p:nvSpPr>
        <p:spPr>
          <a:xfrm>
            <a:off x="6026191" y="5702245"/>
            <a:ext cx="1570145" cy="72791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Duplicate Products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endCxn id="22" idx="3"/>
          </p:cNvCxnSpPr>
          <p:nvPr/>
        </p:nvCxnSpPr>
        <p:spPr>
          <a:xfrm flipH="1">
            <a:off x="4374084" y="1788714"/>
            <a:ext cx="1710084" cy="7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3"/>
            <a:endCxn id="15" idx="2"/>
          </p:cNvCxnSpPr>
          <p:nvPr/>
        </p:nvCxnSpPr>
        <p:spPr>
          <a:xfrm flipV="1">
            <a:off x="4355976" y="6066204"/>
            <a:ext cx="1670215" cy="17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619672" y="1480740"/>
            <a:ext cx="2754412" cy="63093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>
                <a:solidFill>
                  <a:schemeClr val="tx1"/>
                </a:solidFill>
              </a:rPr>
              <a:t>Data Cleaning</a:t>
            </a:r>
            <a:endParaRPr lang="en-GB" sz="1600" i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619672" y="2542348"/>
            <a:ext cx="2773016" cy="7115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Extract Model Words from Titles and </a:t>
            </a:r>
            <a:r>
              <a:rPr lang="en-US" sz="1600" i="1" dirty="0" smtClean="0">
                <a:solidFill>
                  <a:schemeClr val="tx1"/>
                </a:solidFill>
              </a:rPr>
              <a:t>Key-Value Pairs</a:t>
            </a:r>
            <a:endParaRPr lang="en-GB" sz="1600" i="1" dirty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2987824" y="2111672"/>
            <a:ext cx="0" cy="40994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999855" y="3263800"/>
            <a:ext cx="22716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/>
              <a:t>Binary Product Vectors</a:t>
            </a:r>
            <a:endParaRPr lang="en-GB" sz="1600" dirty="0"/>
          </a:p>
        </p:txBody>
      </p:sp>
      <p:sp>
        <p:nvSpPr>
          <p:cNvPr id="40" name="Rectangle 39"/>
          <p:cNvSpPr/>
          <p:nvPr/>
        </p:nvSpPr>
        <p:spPr>
          <a:xfrm>
            <a:off x="2994462" y="2183061"/>
            <a:ext cx="1436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/>
              <a:t>Cleaned Data</a:t>
            </a:r>
            <a:endParaRPr lang="en-GB" sz="1600" dirty="0"/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2987824" y="3235207"/>
            <a:ext cx="0" cy="40994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2987824" y="4343920"/>
            <a:ext cx="0" cy="40994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2987824" y="5342700"/>
            <a:ext cx="0" cy="40994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80"/>
          <p:cNvSpPr/>
          <p:nvPr/>
        </p:nvSpPr>
        <p:spPr>
          <a:xfrm>
            <a:off x="6062372" y="1453007"/>
            <a:ext cx="1570145" cy="72791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Products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1638014" y="2554223"/>
            <a:ext cx="2741973" cy="343912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Extract Model Words from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83" name="Left Brace 82"/>
          <p:cNvSpPr/>
          <p:nvPr/>
        </p:nvSpPr>
        <p:spPr>
          <a:xfrm>
            <a:off x="1201272" y="2924944"/>
            <a:ext cx="360040" cy="346381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TextBox 83"/>
          <p:cNvSpPr txBox="1"/>
          <p:nvPr/>
        </p:nvSpPr>
        <p:spPr>
          <a:xfrm>
            <a:off x="399840" y="448919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MSMP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253794" y="1974645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MSMP+</a:t>
            </a:r>
            <a:endParaRPr lang="en-GB" dirty="0"/>
          </a:p>
        </p:txBody>
      </p:sp>
      <p:sp>
        <p:nvSpPr>
          <p:cNvPr id="86" name="Left Brace 85"/>
          <p:cNvSpPr/>
          <p:nvPr/>
        </p:nvSpPr>
        <p:spPr>
          <a:xfrm>
            <a:off x="1197524" y="1412776"/>
            <a:ext cx="360040" cy="148535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TextBox 86"/>
          <p:cNvSpPr txBox="1"/>
          <p:nvPr/>
        </p:nvSpPr>
        <p:spPr>
          <a:xfrm>
            <a:off x="4438218" y="3681227"/>
            <a:ext cx="3764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(MSMP+ computes more efficiently</a:t>
            </a:r>
          </a:p>
          <a:p>
            <a:r>
              <a:rPr lang="en-US" dirty="0" smtClean="0"/>
              <a:t> the Signature Matrix)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48151" y="4758499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(SAC 2016)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3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Cleaning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All different representations of the units of measurement are transformed into one, e.g.,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457200" indent="-457200">
              <a:buFont typeface="+mj-lt"/>
              <a:buAutoNum type="arabicPeriod" startAt="2"/>
            </a:pPr>
            <a:r>
              <a:rPr lang="en-US" dirty="0" smtClean="0"/>
              <a:t>All upper-case letters are replaced by lower-case letters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dirty="0" smtClean="0"/>
              <a:t>All spaces and non-alphanumeric tokens in front of the units are removed</a:t>
            </a:r>
          </a:p>
          <a:p>
            <a:r>
              <a:rPr lang="en-US" dirty="0" smtClean="0"/>
              <a:t>E.g., “23 Inch” becomes “</a:t>
            </a:r>
            <a:r>
              <a:rPr lang="en-US" dirty="0"/>
              <a:t>23inch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Future work: convert between units of measurements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569932"/>
              </p:ext>
            </p:extLst>
          </p:nvPr>
        </p:nvGraphicFramePr>
        <p:xfrm>
          <a:off x="857176" y="2756353"/>
          <a:ext cx="734481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576"/>
                <a:gridCol w="21602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Original unit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Normalized unit</a:t>
                      </a:r>
                      <a:endParaRPr lang="en-GB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‘Inch’, ‘inches’, ‘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’, ‘-inch’, ‘ inch’, ‘inch’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‘inch’</a:t>
                      </a:r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‘Hertz’, ‘hertz’, ‘Hz’, ‘HZ’, ‘ 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hz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’, ‘-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hz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’, ‘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hz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‘</a:t>
                      </a:r>
                      <a:r>
                        <a:rPr lang="en-US" dirty="0" err="1" smtClean="0"/>
                        <a:t>hz</a:t>
                      </a:r>
                      <a:r>
                        <a:rPr lang="en-US" dirty="0" smtClean="0"/>
                        <a:t>’</a:t>
                      </a:r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779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Words in MSMP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every product extract the model words present in title (title contains descriptive and distinctive information)</a:t>
            </a:r>
          </a:p>
          <a:p>
            <a:endParaRPr lang="en-US" sz="800" dirty="0" smtClean="0"/>
          </a:p>
          <a:p>
            <a:r>
              <a:rPr lang="en-US" dirty="0" smtClean="0"/>
              <a:t>A model word is a string that contains both integers as well as alphabetic or special characters</a:t>
            </a:r>
          </a:p>
          <a:p>
            <a:endParaRPr lang="en-US" sz="800" dirty="0" smtClean="0"/>
          </a:p>
          <a:p>
            <a:r>
              <a:rPr lang="en-US" dirty="0" smtClean="0"/>
              <a:t>Model word regular expression:</a:t>
            </a:r>
          </a:p>
          <a:p>
            <a:pPr marL="457200" lvl="1" indent="0">
              <a:buNone/>
            </a:pPr>
            <a:r>
              <a:rPr lang="pl-PL" dirty="0" smtClean="0">
                <a:ea typeface="Cambria Math" panose="02040503050406030204" pitchFamily="18" charset="0"/>
              </a:rPr>
              <a:t>[a-zA-Z0-9]*(([0-9]+[^0-9, ]+)</a:t>
            </a:r>
            <a:r>
              <a:rPr lang="en-US" dirty="0" smtClean="0">
                <a:ea typeface="Cambria Math" panose="02040503050406030204" pitchFamily="18" charset="0"/>
              </a:rPr>
              <a:t> | </a:t>
            </a:r>
            <a:r>
              <a:rPr lang="pl-PL" dirty="0" smtClean="0">
                <a:ea typeface="Cambria Math" panose="02040503050406030204" pitchFamily="18" charset="0"/>
              </a:rPr>
              <a:t>([^0-9, ]+[0-9]+))[a-zA-Z0-9]*</a:t>
            </a:r>
            <a:endParaRPr lang="en-US" dirty="0" smtClean="0">
              <a:ea typeface="Cambria Math" panose="02040503050406030204" pitchFamily="18" charset="0"/>
            </a:endParaRPr>
          </a:p>
          <a:p>
            <a:pPr marL="457200" lvl="1" indent="0">
              <a:buNone/>
            </a:pPr>
            <a:endParaRPr lang="en-US" dirty="0" smtClean="0">
              <a:ea typeface="Cambria Math" panose="02040503050406030204" pitchFamily="18" charset="0"/>
            </a:endParaRPr>
          </a:p>
          <a:p>
            <a:pPr marL="400050"/>
            <a:r>
              <a:rPr lang="en-US" dirty="0" smtClean="0"/>
              <a:t>Examples of model words:</a:t>
            </a:r>
          </a:p>
          <a:p>
            <a:pPr marL="457200" lvl="1" indent="0">
              <a:buNone/>
            </a:pPr>
            <a:r>
              <a:rPr lang="en-US" i="1" dirty="0" smtClean="0">
                <a:ea typeface="Cambria Math" panose="02040503050406030204" pitchFamily="18" charset="0"/>
              </a:rPr>
              <a:t>32”, 720p, 60Hz</a:t>
            </a:r>
          </a:p>
          <a:p>
            <a:pPr marL="457200" lvl="1" indent="0">
              <a:buNone/>
            </a:pPr>
            <a:endParaRPr lang="en-US" sz="800" i="1" dirty="0" smtClean="0">
              <a:ea typeface="Cambria Math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Words in </a:t>
            </a:r>
            <a:r>
              <a:rPr lang="en-US" dirty="0"/>
              <a:t>MSMP</a:t>
            </a:r>
            <a:r>
              <a:rPr lang="en-US" dirty="0" smtClean="0"/>
              <a:t>+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Words from MSMP (look in title)</a:t>
            </a:r>
          </a:p>
          <a:p>
            <a:r>
              <a:rPr lang="en-US" dirty="0" smtClean="0"/>
              <a:t> Two extensions: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Look for model words from MSMP in values in key-values pairs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Relax the definition of model words and look for these in key-value pairs </a:t>
            </a:r>
          </a:p>
          <a:p>
            <a:r>
              <a:rPr lang="en-US" dirty="0" smtClean="0"/>
              <a:t>Relaxation of model words definition: model words start with a </a:t>
            </a:r>
            <a:r>
              <a:rPr lang="en-US" i="1" dirty="0" smtClean="0"/>
              <a:t>decimal</a:t>
            </a:r>
            <a:r>
              <a:rPr lang="en-US" dirty="0" smtClean="0"/>
              <a:t> number and have an </a:t>
            </a:r>
            <a:r>
              <a:rPr lang="en-US" i="1" dirty="0" smtClean="0"/>
              <a:t>optional</a:t>
            </a:r>
            <a:r>
              <a:rPr lang="en-US" dirty="0" smtClean="0"/>
              <a:t> </a:t>
            </a:r>
            <a:r>
              <a:rPr lang="en-US" dirty="0"/>
              <a:t>alphabetic or special </a:t>
            </a:r>
            <a:r>
              <a:rPr lang="en-US" dirty="0" smtClean="0"/>
              <a:t>characters part: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sz="2000" dirty="0" smtClean="0"/>
              <a:t>\</a:t>
            </a:r>
            <a:r>
              <a:rPr lang="pl-PL" sz="2000" dirty="0" smtClean="0"/>
              <a:t>d+(</a:t>
            </a:r>
            <a:r>
              <a:rPr lang="en-US" sz="2000" dirty="0" smtClean="0"/>
              <a:t>\</a:t>
            </a:r>
            <a:r>
              <a:rPr lang="pl-PL" sz="2000" dirty="0" smtClean="0"/>
              <a:t>.</a:t>
            </a:r>
            <a:r>
              <a:rPr lang="en-US" sz="2000" dirty="0" smtClean="0"/>
              <a:t>\d</a:t>
            </a:r>
            <a:r>
              <a:rPr lang="pl-PL" sz="2000" dirty="0" smtClean="0"/>
              <a:t>+)?[</a:t>
            </a:r>
            <a:r>
              <a:rPr lang="pl-PL" sz="2000" dirty="0"/>
              <a:t>a-zA-Z</a:t>
            </a:r>
            <a:r>
              <a:rPr lang="pl-PL" sz="2000" dirty="0" smtClean="0"/>
              <a:t>]+</a:t>
            </a:r>
            <a:r>
              <a:rPr lang="en-US" sz="2000" dirty="0" smtClean="0"/>
              <a:t> | \</a:t>
            </a:r>
            <a:r>
              <a:rPr lang="pl-PL" sz="2000" dirty="0" smtClean="0"/>
              <a:t>d+(</a:t>
            </a:r>
            <a:r>
              <a:rPr lang="en-US" sz="2000" dirty="0" smtClean="0"/>
              <a:t>\</a:t>
            </a:r>
            <a:r>
              <a:rPr lang="pl-PL" sz="2000" dirty="0" smtClean="0"/>
              <a:t>.</a:t>
            </a:r>
            <a:r>
              <a:rPr lang="en-US" sz="2000" dirty="0"/>
              <a:t>\</a:t>
            </a:r>
            <a:r>
              <a:rPr lang="pl-PL" sz="2000" dirty="0" smtClean="0"/>
              <a:t>d+)?</a:t>
            </a:r>
            <a:endParaRPr lang="pl-PL" sz="2000" dirty="0"/>
          </a:p>
          <a:p>
            <a:pPr marL="400050"/>
            <a:r>
              <a:rPr lang="en-US" dirty="0"/>
              <a:t>Examples of </a:t>
            </a:r>
            <a:r>
              <a:rPr lang="en-US" dirty="0" smtClean="0"/>
              <a:t>new model </a:t>
            </a:r>
            <a:r>
              <a:rPr lang="en-US" dirty="0"/>
              <a:t>words:</a:t>
            </a:r>
          </a:p>
          <a:p>
            <a:pPr marL="457200" lvl="1" indent="0">
              <a:buNone/>
            </a:pPr>
            <a:r>
              <a:rPr lang="en-US" i="1" dirty="0">
                <a:ea typeface="Cambria Math" panose="02040503050406030204" pitchFamily="18" charset="0"/>
              </a:rPr>
              <a:t>32”, </a:t>
            </a:r>
            <a:r>
              <a:rPr lang="en-US" i="1" dirty="0" smtClean="0">
                <a:ea typeface="Cambria Math" panose="02040503050406030204" pitchFamily="18" charset="0"/>
              </a:rPr>
              <a:t>720, 60.1</a:t>
            </a:r>
            <a:endParaRPr lang="en-US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3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26033</TotalTime>
  <Words>2471</Words>
  <Application>Microsoft Office PowerPoint</Application>
  <PresentationFormat>On-screen Show (4:3)</PresentationFormat>
  <Paragraphs>610</Paragraphs>
  <Slides>35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Cambria Math</vt:lpstr>
      <vt:lpstr>Monotype Sorts</vt:lpstr>
      <vt:lpstr>Symbol</vt:lpstr>
      <vt:lpstr>Default Design</vt:lpstr>
      <vt:lpstr> An LSH-Based Model Words-Driven Product Duplicate Detection Method</vt:lpstr>
      <vt:lpstr>Contents</vt:lpstr>
      <vt:lpstr>Motivation</vt:lpstr>
      <vt:lpstr>Motivation</vt:lpstr>
      <vt:lpstr>Related Work</vt:lpstr>
      <vt:lpstr>Multi-component Similarity Method with Preselection+ Overview</vt:lpstr>
      <vt:lpstr>Data Cleaning</vt:lpstr>
      <vt:lpstr>Model Words in MSMP</vt:lpstr>
      <vt:lpstr>Model Words in MSMP+</vt:lpstr>
      <vt:lpstr>Model Words in MSMP+</vt:lpstr>
      <vt:lpstr>Min-hashing</vt:lpstr>
      <vt:lpstr>Min-hashing</vt:lpstr>
      <vt:lpstr>Locality-Sensitive Hashing</vt:lpstr>
      <vt:lpstr>Locality-Sensitive Hashing</vt:lpstr>
      <vt:lpstr>Locality-Sensitive Hashing</vt:lpstr>
      <vt:lpstr>Multi-component Similarity Method</vt:lpstr>
      <vt:lpstr>Example</vt:lpstr>
      <vt:lpstr>Example</vt:lpstr>
      <vt:lpstr>Example</vt:lpstr>
      <vt:lpstr>Example</vt:lpstr>
      <vt:lpstr>Evaluation</vt:lpstr>
      <vt:lpstr>Evaluation</vt:lpstr>
      <vt:lpstr>Blocking Quality</vt:lpstr>
      <vt:lpstr>Blocking Quality</vt:lpstr>
      <vt:lpstr>Pair Completeness vs. Fraction of Comparisons </vt:lpstr>
      <vt:lpstr>Pair Quality vs. Fraction of Comparisons</vt:lpstr>
      <vt:lpstr>F1 vs. Fraction of Comparisons</vt:lpstr>
      <vt:lpstr>MSMP+ vs. MSMP vs. MSM</vt:lpstr>
      <vt:lpstr>MSMP vs. MSM</vt:lpstr>
      <vt:lpstr>Conclusion</vt:lpstr>
      <vt:lpstr>Future Work</vt:lpstr>
      <vt:lpstr>PowerPoint Presentation</vt:lpstr>
      <vt:lpstr>Multi-component Similarity Method</vt:lpstr>
      <vt:lpstr>Multi-component Similarity Method</vt:lpstr>
      <vt:lpstr>Multi-component Similarity Method</vt:lpstr>
    </vt:vector>
  </TitlesOfParts>
  <Company>Technische Universiteit Eindhoven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4+1 View Model of Software Architecture</dc:title>
  <dc:creator>BCF</dc:creator>
  <cp:lastModifiedBy>Flavius Frasincar</cp:lastModifiedBy>
  <cp:revision>317</cp:revision>
  <dcterms:created xsi:type="dcterms:W3CDTF">2005-07-13T13:15:44Z</dcterms:created>
  <dcterms:modified xsi:type="dcterms:W3CDTF">2018-06-12T19:43:37Z</dcterms:modified>
</cp:coreProperties>
</file>