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embeddings/oleObject1.bin" ContentType="application/vnd.openxmlformats-officedocument.oleObject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7"/>
  </p:notesMasterIdLst>
  <p:handoutMasterIdLst>
    <p:handoutMasterId r:id="rId178"/>
  </p:handoutMasterIdLst>
  <p:sldIdLst>
    <p:sldId id="435" r:id="rId2"/>
    <p:sldId id="289" r:id="rId3"/>
    <p:sldId id="519" r:id="rId4"/>
    <p:sldId id="520" r:id="rId5"/>
    <p:sldId id="521" r:id="rId6"/>
    <p:sldId id="522" r:id="rId7"/>
    <p:sldId id="523" r:id="rId8"/>
    <p:sldId id="524" r:id="rId9"/>
    <p:sldId id="525" r:id="rId10"/>
    <p:sldId id="526" r:id="rId11"/>
    <p:sldId id="527" r:id="rId12"/>
    <p:sldId id="528" r:id="rId13"/>
    <p:sldId id="529" r:id="rId14"/>
    <p:sldId id="530" r:id="rId15"/>
    <p:sldId id="531" r:id="rId16"/>
    <p:sldId id="532" r:id="rId17"/>
    <p:sldId id="427" r:id="rId18"/>
    <p:sldId id="303" r:id="rId19"/>
    <p:sldId id="308" r:id="rId20"/>
    <p:sldId id="265" r:id="rId21"/>
    <p:sldId id="306" r:id="rId22"/>
    <p:sldId id="441" r:id="rId23"/>
    <p:sldId id="453" r:id="rId24"/>
    <p:sldId id="494" r:id="rId25"/>
    <p:sldId id="495" r:id="rId26"/>
    <p:sldId id="496" r:id="rId27"/>
    <p:sldId id="442" r:id="rId28"/>
    <p:sldId id="332" r:id="rId29"/>
    <p:sldId id="497" r:id="rId30"/>
    <p:sldId id="498" r:id="rId31"/>
    <p:sldId id="499" r:id="rId32"/>
    <p:sldId id="500" r:id="rId33"/>
    <p:sldId id="501" r:id="rId34"/>
    <p:sldId id="502" r:id="rId35"/>
    <p:sldId id="433" r:id="rId36"/>
    <p:sldId id="503" r:id="rId37"/>
    <p:sldId id="504" r:id="rId38"/>
    <p:sldId id="505" r:id="rId39"/>
    <p:sldId id="434" r:id="rId40"/>
    <p:sldId id="304" r:id="rId41"/>
    <p:sldId id="309" r:id="rId42"/>
    <p:sldId id="375" r:id="rId43"/>
    <p:sldId id="307" r:id="rId44"/>
    <p:sldId id="310" r:id="rId45"/>
    <p:sldId id="311" r:id="rId46"/>
    <p:sldId id="312" r:id="rId47"/>
    <p:sldId id="343" r:id="rId48"/>
    <p:sldId id="344" r:id="rId49"/>
    <p:sldId id="376" r:id="rId50"/>
    <p:sldId id="345" r:id="rId51"/>
    <p:sldId id="346" r:id="rId52"/>
    <p:sldId id="454" r:id="rId53"/>
    <p:sldId id="347" r:id="rId54"/>
    <p:sldId id="415" r:id="rId55"/>
    <p:sldId id="406" r:id="rId56"/>
    <p:sldId id="438" r:id="rId57"/>
    <p:sldId id="443" r:id="rId58"/>
    <p:sldId id="444" r:id="rId59"/>
    <p:sldId id="445" r:id="rId60"/>
    <p:sldId id="405" r:id="rId61"/>
    <p:sldId id="447" r:id="rId62"/>
    <p:sldId id="449" r:id="rId63"/>
    <p:sldId id="450" r:id="rId64"/>
    <p:sldId id="448" r:id="rId65"/>
    <p:sldId id="451" r:id="rId66"/>
    <p:sldId id="316" r:id="rId67"/>
    <p:sldId id="325" r:id="rId68"/>
    <p:sldId id="318" r:id="rId69"/>
    <p:sldId id="482" r:id="rId70"/>
    <p:sldId id="483" r:id="rId71"/>
    <p:sldId id="336" r:id="rId72"/>
    <p:sldId id="335" r:id="rId73"/>
    <p:sldId id="338" r:id="rId74"/>
    <p:sldId id="507" r:id="rId75"/>
    <p:sldId id="515" r:id="rId76"/>
    <p:sldId id="516" r:id="rId77"/>
    <p:sldId id="517" r:id="rId78"/>
    <p:sldId id="340" r:id="rId79"/>
    <p:sldId id="512" r:id="rId80"/>
    <p:sldId id="513" r:id="rId81"/>
    <p:sldId id="514" r:id="rId82"/>
    <p:sldId id="518" r:id="rId83"/>
    <p:sldId id="320" r:id="rId84"/>
    <p:sldId id="276" r:id="rId85"/>
    <p:sldId id="277" r:id="rId86"/>
    <p:sldId id="321" r:id="rId87"/>
    <p:sldId id="322" r:id="rId88"/>
    <p:sldId id="323" r:id="rId89"/>
    <p:sldId id="327" r:id="rId90"/>
    <p:sldId id="328" r:id="rId91"/>
    <p:sldId id="456" r:id="rId92"/>
    <p:sldId id="419" r:id="rId93"/>
    <p:sldId id="420" r:id="rId94"/>
    <p:sldId id="421" r:id="rId95"/>
    <p:sldId id="422" r:id="rId96"/>
    <p:sldId id="286" r:id="rId97"/>
    <p:sldId id="414" r:id="rId98"/>
    <p:sldId id="413" r:id="rId99"/>
    <p:sldId id="423" r:id="rId100"/>
    <p:sldId id="292" r:id="rId101"/>
    <p:sldId id="511" r:id="rId102"/>
    <p:sldId id="348" r:id="rId103"/>
    <p:sldId id="349" r:id="rId104"/>
    <p:sldId id="350" r:id="rId105"/>
    <p:sldId id="339" r:id="rId106"/>
    <p:sldId id="509" r:id="rId107"/>
    <p:sldId id="510" r:id="rId108"/>
    <p:sldId id="341" r:id="rId109"/>
    <p:sldId id="353" r:id="rId110"/>
    <p:sldId id="354" r:id="rId111"/>
    <p:sldId id="355" r:id="rId112"/>
    <p:sldId id="360" r:id="rId113"/>
    <p:sldId id="372" r:id="rId114"/>
    <p:sldId id="417" r:id="rId115"/>
    <p:sldId id="418" r:id="rId116"/>
    <p:sldId id="363" r:id="rId117"/>
    <p:sldId id="364" r:id="rId118"/>
    <p:sldId id="365" r:id="rId119"/>
    <p:sldId id="366" r:id="rId120"/>
    <p:sldId id="367" r:id="rId121"/>
    <p:sldId id="356" r:id="rId122"/>
    <p:sldId id="357" r:id="rId123"/>
    <p:sldId id="358" r:id="rId124"/>
    <p:sldId id="359" r:id="rId125"/>
    <p:sldId id="486" r:id="rId126"/>
    <p:sldId id="487" r:id="rId127"/>
    <p:sldId id="489" r:id="rId128"/>
    <p:sldId id="488" r:id="rId129"/>
    <p:sldId id="490" r:id="rId130"/>
    <p:sldId id="491" r:id="rId131"/>
    <p:sldId id="492" r:id="rId132"/>
    <p:sldId id="493" r:id="rId133"/>
    <p:sldId id="361" r:id="rId134"/>
    <p:sldId id="362" r:id="rId135"/>
    <p:sldId id="368" r:id="rId136"/>
    <p:sldId id="369" r:id="rId137"/>
    <p:sldId id="371" r:id="rId138"/>
    <p:sldId id="379" r:id="rId139"/>
    <p:sldId id="373" r:id="rId140"/>
    <p:sldId id="381" r:id="rId141"/>
    <p:sldId id="382" r:id="rId142"/>
    <p:sldId id="383" r:id="rId143"/>
    <p:sldId id="384" r:id="rId144"/>
    <p:sldId id="378" r:id="rId145"/>
    <p:sldId id="377" r:id="rId146"/>
    <p:sldId id="386" r:id="rId147"/>
    <p:sldId id="385" r:id="rId148"/>
    <p:sldId id="387" r:id="rId149"/>
    <p:sldId id="388" r:id="rId150"/>
    <p:sldId id="389" r:id="rId151"/>
    <p:sldId id="390" r:id="rId152"/>
    <p:sldId id="461" r:id="rId153"/>
    <p:sldId id="463" r:id="rId154"/>
    <p:sldId id="464" r:id="rId155"/>
    <p:sldId id="465" r:id="rId156"/>
    <p:sldId id="467" r:id="rId157"/>
    <p:sldId id="468" r:id="rId158"/>
    <p:sldId id="469" r:id="rId159"/>
    <p:sldId id="470" r:id="rId160"/>
    <p:sldId id="471" r:id="rId161"/>
    <p:sldId id="473" r:id="rId162"/>
    <p:sldId id="474" r:id="rId163"/>
    <p:sldId id="476" r:id="rId164"/>
    <p:sldId id="477" r:id="rId165"/>
    <p:sldId id="478" r:id="rId166"/>
    <p:sldId id="479" r:id="rId167"/>
    <p:sldId id="480" r:id="rId168"/>
    <p:sldId id="481" r:id="rId169"/>
    <p:sldId id="484" r:id="rId170"/>
    <p:sldId id="485" r:id="rId171"/>
    <p:sldId id="397" r:id="rId172"/>
    <p:sldId id="398" r:id="rId173"/>
    <p:sldId id="399" r:id="rId174"/>
    <p:sldId id="403" r:id="rId175"/>
    <p:sldId id="261" r:id="rId17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1B6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906" autoAdjust="0"/>
  </p:normalViewPr>
  <p:slideViewPr>
    <p:cSldViewPr snapToGrid="0" snapToObjects="1">
      <p:cViewPr>
        <p:scale>
          <a:sx n="85" d="100"/>
          <a:sy n="85" d="100"/>
        </p:scale>
        <p:origin x="-10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42" Type="http://schemas.openxmlformats.org/officeDocument/2006/relationships/slide" Target="slides/slide141.xml"/><Relationship Id="rId143" Type="http://schemas.openxmlformats.org/officeDocument/2006/relationships/slide" Target="slides/slide142.xml"/><Relationship Id="rId144" Type="http://schemas.openxmlformats.org/officeDocument/2006/relationships/slide" Target="slides/slide143.xml"/><Relationship Id="rId145" Type="http://schemas.openxmlformats.org/officeDocument/2006/relationships/slide" Target="slides/slide144.xml"/><Relationship Id="rId146" Type="http://schemas.openxmlformats.org/officeDocument/2006/relationships/slide" Target="slides/slide145.xml"/><Relationship Id="rId147" Type="http://schemas.openxmlformats.org/officeDocument/2006/relationships/slide" Target="slides/slide146.xml"/><Relationship Id="rId148" Type="http://schemas.openxmlformats.org/officeDocument/2006/relationships/slide" Target="slides/slide147.xml"/><Relationship Id="rId149" Type="http://schemas.openxmlformats.org/officeDocument/2006/relationships/slide" Target="slides/slide148.xml"/><Relationship Id="rId180" Type="http://schemas.openxmlformats.org/officeDocument/2006/relationships/presProps" Target="presProps.xml"/><Relationship Id="rId181" Type="http://schemas.openxmlformats.org/officeDocument/2006/relationships/viewProps" Target="viewProps.xml"/><Relationship Id="rId182" Type="http://schemas.openxmlformats.org/officeDocument/2006/relationships/theme" Target="theme/theme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83" Type="http://schemas.openxmlformats.org/officeDocument/2006/relationships/tableStyles" Target="tableStyle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slide" Target="slides/slide113.xml"/><Relationship Id="rId115" Type="http://schemas.openxmlformats.org/officeDocument/2006/relationships/slide" Target="slides/slide114.xml"/><Relationship Id="rId116" Type="http://schemas.openxmlformats.org/officeDocument/2006/relationships/slide" Target="slides/slide115.xml"/><Relationship Id="rId117" Type="http://schemas.openxmlformats.org/officeDocument/2006/relationships/slide" Target="slides/slide116.xml"/><Relationship Id="rId118" Type="http://schemas.openxmlformats.org/officeDocument/2006/relationships/slide" Target="slides/slide117.xml"/><Relationship Id="rId119" Type="http://schemas.openxmlformats.org/officeDocument/2006/relationships/slide" Target="slides/slide118.xml"/><Relationship Id="rId150" Type="http://schemas.openxmlformats.org/officeDocument/2006/relationships/slide" Target="slides/slide149.xml"/><Relationship Id="rId151" Type="http://schemas.openxmlformats.org/officeDocument/2006/relationships/slide" Target="slides/slide150.xml"/><Relationship Id="rId152" Type="http://schemas.openxmlformats.org/officeDocument/2006/relationships/slide" Target="slides/slide15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53" Type="http://schemas.openxmlformats.org/officeDocument/2006/relationships/slide" Target="slides/slide152.xml"/><Relationship Id="rId154" Type="http://schemas.openxmlformats.org/officeDocument/2006/relationships/slide" Target="slides/slide153.xml"/><Relationship Id="rId155" Type="http://schemas.openxmlformats.org/officeDocument/2006/relationships/slide" Target="slides/slide154.xml"/><Relationship Id="rId156" Type="http://schemas.openxmlformats.org/officeDocument/2006/relationships/slide" Target="slides/slide155.xml"/><Relationship Id="rId157" Type="http://schemas.openxmlformats.org/officeDocument/2006/relationships/slide" Target="slides/slide156.xml"/><Relationship Id="rId158" Type="http://schemas.openxmlformats.org/officeDocument/2006/relationships/slide" Target="slides/slide157.xml"/><Relationship Id="rId159" Type="http://schemas.openxmlformats.org/officeDocument/2006/relationships/slide" Target="slides/slide15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120" Type="http://schemas.openxmlformats.org/officeDocument/2006/relationships/slide" Target="slides/slide119.xml"/><Relationship Id="rId121" Type="http://schemas.openxmlformats.org/officeDocument/2006/relationships/slide" Target="slides/slide120.xml"/><Relationship Id="rId122" Type="http://schemas.openxmlformats.org/officeDocument/2006/relationships/slide" Target="slides/slide121.xml"/><Relationship Id="rId123" Type="http://schemas.openxmlformats.org/officeDocument/2006/relationships/slide" Target="slides/slide122.xml"/><Relationship Id="rId124" Type="http://schemas.openxmlformats.org/officeDocument/2006/relationships/slide" Target="slides/slide123.xml"/><Relationship Id="rId125" Type="http://schemas.openxmlformats.org/officeDocument/2006/relationships/slide" Target="slides/slide124.xml"/><Relationship Id="rId126" Type="http://schemas.openxmlformats.org/officeDocument/2006/relationships/slide" Target="slides/slide125.xml"/><Relationship Id="rId127" Type="http://schemas.openxmlformats.org/officeDocument/2006/relationships/slide" Target="slides/slide126.xml"/><Relationship Id="rId128" Type="http://schemas.openxmlformats.org/officeDocument/2006/relationships/slide" Target="slides/slide127.xml"/><Relationship Id="rId129" Type="http://schemas.openxmlformats.org/officeDocument/2006/relationships/slide" Target="slides/slide128.xml"/><Relationship Id="rId160" Type="http://schemas.openxmlformats.org/officeDocument/2006/relationships/slide" Target="slides/slide159.xml"/><Relationship Id="rId161" Type="http://schemas.openxmlformats.org/officeDocument/2006/relationships/slide" Target="slides/slide160.xml"/><Relationship Id="rId162" Type="http://schemas.openxmlformats.org/officeDocument/2006/relationships/slide" Target="slides/slide16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63" Type="http://schemas.openxmlformats.org/officeDocument/2006/relationships/slide" Target="slides/slide162.xml"/><Relationship Id="rId164" Type="http://schemas.openxmlformats.org/officeDocument/2006/relationships/slide" Target="slides/slide163.xml"/><Relationship Id="rId165" Type="http://schemas.openxmlformats.org/officeDocument/2006/relationships/slide" Target="slides/slide164.xml"/><Relationship Id="rId166" Type="http://schemas.openxmlformats.org/officeDocument/2006/relationships/slide" Target="slides/slide165.xml"/><Relationship Id="rId167" Type="http://schemas.openxmlformats.org/officeDocument/2006/relationships/slide" Target="slides/slide166.xml"/><Relationship Id="rId168" Type="http://schemas.openxmlformats.org/officeDocument/2006/relationships/slide" Target="slides/slide167.xml"/><Relationship Id="rId169" Type="http://schemas.openxmlformats.org/officeDocument/2006/relationships/slide" Target="slides/slide16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30" Type="http://schemas.openxmlformats.org/officeDocument/2006/relationships/slide" Target="slides/slide129.xml"/><Relationship Id="rId131" Type="http://schemas.openxmlformats.org/officeDocument/2006/relationships/slide" Target="slides/slide130.xml"/><Relationship Id="rId132" Type="http://schemas.openxmlformats.org/officeDocument/2006/relationships/slide" Target="slides/slide131.xml"/><Relationship Id="rId133" Type="http://schemas.openxmlformats.org/officeDocument/2006/relationships/slide" Target="slides/slide132.xml"/><Relationship Id="rId134" Type="http://schemas.openxmlformats.org/officeDocument/2006/relationships/slide" Target="slides/slide133.xml"/><Relationship Id="rId135" Type="http://schemas.openxmlformats.org/officeDocument/2006/relationships/slide" Target="slides/slide134.xml"/><Relationship Id="rId136" Type="http://schemas.openxmlformats.org/officeDocument/2006/relationships/slide" Target="slides/slide135.xml"/><Relationship Id="rId137" Type="http://schemas.openxmlformats.org/officeDocument/2006/relationships/slide" Target="slides/slide136.xml"/><Relationship Id="rId138" Type="http://schemas.openxmlformats.org/officeDocument/2006/relationships/slide" Target="slides/slide137.xml"/><Relationship Id="rId139" Type="http://schemas.openxmlformats.org/officeDocument/2006/relationships/slide" Target="slides/slide138.xml"/><Relationship Id="rId170" Type="http://schemas.openxmlformats.org/officeDocument/2006/relationships/slide" Target="slides/slide169.xml"/><Relationship Id="rId171" Type="http://schemas.openxmlformats.org/officeDocument/2006/relationships/slide" Target="slides/slide170.xml"/><Relationship Id="rId172" Type="http://schemas.openxmlformats.org/officeDocument/2006/relationships/slide" Target="slides/slide171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173" Type="http://schemas.openxmlformats.org/officeDocument/2006/relationships/slide" Target="slides/slide172.xml"/><Relationship Id="rId174" Type="http://schemas.openxmlformats.org/officeDocument/2006/relationships/slide" Target="slides/slide173.xml"/><Relationship Id="rId175" Type="http://schemas.openxmlformats.org/officeDocument/2006/relationships/slide" Target="slides/slide174.xml"/><Relationship Id="rId176" Type="http://schemas.openxmlformats.org/officeDocument/2006/relationships/slide" Target="slides/slide175.xml"/><Relationship Id="rId177" Type="http://schemas.openxmlformats.org/officeDocument/2006/relationships/notesMaster" Target="notesMasters/notesMaster1.xml"/><Relationship Id="rId178" Type="http://schemas.openxmlformats.org/officeDocument/2006/relationships/handoutMaster" Target="handoutMasters/handoutMaster1.xml"/><Relationship Id="rId179" Type="http://schemas.openxmlformats.org/officeDocument/2006/relationships/printerSettings" Target="printerSettings/printerSettings1.bin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100" Type="http://schemas.openxmlformats.org/officeDocument/2006/relationships/slide" Target="slides/slide99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40" Type="http://schemas.openxmlformats.org/officeDocument/2006/relationships/slide" Target="slides/slide139.xml"/><Relationship Id="rId141" Type="http://schemas.openxmlformats.org/officeDocument/2006/relationships/slide" Target="slides/slide1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1BA4B-18D3-0743-AE6B-E2B99936B4FE}" type="datetimeFigureOut">
              <a:rPr lang="en-US" smtClean="0"/>
              <a:t>4/22/17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498932-DCE8-6F44-BF03-4E1045BE0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592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3AB79-4A29-AC4A-B5E3-A2C68105CE97}" type="datetimeFigureOut">
              <a:rPr lang="en-US" smtClean="0"/>
              <a:t>4/22/17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474B0-386F-694A-A210-B39EF9350F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6801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6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3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5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5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7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474B0-386F-694A-A210-B39EF9350F2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40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Many contributions</a:t>
            </a:r>
            <a:r>
              <a:rPr lang="en-US" baseline="0" dirty="0" smtClean="0"/>
              <a:t> to math, game theory, set theory, linear programming, measure theory</a:t>
            </a:r>
          </a:p>
          <a:p>
            <a:endParaRPr lang="en-US" baseline="0" dirty="0" smtClean="0"/>
          </a:p>
          <a:p>
            <a:r>
              <a:rPr lang="en-US" baseline="0" dirty="0" smtClean="0"/>
              <a:t>Member of ENIAC team</a:t>
            </a:r>
          </a:p>
          <a:p>
            <a:endParaRPr lang="en-US" baseline="0" dirty="0" smtClean="0"/>
          </a:p>
          <a:p>
            <a:r>
              <a:rPr lang="en-US" dirty="0" smtClean="0"/>
              <a:t>First Draft of a Report on the EDVAC</a:t>
            </a:r>
          </a:p>
          <a:p>
            <a:endParaRPr lang="en-US" dirty="0" smtClean="0"/>
          </a:p>
          <a:p>
            <a:r>
              <a:rPr lang="en-US" dirty="0" smtClean="0"/>
              <a:t>so-called Von Neumann Architecture is centered on the following three characteristics: There are four principal components: a) memory, b) input/output (I/O), c) an arithmetic/logic unit (ALU), and d) a control unit (CU). The stored program concept. Instructions are executed sequentially</a:t>
            </a:r>
          </a:p>
          <a:p>
            <a:endParaRPr lang="en-US" dirty="0" smtClean="0"/>
          </a:p>
          <a:p>
            <a:r>
              <a:rPr lang="en-US" dirty="0" smtClean="0"/>
              <a:t>Stored program concept -&gt;</a:t>
            </a:r>
            <a:r>
              <a:rPr lang="en-US" baseline="0" dirty="0" smtClean="0"/>
              <a:t> not von </a:t>
            </a:r>
            <a:r>
              <a:rPr lang="en-US" baseline="0" dirty="0" err="1" smtClean="0"/>
              <a:t>neumann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turing</a:t>
            </a:r>
            <a:r>
              <a:rPr lang="en-US" baseline="0" dirty="0" smtClean="0"/>
              <a:t> (1936) </a:t>
            </a:r>
            <a:r>
              <a:rPr lang="en-US" baseline="0" dirty="0" err="1" smtClean="0"/>
              <a:t>zuse</a:t>
            </a:r>
            <a:r>
              <a:rPr lang="en-US" baseline="0" dirty="0" smtClean="0"/>
              <a:t> (patent applications rejected around the same years)</a:t>
            </a:r>
          </a:p>
          <a:p>
            <a:endParaRPr lang="en-US" baseline="0" dirty="0" smtClean="0"/>
          </a:p>
          <a:p>
            <a:r>
              <a:rPr lang="en-US" dirty="0" smtClean="0"/>
              <a:t>There are four principal components: a) memory, b) input/output (I/O), c) an arithmetic/logic unit (ALU), and d) a control unit (CU).</a:t>
            </a:r>
          </a:p>
          <a:p>
            <a:r>
              <a:rPr lang="en-US" dirty="0" smtClean="0"/>
              <a:t>Instructions are executed sequentially.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C753B-8354-5641-955B-65FADBD0F72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538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C753B-8354-5641-955B-65FADBD0F72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636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At the 1975 IEEE International Electron Devices Meeting, Moore revised the forecast rate.[6][33] Semiconductor complexity would continue to double annually until about 1980 after which it would decrease to a rate of doubling approximately every two years.[33] He outlined several contributing factors for this exponential behavior:[31][32]</a:t>
            </a:r>
          </a:p>
          <a:p>
            <a:endParaRPr lang="en-US" dirty="0" smtClean="0"/>
          </a:p>
          <a:p>
            <a:r>
              <a:rPr lang="en-US" dirty="0" smtClean="0"/>
              <a:t>die sizes were increasing at an exponential rate and as defective densities decreased, chip manufacturers could work with larger areas without losing reduction yields;</a:t>
            </a:r>
          </a:p>
          <a:p>
            <a:r>
              <a:rPr lang="en-US" dirty="0" smtClean="0"/>
              <a:t>simultaneous evolution to finer minimum dimensions;</a:t>
            </a:r>
          </a:p>
          <a:p>
            <a:r>
              <a:rPr lang="en-US" dirty="0" smtClean="0"/>
              <a:t>and what Moore called "circuit and device cleverness".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C753B-8354-5641-955B-65FADBD0F72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538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Developer of Fortran</a:t>
            </a:r>
          </a:p>
          <a:p>
            <a:r>
              <a:rPr lang="en-US" sz="2400" dirty="0" smtClean="0"/>
              <a:t>1977</a:t>
            </a:r>
            <a:r>
              <a:rPr lang="en-US" sz="2400" baseline="0" dirty="0" smtClean="0"/>
              <a:t> ACM Turing Award: </a:t>
            </a:r>
          </a:p>
          <a:p>
            <a:r>
              <a:rPr lang="en-US" sz="2400" baseline="0" dirty="0" smtClean="0"/>
              <a:t>Lecture -Can Programming be Liberated from the von Neumann Style?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C753B-8354-5641-955B-65FADBD0F72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5384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30 deep pipeline,</a:t>
            </a:r>
            <a:r>
              <a:rPr lang="en-US" baseline="0" dirty="0" smtClean="0"/>
              <a:t> Xeon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C753B-8354-5641-955B-65FADBD0F72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5323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30 deep pipeline,</a:t>
            </a:r>
            <a:r>
              <a:rPr lang="en-US" baseline="0" dirty="0" smtClean="0"/>
              <a:t> Xeon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C753B-8354-5641-955B-65FADBD0F72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5323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Betweenness </a:t>
            </a:r>
            <a:r>
              <a:rPr lang="en-US" dirty="0" err="1" smtClean="0"/>
              <a:t>ve</a:t>
            </a:r>
            <a:r>
              <a:rPr lang="en-US" dirty="0" smtClean="0"/>
              <a:t> closeness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474B0-386F-694A-A210-B39EF9350F22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0784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TaihuLight</a:t>
            </a:r>
            <a:r>
              <a:rPr lang="en-US" dirty="0" smtClean="0"/>
              <a:t> is currently up and running at the National Supercomputing Center in the city of Wuxi, a manufacturing and technology hub, a two-hour drive west of Shanghai. The system will be used for various.</a:t>
            </a:r>
          </a:p>
          <a:p>
            <a:endParaRPr lang="en-US" dirty="0" smtClean="0"/>
          </a:p>
          <a:p>
            <a:r>
              <a:rPr lang="en-US" dirty="0" smtClean="0"/>
              <a:t>The supercomputer was developed by the National Research Center of Parallel Computer Engineering &amp; Technology (NRCPC), the same organization that designed </a:t>
            </a:r>
            <a:r>
              <a:rPr lang="en-US" dirty="0" err="1" smtClean="0"/>
              <a:t>TaihuLight’s</a:t>
            </a:r>
            <a:r>
              <a:rPr lang="en-US" dirty="0" smtClean="0"/>
              <a:t> predecessor, the Sunway </a:t>
            </a:r>
            <a:r>
              <a:rPr lang="en-US" dirty="0" err="1" smtClean="0"/>
              <a:t>BlueLight</a:t>
            </a:r>
            <a:r>
              <a:rPr lang="en-US" dirty="0" smtClean="0"/>
              <a:t> system, which is installed at the National Supercomputing Center in Jinan. </a:t>
            </a:r>
            <a:r>
              <a:rPr lang="en-US" dirty="0" err="1" smtClean="0"/>
              <a:t>BlueLight</a:t>
            </a:r>
            <a:r>
              <a:rPr lang="en-US" dirty="0" smtClean="0"/>
              <a:t> is a 796-teraflop supercomputer, which was deployed in 2011. It currently resides at number xx on the TOP500 list.</a:t>
            </a:r>
          </a:p>
          <a:p>
            <a:endParaRPr lang="en-US" dirty="0" smtClean="0"/>
          </a:p>
          <a:p>
            <a:r>
              <a:rPr lang="en-US" dirty="0" err="1" smtClean="0"/>
              <a:t>BlueLight</a:t>
            </a:r>
            <a:r>
              <a:rPr lang="en-US" dirty="0" smtClean="0"/>
              <a:t> is powered by an older version of the </a:t>
            </a:r>
            <a:r>
              <a:rPr lang="en-US" dirty="0" err="1" smtClean="0"/>
              <a:t>ShenWei</a:t>
            </a:r>
            <a:r>
              <a:rPr lang="en-US" dirty="0" smtClean="0"/>
              <a:t> processor, a third-generation 16-core chip, known as the SW1600, which tops out at about 140 gigaflops. In the five years since that system came online, NRCPC developed a much more powerful processor, the SW26010, a 260-core chip that can crank out just over 3 teraflops. </a:t>
            </a:r>
            <a:r>
              <a:rPr lang="en-US" dirty="0" err="1" smtClean="0"/>
              <a:t>TaihuLight</a:t>
            </a:r>
            <a:r>
              <a:rPr lang="en-US" dirty="0" smtClean="0"/>
              <a:t> has a single SW26010 in each of its 40,960 nodes, which adds up 125 peak </a:t>
            </a:r>
            <a:r>
              <a:rPr lang="en-US" dirty="0" err="1" smtClean="0"/>
              <a:t>petaflops</a:t>
            </a:r>
            <a:r>
              <a:rPr lang="en-US" dirty="0" smtClean="0"/>
              <a:t> across the entire machine (more than 10 million cores). </a:t>
            </a:r>
            <a:r>
              <a:rPr lang="en-US" dirty="0" err="1" smtClean="0"/>
              <a:t>Linpack</a:t>
            </a:r>
            <a:r>
              <a:rPr lang="en-US" dirty="0" smtClean="0"/>
              <a:t>, of course, is going to leave some FLOPS on the table, but 93 </a:t>
            </a:r>
            <a:r>
              <a:rPr lang="en-US" dirty="0" err="1" smtClean="0"/>
              <a:t>petaflops</a:t>
            </a:r>
            <a:r>
              <a:rPr lang="en-US" dirty="0" smtClean="0"/>
              <a:t> represents a respectable 74 percent yield of peak performance.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C753B-8354-5641-955B-65FADBD0F726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1792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199 </a:t>
            </a:r>
            <a:r>
              <a:rPr lang="en-US" dirty="0" err="1" smtClean="0"/>
              <a:t>america</a:t>
            </a:r>
            <a:r>
              <a:rPr lang="en-US" dirty="0" smtClean="0"/>
              <a:t>, the</a:t>
            </a:r>
            <a:r>
              <a:rPr lang="en-US" baseline="0" dirty="0" smtClean="0"/>
              <a:t> fewest since 1993</a:t>
            </a:r>
          </a:p>
          <a:p>
            <a:r>
              <a:rPr lang="en-US" baseline="0" smtClean="0"/>
              <a:t>234 2014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C753B-8354-5641-955B-65FADBD0F726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0472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199 </a:t>
            </a:r>
            <a:r>
              <a:rPr lang="en-US" dirty="0" err="1" smtClean="0"/>
              <a:t>america</a:t>
            </a:r>
            <a:r>
              <a:rPr lang="en-US" dirty="0" smtClean="0"/>
              <a:t>, the</a:t>
            </a:r>
            <a:r>
              <a:rPr lang="en-US" baseline="0" dirty="0" smtClean="0"/>
              <a:t> fewest since 1993</a:t>
            </a:r>
          </a:p>
          <a:p>
            <a:r>
              <a:rPr lang="en-US" baseline="0" dirty="0" smtClean="0"/>
              <a:t>234 2014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C753B-8354-5641-955B-65FADBD0F726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047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040F1-6E9A-4261-93F9-AE2744713DF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14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8D58B-E620-4962-B3AB-D9EC5BD3B2C3}" type="slidenum">
              <a:rPr lang="en-US" smtClean="0"/>
              <a:pPr/>
              <a:t>102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8D58B-E620-4962-B3AB-D9EC5BD3B2C3}" type="slidenum">
              <a:rPr lang="en-US" smtClean="0"/>
              <a:pPr/>
              <a:t>103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8D58B-E620-4962-B3AB-D9EC5BD3B2C3}" type="slidenum">
              <a:rPr lang="en-US" smtClean="0"/>
              <a:pPr/>
              <a:t>104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Heartbeat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474B0-386F-694A-A210-B39EF9350F22}" type="slidenum">
              <a:rPr lang="en-US" smtClean="0"/>
              <a:t>146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5460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RDDs = first-class way to manipulate and persist intermediate datasets</a:t>
            </a: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4335B12-3842-974C-802D-0A95289A017A}" type="slidenum">
              <a:rPr lang="en-US" sz="1200"/>
              <a:pPr eaLnBrk="1" hangingPunct="1"/>
              <a:t>152</a:t>
            </a:fld>
            <a:endParaRPr 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You write a single program </a:t>
            </a:r>
            <a:r>
              <a:rPr lang="en-US">
                <a:latin typeface="Calibri" charset="0"/>
                <a:ea typeface="ＭＳ Ｐゴシック" charset="0"/>
                <a:cs typeface="ＭＳ Ｐゴシック" charset="0"/>
                <a:sym typeface="Wingdings" charset="0"/>
              </a:rPr>
              <a:t> similar to DryadLINQ</a:t>
            </a: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Distributed data sets with parallel operations on them are pretty standard; the new thing is that they can be reused across ops</a:t>
            </a:r>
          </a:p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Variables in the driver program can be used in parallel ops; accumulators useful for sending information back, cached vars are an optimization</a:t>
            </a:r>
          </a:p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Mention cached vars useful for some workloads that won’t be shown here</a:t>
            </a:r>
          </a:p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Mention it’s all designed to be easy to distribute in a fault-tolerant fashion</a:t>
            </a:r>
          </a:p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D036A7D-F041-9748-94B3-82B05BF452D1}" type="slidenum">
              <a:rPr lang="en-US" sz="1200"/>
              <a:pPr eaLnBrk="1" hangingPunct="1"/>
              <a:t>153</a:t>
            </a:fld>
            <a:endParaRPr 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4657238-841A-5C4B-9710-B592AB4A6AE5}" type="slidenum">
              <a:rPr lang="en-US" sz="1200"/>
              <a:pPr eaLnBrk="1" hangingPunct="1"/>
              <a:t>155</a:t>
            </a:fld>
            <a:endParaRPr 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F52ED50-F5C3-D044-A274-DD2B85F75F38}" type="slidenum">
              <a:rPr lang="en-US" sz="1200"/>
              <a:pPr eaLnBrk="1" hangingPunct="1"/>
              <a:t>157</a:t>
            </a:fld>
            <a:endParaRPr 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946808E-A0A9-B64A-AC23-92D0A009E930}" type="slidenum">
              <a:rPr lang="en-US" sz="1200"/>
              <a:pPr eaLnBrk="1" hangingPunct="1"/>
              <a:t>162</a:t>
            </a:fld>
            <a:endParaRPr 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Note that dataset is reused on each gradient computation</a:t>
            </a: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7B0C027-6037-2047-A84F-C5B34269E567}" type="slidenum">
              <a:rPr lang="en-US" sz="1200"/>
              <a:pPr eaLnBrk="1" hangingPunct="1"/>
              <a:t>164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040F1-6E9A-4261-93F9-AE2744713DF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149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EC79F7C-BBD5-1145-AC6A-E7D9D86F40D1}" type="slidenum">
              <a:rPr lang="en-US" sz="1200"/>
              <a:pPr eaLnBrk="1" hangingPunct="1"/>
              <a:t>165</a:t>
            </a:fld>
            <a:endParaRPr lang="en-US" sz="120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This is for a 29 GB dataset on 20 EC2 m1.xlarge machines (4 cores each)</a:t>
            </a: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96B5B7B-5000-9F47-812C-9B99A4CCB158}" type="slidenum">
              <a:rPr lang="en-US" sz="1200"/>
              <a:pPr eaLnBrk="1" hangingPunct="1"/>
              <a:t>166</a:t>
            </a:fld>
            <a:endParaRPr lang="en-US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F3CC5C2A-62D1-8C43-8E8C-22809A9F7873}" type="slidenum">
              <a:rPr lang="en-US" sz="1200"/>
              <a:pPr eaLnBrk="1" hangingPunct="1"/>
              <a:t>167</a:t>
            </a:fld>
            <a:endParaRPr lang="en-US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4ED1727-C2F8-3E4D-A6B7-EB3BE0FD9F4C}" type="slidenum">
              <a:rPr lang="en-US" sz="1200"/>
              <a:pPr eaLnBrk="1" hangingPunct="1"/>
              <a:t>168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hypothetical machine can be constructed that can solve any solvable problem using simple rules (</a:t>
            </a:r>
            <a:r>
              <a:rPr lang="en-US" dirty="0" err="1" smtClean="0"/>
              <a:t>turing</a:t>
            </a:r>
            <a:r>
              <a:rPr lang="en-US" dirty="0" smtClean="0"/>
              <a:t> machine)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enshay</a:t>
            </a:r>
            <a:r>
              <a:rPr lang="en-US" baseline="0" dirty="0" err="1" smtClean="0"/>
              <a:t>dang</a:t>
            </a:r>
            <a:r>
              <a:rPr lang="en-US" baseline="0" dirty="0" smtClean="0"/>
              <a:t> </a:t>
            </a:r>
            <a:r>
              <a:rPr lang="en-US" dirty="0" smtClean="0"/>
              <a:t>is unsolvable in the general case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040F1-6E9A-4261-93F9-AE2744713DF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14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halting problem is historically important because it was one of the first problems to be proved </a:t>
            </a:r>
            <a:r>
              <a:rPr lang="en-US" dirty="0" err="1" smtClean="0"/>
              <a:t>undecidable</a:t>
            </a:r>
            <a:r>
              <a:rPr lang="en-US" dirty="0" smtClean="0"/>
              <a:t>. (Turing's proof went to press in May 1936, whereas Alonzo Church's proof of the </a:t>
            </a:r>
            <a:r>
              <a:rPr lang="en-US" dirty="0" err="1" smtClean="0"/>
              <a:t>undecidability</a:t>
            </a:r>
            <a:r>
              <a:rPr lang="en-US" dirty="0" smtClean="0"/>
              <a:t> of a problem in the lambda calculus had already been published in April 1936 (Church, 1936).) Subsequently, many other </a:t>
            </a:r>
            <a:r>
              <a:rPr lang="en-US" dirty="0" err="1" smtClean="0"/>
              <a:t>undecidable</a:t>
            </a:r>
            <a:r>
              <a:rPr lang="en-US" dirty="0" smtClean="0"/>
              <a:t> problems have been described.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040F1-6E9A-4261-93F9-AE2744713DF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149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hypothetical machine can be constructed that can solve any solvable problem using simple rules (</a:t>
            </a:r>
            <a:r>
              <a:rPr lang="en-US" dirty="0" err="1" smtClean="0"/>
              <a:t>turing</a:t>
            </a:r>
            <a:r>
              <a:rPr lang="en-US" dirty="0" smtClean="0"/>
              <a:t> machine)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entscheidungsproblem</a:t>
            </a:r>
            <a:r>
              <a:rPr lang="en-US" dirty="0" smtClean="0"/>
              <a:t> is unsolvable in the general case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040F1-6E9A-4261-93F9-AE2744713DF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14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is an interesting relation between Wars and Supercomputers</a:t>
            </a:r>
          </a:p>
          <a:p>
            <a:r>
              <a:rPr lang="en-US" dirty="0" smtClean="0"/>
              <a:t>Not</a:t>
            </a:r>
            <a:r>
              <a:rPr lang="en-US" baseline="0" dirty="0" smtClean="0"/>
              <a:t> only WWII but also Cold War (nuclear weapon, aircrafts, submarines, code breaking etc.)</a:t>
            </a:r>
          </a:p>
          <a:p>
            <a:r>
              <a:rPr lang="en-US" baseline="0" dirty="0" smtClean="0"/>
              <a:t>Lesson to learn: If we want Quantum Computing to take place sooner, we need a WWIII,</a:t>
            </a:r>
          </a:p>
          <a:p>
            <a:r>
              <a:rPr lang="en-US" baseline="0" dirty="0" smtClean="0"/>
              <a:t>     for sooner </a:t>
            </a:r>
            <a:r>
              <a:rPr lang="en-US" baseline="0" dirty="0" err="1" smtClean="0"/>
              <a:t>exascale</a:t>
            </a:r>
            <a:r>
              <a:rPr lang="en-US" baseline="0" dirty="0" smtClean="0"/>
              <a:t> computing another cold war (between China and USA) is enough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Alan Turing,</a:t>
            </a:r>
            <a:r>
              <a:rPr lang="en-US" baseline="0" dirty="0" smtClean="0"/>
              <a:t> </a:t>
            </a:r>
          </a:p>
          <a:p>
            <a:r>
              <a:rPr lang="en-US" baseline="0" dirty="0" smtClean="0"/>
              <a:t>Gordon </a:t>
            </a:r>
            <a:r>
              <a:rPr lang="en-US" baseline="0" dirty="0" err="1" smtClean="0"/>
              <a:t>Welchman</a:t>
            </a:r>
            <a:r>
              <a:rPr lang="en-US" baseline="0" dirty="0" smtClean="0"/>
              <a:t>,</a:t>
            </a:r>
          </a:p>
          <a:p>
            <a:r>
              <a:rPr lang="en-US" baseline="0" dirty="0" smtClean="0"/>
              <a:t>Tommy Flowers – 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Uboat</a:t>
            </a:r>
            <a:r>
              <a:rPr lang="en-US" baseline="0" dirty="0" smtClean="0"/>
              <a:t> Enigma --- 150 million million million settings	</a:t>
            </a:r>
          </a:p>
          <a:p>
            <a:r>
              <a:rPr lang="en-US" baseline="0" dirty="0" smtClean="0"/>
              <a:t>Bombe name is given to honor the early work by Polish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Tunny</a:t>
            </a:r>
            <a:r>
              <a:rPr lang="en-US" baseline="0" dirty="0" smtClean="0"/>
              <a:t> Machine Lorenz Company  - Nazi High Command</a:t>
            </a:r>
          </a:p>
          <a:p>
            <a:endParaRPr lang="en-US" baseline="0" dirty="0" smtClean="0"/>
          </a:p>
          <a:p>
            <a:r>
              <a:rPr lang="en-US" baseline="0" dirty="0" smtClean="0"/>
              <a:t>Colossus:  first electronic digital computer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040F1-6E9A-4261-93F9-AE2744713DF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149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Konrad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Zuse</a:t>
            </a:r>
            <a:r>
              <a:rPr lang="en-US" baseline="0" dirty="0" smtClean="0"/>
              <a:t> – German Alan Turing, or Alan Turing is the British </a:t>
            </a:r>
            <a:r>
              <a:rPr lang="en-US" baseline="0" dirty="0" err="1" smtClean="0"/>
              <a:t>Konrad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Zuse</a:t>
            </a:r>
            <a:endParaRPr lang="en-US" baseline="0" dirty="0" smtClean="0"/>
          </a:p>
          <a:p>
            <a:r>
              <a:rPr lang="en-US" baseline="0" dirty="0" smtClean="0"/>
              <a:t>Engineer </a:t>
            </a:r>
            <a:r>
              <a:rPr lang="en-US" baseline="0" dirty="0" err="1" smtClean="0"/>
              <a:t>vs</a:t>
            </a:r>
            <a:r>
              <a:rPr lang="en-US" baseline="0" dirty="0" smtClean="0"/>
              <a:t> mathematician </a:t>
            </a:r>
          </a:p>
          <a:p>
            <a:endParaRPr lang="en-US" baseline="0" dirty="0" smtClean="0"/>
          </a:p>
          <a:p>
            <a:r>
              <a:rPr lang="en-US" dirty="0" smtClean="0"/>
              <a:t>The first fully operative automatic, </a:t>
            </a:r>
          </a:p>
          <a:p>
            <a:r>
              <a:rPr lang="en-US" dirty="0" err="1" smtClean="0"/>
              <a:t>programm</a:t>
            </a:r>
            <a:r>
              <a:rPr lang="en-US" dirty="0" smtClean="0"/>
              <a:t> controlled and freely </a:t>
            </a:r>
          </a:p>
          <a:p>
            <a:r>
              <a:rPr lang="en-US" dirty="0" smtClean="0"/>
              <a:t>programmable, in binary floating </a:t>
            </a:r>
          </a:p>
          <a:p>
            <a:r>
              <a:rPr lang="en-US" dirty="0" smtClean="0"/>
              <a:t>point arithmetic working computer. </a:t>
            </a:r>
          </a:p>
          <a:p>
            <a:r>
              <a:rPr lang="en-US" dirty="0" smtClean="0"/>
              <a:t>The Z3 was finished in 1941. 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040F1-6E9A-4261-93F9-AE2744713DF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149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 Turing complete</a:t>
            </a:r>
          </a:p>
          <a:p>
            <a:endParaRPr lang="en-US" dirty="0" smtClean="0"/>
          </a:p>
          <a:p>
            <a:r>
              <a:rPr lang="en-US" dirty="0" smtClean="0"/>
              <a:t>Linear</a:t>
            </a:r>
            <a:r>
              <a:rPr lang="en-US" baseline="0" dirty="0" smtClean="0"/>
              <a:t> algebra, solver, 29 unknowns</a:t>
            </a:r>
            <a:endParaRPr lang="en-US" dirty="0" smtClean="0"/>
          </a:p>
          <a:p>
            <a:endParaRPr lang="en-US" baseline="0" dirty="0" smtClean="0"/>
          </a:p>
          <a:p>
            <a:endParaRPr lang="en-US" dirty="0" smtClean="0"/>
          </a:p>
          <a:p>
            <a:r>
              <a:rPr lang="en-US" dirty="0" smtClean="0"/>
              <a:t>“Since an expert [human] computer takes about eight hours to solve a full set of eight equations in eight unknowns, k is about 1/64. To solve twenty equations in twenty unknowns should thus require 125 hours . . . The solution of general systems of linear equations with a number of unknowns greater than ten is not often attempted.”</a:t>
            </a:r>
          </a:p>
          <a:p>
            <a:endParaRPr lang="en-US" baseline="0" dirty="0" smtClean="0"/>
          </a:p>
          <a:p>
            <a:r>
              <a:rPr lang="en-US" baseline="0" dirty="0" smtClean="0"/>
              <a:t>John Vincent </a:t>
            </a:r>
            <a:r>
              <a:rPr lang="en-US" baseline="0" dirty="0" err="1" smtClean="0"/>
              <a:t>Atanasoff</a:t>
            </a:r>
            <a:r>
              <a:rPr lang="en-US" baseline="0" dirty="0" smtClean="0"/>
              <a:t> and his assistant, Clifford E. Berry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6040F1-6E9A-4261-93F9-AE2744713DF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214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6AE4E66-65E4-3D4C-82DE-1590CD07DBE2}" type="datetime1">
              <a:rPr lang="x-none" smtClean="0"/>
              <a:t>4/22/17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FFE91-86F7-A74D-B0CD-3F62ED9D0A6F}" type="datetime1">
              <a:rPr lang="x-none" smtClean="0"/>
              <a:t>4/22/17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8DDEE-6671-5140-A5CD-7755A16DD105}" type="datetime1">
              <a:rPr lang="x-none" smtClean="0"/>
              <a:t>4/22/17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DD28-9403-B443-9A08-9FE49AB1FE1E}" type="datetime1">
              <a:rPr lang="x-none" smtClean="0"/>
              <a:t>4/22/17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48DA6-9D99-E74D-A5C2-0DE99CC64E67}" type="datetime1">
              <a:rPr lang="x-none" smtClean="0"/>
              <a:t>4/22/17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70D9A-FB80-9044-9B66-18F75E862A8D}" type="datetime1">
              <a:rPr lang="x-none" smtClean="0"/>
              <a:t>4/22/17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AF6E6E63-CB70-5F46-A654-BBCC8574606B}" type="datetime1">
              <a:rPr lang="x-none" smtClean="0"/>
              <a:t>4/22/17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7B484-169D-8F48-84FF-CDC999A2C2FE}" type="datetime1">
              <a:rPr lang="x-none" smtClean="0"/>
              <a:t>4/22/17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1DAF5-0B85-D840-BF13-2EC0A9FDB412}" type="datetime1">
              <a:rPr lang="x-none" smtClean="0"/>
              <a:t>4/22/17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BB763-96D2-F44A-824C-B650913B32D3}" type="datetime1">
              <a:rPr lang="x-none" smtClean="0"/>
              <a:t>4/22/17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3016-ED38-2B49-AB68-4D8D8AE4BF6E}" type="datetime1">
              <a:rPr lang="x-none" smtClean="0"/>
              <a:t>4/22/17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503FE985-CE54-484A-93C7-50177DF232EB}" type="datetime1">
              <a:rPr lang="x-none" smtClean="0"/>
              <a:t>4/22/17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3DF2B62F-7BE6-1547-A5D3-5254AB365DF2}" type="datetime1">
              <a:rPr lang="x-none" smtClean="0"/>
              <a:t>4/22/17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9738DC72-5C4F-DC4F-A890-5F594CBD4DFD}" type="datetime1">
              <a:rPr lang="x-none" smtClean="0"/>
              <a:t>4/22/17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763B6FBC-E75E-3F41-B23F-C4A462C897EB}" type="datetime1">
              <a:rPr lang="x-none" smtClean="0"/>
              <a:t>4/22/17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tr-TR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6B226-380A-024F-AA5D-F60A48604F66}" type="datetime1">
              <a:rPr lang="x-none" smtClean="0"/>
              <a:t>4/22/17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838F2-62AE-6045-8400-C7B9A037EE9F}" type="datetime1">
              <a:rPr lang="x-none" smtClean="0"/>
              <a:t>4/22/17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1D6FA-8CCC-B34C-BB54-746435FBFD65}" type="datetime1">
              <a:rPr lang="x-none" smtClean="0"/>
              <a:t>4/22/17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tr-TR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6CEE8CF8-E5E5-8542-AD62-F300C9B02B67}" type="datetime1">
              <a:rPr lang="x-none" smtClean="0"/>
              <a:t>4/22/17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0.png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1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4" Type="http://schemas.openxmlformats.org/officeDocument/2006/relationships/image" Target="../media/image12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nvidia.com/object/cuda_home_new.html" TargetMode="Externa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4.png"/><Relationship Id="rId3" Type="http://schemas.openxmlformats.org/officeDocument/2006/relationships/image" Target="../media/image125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1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6.pn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9.e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4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0.emf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2.png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3.emf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.emf"/><Relationship Id="rId3" Type="http://schemas.openxmlformats.org/officeDocument/2006/relationships/image" Target="../media/image135.emf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emf"/><Relationship Id="rId3" Type="http://schemas.openxmlformats.org/officeDocument/2006/relationships/image" Target="../media/image137.emf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emf"/><Relationship Id="rId3" Type="http://schemas.openxmlformats.org/officeDocument/2006/relationships/image" Target="../media/image138.emf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emf"/><Relationship Id="rId3" Type="http://schemas.openxmlformats.org/officeDocument/2006/relationships/image" Target="../media/image13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emf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1.emf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2.emf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3.emf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4.emf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.png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6.pn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pn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8.png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6.png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0.png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1.png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2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3.png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4.png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5.emf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6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4" Type="http://schemas.openxmlformats.org/officeDocument/2006/relationships/image" Target="../media/image15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emf"/><Relationship Id="rId5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0.emf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1.png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62.emf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3.emf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png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5.emf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6.emf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4" Type="http://schemas.openxmlformats.org/officeDocument/2006/relationships/oleObject" Target="../embeddings/Microsoft_Excel_97_-_2004_Worksheet1.xls"/><Relationship Id="rId5" Type="http://schemas.openxmlformats.org/officeDocument/2006/relationships/image" Target="../media/image16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8.png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9.emf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0.emf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1.emf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platform.net/2015/02/22/flink-sparks-next-wave-of-distributed-data-processing/" TargetMode="External"/><Relationship Id="rId4" Type="http://schemas.openxmlformats.org/officeDocument/2006/relationships/hyperlink" Target="http://mechanitis.blogspot.com.tr/2011_07_01_archive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extremetech.com/extreme/185057-supercomputer-stagnation-new-list-of-the-worlds-fastest-computers-makes-exascale-by-2020-seem-unlikely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5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54.emf"/><Relationship Id="rId5" Type="http://schemas.openxmlformats.org/officeDocument/2006/relationships/image" Target="../media/image55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wmf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e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e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em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emf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Relationship Id="rId3" Type="http://schemas.openxmlformats.org/officeDocument/2006/relationships/image" Target="../media/image74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emf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87.png"/><Relationship Id="rId7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Relationship Id="rId6" Type="http://schemas.openxmlformats.org/officeDocument/2006/relationships/image" Target="../media/image92.png"/><Relationship Id="rId7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emf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5" Type="http://schemas.openxmlformats.org/officeDocument/2006/relationships/image" Target="../media/image99.png"/><Relationship Id="rId6" Type="http://schemas.openxmlformats.org/officeDocument/2006/relationships/image" Target="../media/image100.png"/><Relationship Id="rId7" Type="http://schemas.openxmlformats.org/officeDocument/2006/relationships/image" Target="../media/image101.png"/><Relationship Id="rId8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wmf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wmf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emf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emf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emf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Relationship Id="rId3" Type="http://schemas.openxmlformats.org/officeDocument/2006/relationships/image" Target="../media/image1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Relationship Id="rId3" Type="http://schemas.openxmlformats.org/officeDocument/2006/relationships/image" Target="../media/image66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emf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3.emf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emf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emf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6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7.emf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8.emf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01999" y="2351149"/>
            <a:ext cx="5636381" cy="1048684"/>
          </a:xfrm>
        </p:spPr>
        <p:txBody>
          <a:bodyPr>
            <a:normAutofit fontScale="90000"/>
          </a:bodyPr>
          <a:lstStyle/>
          <a:p>
            <a:r>
              <a:rPr lang="en-US" sz="7300" baseline="30000" dirty="0" err="1" smtClean="0">
                <a:solidFill>
                  <a:schemeClr val="bg1"/>
                </a:solidFill>
              </a:rPr>
              <a:t>Yüksek</a:t>
            </a:r>
            <a:r>
              <a:rPr lang="en-US" sz="6000" baseline="30000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Başarımlı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sz="5300" b="1" dirty="0" err="1" smtClean="0">
                <a:solidFill>
                  <a:schemeClr val="bg1"/>
                </a:solidFill>
              </a:rPr>
              <a:t>Hesaplama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333" y="5326792"/>
            <a:ext cx="8236035" cy="986924"/>
          </a:xfrm>
        </p:spPr>
        <p:txBody>
          <a:bodyPr>
            <a:normAutofit/>
          </a:bodyPr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853923" y="1718757"/>
            <a:ext cx="2581123" cy="943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 smtClean="0"/>
              <a:t>Kamer Kaya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94" y="2118758"/>
            <a:ext cx="1528839" cy="651009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18714" y="4374351"/>
            <a:ext cx="7637780" cy="1997075"/>
          </a:xfrm>
        </p:spPr>
        <p:txBody>
          <a:bodyPr/>
          <a:lstStyle/>
          <a:p>
            <a:pPr algn="ctr"/>
            <a:r>
              <a:rPr lang="en-US" sz="2000" smtClean="0"/>
              <a:t>Yapay Öğrenmenin Matematiksel Temelleri 20-23 Nisan 2017, İzmir – Şirince, Matematik Köyü</a:t>
            </a:r>
            <a:endParaRPr lang="en-US" sz="20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615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315234" y="1022358"/>
            <a:ext cx="8367349" cy="1143000"/>
          </a:xfrm>
        </p:spPr>
        <p:txBody>
          <a:bodyPr/>
          <a:lstStyle/>
          <a:p>
            <a:pPr algn="ctr"/>
            <a:r>
              <a:rPr lang="en-US" dirty="0" smtClean="0"/>
              <a:t>1939-42</a:t>
            </a:r>
            <a:br>
              <a:rPr lang="en-US" dirty="0" smtClean="0"/>
            </a:br>
            <a:r>
              <a:rPr lang="en-US" dirty="0" err="1" smtClean="0"/>
              <a:t>Atanasoff</a:t>
            </a:r>
            <a:r>
              <a:rPr lang="en-US" dirty="0" smtClean="0"/>
              <a:t>-Berry</a:t>
            </a:r>
            <a:br>
              <a:rPr lang="en-US" dirty="0" smtClean="0"/>
            </a:br>
            <a:r>
              <a:rPr lang="en-US" dirty="0" err="1" smtClean="0"/>
              <a:t>Bilgisayarı</a:t>
            </a:r>
            <a:r>
              <a:rPr lang="en-US" dirty="0" smtClean="0"/>
              <a:t>(</a:t>
            </a:r>
            <a:r>
              <a:rPr lang="en-US" dirty="0" smtClean="0"/>
              <a:t>ABC)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3402067" y="3074761"/>
            <a:ext cx="574193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400" b="1" dirty="0" err="1" smtClean="0"/>
              <a:t>Üç</a:t>
            </a:r>
            <a:r>
              <a:rPr lang="en-US" sz="2400" b="1" dirty="0" smtClean="0"/>
              <a:t> </a:t>
            </a:r>
            <a:r>
              <a:rPr lang="en-US" sz="2400" b="1" dirty="0" err="1"/>
              <a:t>önemli</a:t>
            </a:r>
            <a:r>
              <a:rPr lang="en-US" sz="2400" b="1" dirty="0"/>
              <a:t> </a:t>
            </a:r>
            <a:r>
              <a:rPr lang="en-US" sz="2400" b="1" dirty="0" err="1"/>
              <a:t>fikir</a:t>
            </a:r>
            <a:r>
              <a:rPr lang="en-US" sz="2400" b="1" dirty="0"/>
              <a:t>: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 err="1"/>
              <a:t>Tüm</a:t>
            </a:r>
            <a:r>
              <a:rPr lang="en-US" sz="2400" dirty="0"/>
              <a:t> </a:t>
            </a:r>
            <a:r>
              <a:rPr lang="en-US" sz="2400" dirty="0" err="1"/>
              <a:t>sayıları</a:t>
            </a:r>
            <a:r>
              <a:rPr lang="en-US" sz="2400" dirty="0"/>
              <a:t> </a:t>
            </a:r>
            <a:r>
              <a:rPr lang="en-US" sz="2400" dirty="0" err="1"/>
              <a:t>ve</a:t>
            </a:r>
            <a:r>
              <a:rPr lang="en-US" sz="2400" dirty="0"/>
              <a:t> </a:t>
            </a:r>
            <a:r>
              <a:rPr lang="en-US" sz="2400" dirty="0" err="1"/>
              <a:t>verileri</a:t>
            </a:r>
            <a:r>
              <a:rPr lang="en-US" sz="2400" dirty="0"/>
              <a:t> </a:t>
            </a:r>
            <a:r>
              <a:rPr lang="en-US" sz="2400" dirty="0" err="1"/>
              <a:t>temsil</a:t>
            </a:r>
            <a:r>
              <a:rPr lang="en-US" sz="2400" dirty="0"/>
              <a:t> </a:t>
            </a:r>
            <a:r>
              <a:rPr lang="en-US" sz="2400" dirty="0" err="1"/>
              <a:t>etmek</a:t>
            </a:r>
            <a:r>
              <a:rPr lang="en-US" sz="2400" dirty="0"/>
              <a:t> </a:t>
            </a:r>
            <a:r>
              <a:rPr lang="en-US" sz="2400" dirty="0" err="1"/>
              <a:t>için</a:t>
            </a:r>
            <a:r>
              <a:rPr lang="en-US" sz="2400" dirty="0"/>
              <a:t> </a:t>
            </a:r>
            <a:r>
              <a:rPr lang="en-US" sz="2400" dirty="0" err="1"/>
              <a:t>ikili</a:t>
            </a:r>
            <a:r>
              <a:rPr lang="en-US" sz="2400" dirty="0"/>
              <a:t> </a:t>
            </a:r>
            <a:r>
              <a:rPr lang="en-US" sz="2400" dirty="0" err="1"/>
              <a:t>basamakları</a:t>
            </a:r>
            <a:r>
              <a:rPr lang="en-US" sz="2400" dirty="0"/>
              <a:t> </a:t>
            </a:r>
            <a:r>
              <a:rPr lang="en-US" sz="2400" dirty="0" err="1"/>
              <a:t>kullanma</a:t>
            </a:r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 err="1"/>
              <a:t>Tüm</a:t>
            </a:r>
            <a:r>
              <a:rPr lang="en-US" sz="2400" dirty="0"/>
              <a:t> </a:t>
            </a:r>
            <a:r>
              <a:rPr lang="en-US" sz="2400" dirty="0" err="1"/>
              <a:t>hesaplamaları</a:t>
            </a:r>
            <a:r>
              <a:rPr lang="en-US" sz="2400" dirty="0"/>
              <a:t>, </a:t>
            </a:r>
            <a:r>
              <a:rPr lang="en-US" sz="2400" dirty="0" err="1"/>
              <a:t>tekerlekler</a:t>
            </a:r>
            <a:r>
              <a:rPr lang="en-US" sz="2400" dirty="0"/>
              <a:t>, </a:t>
            </a:r>
            <a:r>
              <a:rPr lang="en-US" sz="2400" dirty="0" err="1"/>
              <a:t>mandallar</a:t>
            </a:r>
            <a:r>
              <a:rPr lang="en-US" sz="2400" dirty="0"/>
              <a:t> </a:t>
            </a:r>
            <a:r>
              <a:rPr lang="en-US" sz="2400" dirty="0" err="1"/>
              <a:t>veya</a:t>
            </a:r>
            <a:r>
              <a:rPr lang="en-US" sz="2400" dirty="0"/>
              <a:t> </a:t>
            </a:r>
            <a:r>
              <a:rPr lang="en-US" sz="2400" dirty="0" err="1"/>
              <a:t>mekanik</a:t>
            </a:r>
            <a:r>
              <a:rPr lang="en-US" sz="2400" dirty="0"/>
              <a:t> </a:t>
            </a:r>
            <a:r>
              <a:rPr lang="en-US" sz="2400" dirty="0" err="1"/>
              <a:t>anahtarlar</a:t>
            </a:r>
            <a:r>
              <a:rPr lang="en-US" sz="2400" dirty="0"/>
              <a:t> </a:t>
            </a:r>
            <a:r>
              <a:rPr lang="en-US" sz="2400" dirty="0" err="1"/>
              <a:t>yerine</a:t>
            </a:r>
            <a:r>
              <a:rPr lang="en-US" sz="2400" dirty="0"/>
              <a:t> </a:t>
            </a:r>
            <a:r>
              <a:rPr lang="en-US" sz="2400" dirty="0" err="1"/>
              <a:t>elektronik</a:t>
            </a:r>
            <a:r>
              <a:rPr lang="en-US" sz="2400" dirty="0"/>
              <a:t> </a:t>
            </a:r>
            <a:r>
              <a:rPr lang="en-US" sz="2400" dirty="0" err="1"/>
              <a:t>kullanarak</a:t>
            </a:r>
            <a:r>
              <a:rPr lang="en-US" sz="2400" dirty="0"/>
              <a:t> </a:t>
            </a:r>
            <a:r>
              <a:rPr lang="en-US" sz="2400" dirty="0" err="1"/>
              <a:t>gerçekleştirmek</a:t>
            </a:r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 err="1"/>
              <a:t>Hesaplama</a:t>
            </a:r>
            <a:r>
              <a:rPr lang="en-US" sz="2400" dirty="0"/>
              <a:t> </a:t>
            </a:r>
            <a:r>
              <a:rPr lang="en-US" sz="2400" dirty="0" err="1"/>
              <a:t>ve</a:t>
            </a:r>
            <a:r>
              <a:rPr lang="en-US" sz="2400" dirty="0"/>
              <a:t> </a:t>
            </a:r>
            <a:r>
              <a:rPr lang="en-US" sz="2400" dirty="0" err="1"/>
              <a:t>hafızanın</a:t>
            </a:r>
            <a:r>
              <a:rPr lang="en-US" sz="2400" dirty="0"/>
              <a:t> </a:t>
            </a:r>
            <a:r>
              <a:rPr lang="en-US" sz="2400" dirty="0" err="1"/>
              <a:t>ayrıldığı</a:t>
            </a:r>
            <a:r>
              <a:rPr lang="en-US" sz="2400" dirty="0"/>
              <a:t> </a:t>
            </a:r>
            <a:r>
              <a:rPr lang="en-US" sz="2400" dirty="0" err="1"/>
              <a:t>bir</a:t>
            </a:r>
            <a:r>
              <a:rPr lang="en-US" sz="2400" dirty="0"/>
              <a:t> </a:t>
            </a:r>
            <a:r>
              <a:rPr lang="en-US" sz="2400" dirty="0" err="1"/>
              <a:t>sistemi</a:t>
            </a:r>
            <a:r>
              <a:rPr lang="en-US" sz="2400" dirty="0"/>
              <a:t> </a:t>
            </a:r>
            <a:r>
              <a:rPr lang="en-US" sz="2400" dirty="0" err="1" smtClean="0"/>
              <a:t>kullanmak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8930" y="33690"/>
            <a:ext cx="1775069" cy="23735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5937" y="34727"/>
            <a:ext cx="1838113" cy="236833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45713" y="2536613"/>
            <a:ext cx="1276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Atanasoff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832314" y="2536613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Berry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t="24319" b="-24315"/>
          <a:stretch/>
        </p:blipFill>
        <p:spPr>
          <a:xfrm>
            <a:off x="241924" y="2905945"/>
            <a:ext cx="3039887" cy="33741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6083" y="5657671"/>
            <a:ext cx="34625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Atanasoff</a:t>
            </a:r>
            <a:r>
              <a:rPr lang="en-US" dirty="0"/>
              <a:t>–Berry </a:t>
            </a:r>
            <a:r>
              <a:rPr lang="en-US" dirty="0" err="1" smtClean="0"/>
              <a:t>bilgisayarı</a:t>
            </a:r>
            <a:r>
              <a:rPr lang="en-US" dirty="0" smtClean="0"/>
              <a:t> Durham </a:t>
            </a:r>
            <a:r>
              <a:rPr lang="en-US" dirty="0"/>
              <a:t>Center, Iowa State University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3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757162"/>
            <a:ext cx="6508377" cy="1143000"/>
          </a:xfrm>
        </p:spPr>
        <p:txBody>
          <a:bodyPr/>
          <a:lstStyle/>
          <a:p>
            <a:r>
              <a:rPr lang="en-US" dirty="0" err="1" smtClean="0"/>
              <a:t>Grafik</a:t>
            </a:r>
            <a:r>
              <a:rPr lang="en-US" dirty="0" smtClean="0"/>
              <a:t> </a:t>
            </a:r>
            <a:r>
              <a:rPr lang="en-US" dirty="0" err="1" smtClean="0"/>
              <a:t>İşleme</a:t>
            </a:r>
            <a:r>
              <a:rPr lang="en-US" dirty="0" smtClean="0"/>
              <a:t> </a:t>
            </a:r>
            <a:r>
              <a:rPr lang="en-US" dirty="0" err="1" smtClean="0"/>
              <a:t>Üniteleri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6" name="Picture 2" descr="\\JASON-PC\Users\Jason\Documents\CUDA by Example\Tesla_c1060_3qt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143" y="1900162"/>
            <a:ext cx="6069372" cy="4663748"/>
          </a:xfrm>
          <a:prstGeom prst="rect">
            <a:avLst/>
          </a:prstGeom>
          <a:noFill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80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err="1"/>
              <a:t>Grafik</a:t>
            </a:r>
            <a:r>
              <a:rPr lang="en-US" dirty="0"/>
              <a:t> </a:t>
            </a:r>
            <a:r>
              <a:rPr lang="en-US" dirty="0" err="1"/>
              <a:t>İşleme</a:t>
            </a:r>
            <a:r>
              <a:rPr lang="en-US" dirty="0"/>
              <a:t> </a:t>
            </a:r>
            <a:r>
              <a:rPr lang="en-US" dirty="0" err="1"/>
              <a:t>Üniteleri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22" y="2373559"/>
            <a:ext cx="7606002" cy="362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3145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55638"/>
            <a:ext cx="6508377" cy="1143000"/>
          </a:xfrm>
        </p:spPr>
        <p:txBody>
          <a:bodyPr/>
          <a:lstStyle/>
          <a:p>
            <a:r>
              <a:rPr lang="en-US" dirty="0" smtClean="0"/>
              <a:t>(</a:t>
            </a:r>
            <a:r>
              <a:rPr lang="en-US" dirty="0" err="1" smtClean="0"/>
              <a:t>Basitçe</a:t>
            </a:r>
            <a:r>
              <a:rPr lang="en-US" dirty="0" smtClean="0"/>
              <a:t>) GİÜ </a:t>
            </a:r>
            <a:r>
              <a:rPr lang="en-US" dirty="0" err="1" smtClean="0"/>
              <a:t>kullanımı</a:t>
            </a:r>
            <a:endParaRPr lang="en-GB" dirty="0"/>
          </a:p>
        </p:txBody>
      </p:sp>
      <p:sp>
        <p:nvSpPr>
          <p:cNvPr id="216" name="TextBox 215"/>
          <p:cNvSpPr txBox="1"/>
          <p:nvPr/>
        </p:nvSpPr>
        <p:spPr>
          <a:xfrm>
            <a:off x="464315" y="4143380"/>
            <a:ext cx="4107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1- </a:t>
            </a:r>
            <a:r>
              <a:rPr lang="en-US" dirty="0" err="1" smtClean="0"/>
              <a:t>Veriyi</a:t>
            </a:r>
            <a:r>
              <a:rPr lang="en-US" dirty="0" smtClean="0"/>
              <a:t> </a:t>
            </a:r>
            <a:r>
              <a:rPr lang="en-US" dirty="0" err="1" smtClean="0"/>
              <a:t>işlemci</a:t>
            </a:r>
            <a:r>
              <a:rPr lang="en-US" dirty="0" smtClean="0"/>
              <a:t> </a:t>
            </a:r>
            <a:r>
              <a:rPr lang="en-US" dirty="0" err="1" smtClean="0"/>
              <a:t>tarafından</a:t>
            </a:r>
            <a:r>
              <a:rPr lang="en-US" dirty="0" smtClean="0"/>
              <a:t> GİÜ </a:t>
            </a:r>
            <a:r>
              <a:rPr lang="en-US" dirty="0" err="1" smtClean="0"/>
              <a:t>tarafına</a:t>
            </a:r>
            <a:r>
              <a:rPr lang="en-US" dirty="0" smtClean="0"/>
              <a:t> </a:t>
            </a:r>
            <a:r>
              <a:rPr lang="en-US" dirty="0" err="1" smtClean="0"/>
              <a:t>taşı</a:t>
            </a:r>
            <a:endParaRPr lang="en-US" dirty="0" smtClean="0"/>
          </a:p>
        </p:txBody>
      </p:sp>
      <p:pic>
        <p:nvPicPr>
          <p:cNvPr id="133123" name="Picture 3" descr="\\europa\USB_Storage\Parallel programming.pn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10135" y="1133745"/>
            <a:ext cx="4169664" cy="5120640"/>
          </a:xfrm>
          <a:prstGeom prst="rect">
            <a:avLst/>
          </a:prstGeom>
          <a:noFill/>
        </p:spPr>
      </p:pic>
      <p:pic>
        <p:nvPicPr>
          <p:cNvPr id="133124" name="Picture 4" descr="\\europa\USB_Storage\Parallel programming (CPU).png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36585" y="1493785"/>
            <a:ext cx="2642616" cy="2039112"/>
          </a:xfrm>
          <a:prstGeom prst="rect">
            <a:avLst/>
          </a:prstGeom>
          <a:noFill/>
        </p:spPr>
      </p:pic>
      <p:sp>
        <p:nvSpPr>
          <p:cNvPr id="124" name="Left-Right Arrow 123"/>
          <p:cNvSpPr/>
          <p:nvPr/>
        </p:nvSpPr>
        <p:spPr>
          <a:xfrm>
            <a:off x="3262303" y="2033845"/>
            <a:ext cx="1666887" cy="545760"/>
          </a:xfrm>
          <a:prstGeom prst="left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PCI Bus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32" name="Bent Arrow 131"/>
          <p:cNvSpPr/>
          <p:nvPr/>
        </p:nvSpPr>
        <p:spPr>
          <a:xfrm rot="5400000">
            <a:off x="3202528" y="2278193"/>
            <a:ext cx="2949997" cy="3631432"/>
          </a:xfrm>
          <a:prstGeom prst="bentArrow">
            <a:avLst>
              <a:gd name="adj1" fmla="val 14333"/>
              <a:gd name="adj2" fmla="val 13740"/>
              <a:gd name="adj3" fmla="val 20259"/>
              <a:gd name="adj4" fmla="val 4375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39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\\europa\USB_Storage\Parallel programming (CPU).pn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36585" y="1493785"/>
            <a:ext cx="2642616" cy="2039112"/>
          </a:xfrm>
          <a:prstGeom prst="rect">
            <a:avLst/>
          </a:prstGeom>
          <a:noFill/>
        </p:spPr>
      </p:pic>
      <p:pic>
        <p:nvPicPr>
          <p:cNvPr id="15" name="Picture 3" descr="\\europa\USB_Storage\Parallel programming.png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810135" y="1133745"/>
            <a:ext cx="4169664" cy="5120640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4315" y="79829"/>
            <a:ext cx="6508377" cy="1143000"/>
          </a:xfrm>
        </p:spPr>
        <p:txBody>
          <a:bodyPr/>
          <a:lstStyle/>
          <a:p>
            <a:r>
              <a:rPr lang="en-US" dirty="0" smtClean="0"/>
              <a:t>(</a:t>
            </a:r>
            <a:r>
              <a:rPr lang="en-US" dirty="0" err="1" smtClean="0"/>
              <a:t>Basitçe</a:t>
            </a:r>
            <a:r>
              <a:rPr lang="en-US" dirty="0" smtClean="0"/>
              <a:t>) GİÜ </a:t>
            </a:r>
            <a:r>
              <a:rPr lang="en-US" dirty="0" err="1" smtClean="0"/>
              <a:t>kullanımı</a:t>
            </a:r>
            <a:endParaRPr lang="en-GB" dirty="0"/>
          </a:p>
        </p:txBody>
      </p:sp>
      <p:sp>
        <p:nvSpPr>
          <p:cNvPr id="216" name="TextBox 215"/>
          <p:cNvSpPr txBox="1"/>
          <p:nvPr/>
        </p:nvSpPr>
        <p:spPr>
          <a:xfrm>
            <a:off x="464315" y="4143381"/>
            <a:ext cx="4107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2- GİÜ </a:t>
            </a:r>
            <a:r>
              <a:rPr lang="en-US" dirty="0" err="1" smtClean="0"/>
              <a:t>programını</a:t>
            </a:r>
            <a:r>
              <a:rPr lang="en-US" dirty="0" smtClean="0"/>
              <a:t> </a:t>
            </a:r>
            <a:r>
              <a:rPr lang="en-US" dirty="0" err="1" smtClean="0"/>
              <a:t>çalıştır</a:t>
            </a:r>
            <a:r>
              <a:rPr lang="en-US" dirty="0" smtClean="0"/>
              <a:t> (</a:t>
            </a:r>
            <a:r>
              <a:rPr lang="en-US" dirty="0" err="1" smtClean="0"/>
              <a:t>önbelleği</a:t>
            </a:r>
            <a:r>
              <a:rPr lang="en-US" dirty="0" smtClean="0"/>
              <a:t> </a:t>
            </a:r>
            <a:r>
              <a:rPr lang="en-US" dirty="0" err="1" smtClean="0"/>
              <a:t>mümkün</a:t>
            </a:r>
            <a:r>
              <a:rPr lang="en-US" dirty="0" smtClean="0"/>
              <a:t> </a:t>
            </a:r>
            <a:r>
              <a:rPr lang="en-US" dirty="0" err="1" smtClean="0"/>
              <a:t>olduğu</a:t>
            </a:r>
            <a:r>
              <a:rPr lang="en-US" dirty="0" smtClean="0"/>
              <a:t> </a:t>
            </a:r>
            <a:r>
              <a:rPr lang="en-US" dirty="0" err="1" smtClean="0"/>
              <a:t>kadar</a:t>
            </a:r>
            <a:r>
              <a:rPr lang="en-US" dirty="0" smtClean="0"/>
              <a:t> </a:t>
            </a:r>
            <a:r>
              <a:rPr lang="en-US" dirty="0" err="1" smtClean="0"/>
              <a:t>kullan</a:t>
            </a:r>
            <a:r>
              <a:rPr lang="en-US" dirty="0" smtClean="0"/>
              <a:t>).</a:t>
            </a:r>
          </a:p>
        </p:txBody>
      </p:sp>
      <p:sp>
        <p:nvSpPr>
          <p:cNvPr id="134" name="Bent Arrow 133"/>
          <p:cNvSpPr/>
          <p:nvPr/>
        </p:nvSpPr>
        <p:spPr>
          <a:xfrm rot="5400000" flipH="1">
            <a:off x="4269163" y="152706"/>
            <a:ext cx="427080" cy="3155178"/>
          </a:xfrm>
          <a:prstGeom prst="bentArrow">
            <a:avLst>
              <a:gd name="adj1" fmla="val 40608"/>
              <a:gd name="adj2" fmla="val 45062"/>
              <a:gd name="adj3" fmla="val 36853"/>
              <a:gd name="adj4" fmla="val 39799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35" name="Up-Down Arrow 134"/>
          <p:cNvSpPr/>
          <p:nvPr/>
        </p:nvSpPr>
        <p:spPr>
          <a:xfrm>
            <a:off x="5226848" y="4059070"/>
            <a:ext cx="535785" cy="1515537"/>
          </a:xfrm>
          <a:prstGeom prst="up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36" name="Up-Down Arrow 135"/>
          <p:cNvSpPr/>
          <p:nvPr/>
        </p:nvSpPr>
        <p:spPr>
          <a:xfrm>
            <a:off x="6196455" y="4059070"/>
            <a:ext cx="535785" cy="1515537"/>
          </a:xfrm>
          <a:prstGeom prst="up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137" name="Up-Down Arrow 136"/>
          <p:cNvSpPr/>
          <p:nvPr/>
        </p:nvSpPr>
        <p:spPr>
          <a:xfrm>
            <a:off x="7632340" y="4059070"/>
            <a:ext cx="535785" cy="1515537"/>
          </a:xfrm>
          <a:prstGeom prst="up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16" name="Left-Right Arrow 15"/>
          <p:cNvSpPr/>
          <p:nvPr/>
        </p:nvSpPr>
        <p:spPr>
          <a:xfrm>
            <a:off x="3262303" y="2033845"/>
            <a:ext cx="1666887" cy="545760"/>
          </a:xfrm>
          <a:prstGeom prst="left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PCI Bus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69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/>
      <p:bldP spid="135" grpId="0" animBg="1"/>
      <p:bldP spid="136" grpId="0" animBg="1"/>
      <p:bldP spid="137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\\europa\USB_Storage\Parallel programming (CPU).png"/>
          <p:cNvPicPr>
            <a:picLocks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36585" y="1493785"/>
            <a:ext cx="2642616" cy="2039112"/>
          </a:xfrm>
          <a:prstGeom prst="rect">
            <a:avLst/>
          </a:prstGeom>
          <a:noFill/>
        </p:spPr>
      </p:pic>
      <p:pic>
        <p:nvPicPr>
          <p:cNvPr id="10" name="Picture 3" descr="\\europa\USB_Storage\Parallel programming.png"/>
          <p:cNvPicPr>
            <a:picLocks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810135" y="1133745"/>
            <a:ext cx="4169664" cy="5120640"/>
          </a:xfrm>
          <a:prstGeom prst="rect">
            <a:avLst/>
          </a:prstGeom>
          <a:noFill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64315" y="0"/>
            <a:ext cx="6508377" cy="1143000"/>
          </a:xfrm>
        </p:spPr>
        <p:txBody>
          <a:bodyPr/>
          <a:lstStyle/>
          <a:p>
            <a:r>
              <a:rPr lang="en-US" dirty="0" smtClean="0"/>
              <a:t>(</a:t>
            </a:r>
            <a:r>
              <a:rPr lang="en-US" dirty="0" err="1" smtClean="0"/>
              <a:t>Basitçe</a:t>
            </a:r>
            <a:r>
              <a:rPr lang="en-US" dirty="0" smtClean="0"/>
              <a:t>) GİÜ </a:t>
            </a:r>
            <a:r>
              <a:rPr lang="en-US" dirty="0" err="1" smtClean="0"/>
              <a:t>kullanımı</a:t>
            </a:r>
            <a:endParaRPr lang="en-GB" dirty="0"/>
          </a:p>
        </p:txBody>
      </p:sp>
      <p:sp>
        <p:nvSpPr>
          <p:cNvPr id="216" name="TextBox 215"/>
          <p:cNvSpPr txBox="1"/>
          <p:nvPr/>
        </p:nvSpPr>
        <p:spPr>
          <a:xfrm>
            <a:off x="464315" y="4143380"/>
            <a:ext cx="4107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3- </a:t>
            </a:r>
            <a:r>
              <a:rPr lang="en-US" dirty="0" err="1" smtClean="0"/>
              <a:t>Sonuçları</a:t>
            </a:r>
            <a:r>
              <a:rPr lang="en-US" dirty="0" smtClean="0"/>
              <a:t> </a:t>
            </a:r>
            <a:r>
              <a:rPr lang="en-US" dirty="0" err="1" smtClean="0"/>
              <a:t>geri</a:t>
            </a:r>
            <a:r>
              <a:rPr lang="en-US" dirty="0" smtClean="0"/>
              <a:t> al.</a:t>
            </a:r>
            <a:endParaRPr lang="en-GB" dirty="0"/>
          </a:p>
        </p:txBody>
      </p:sp>
      <p:sp>
        <p:nvSpPr>
          <p:cNvPr id="138" name="Bent Arrow 137"/>
          <p:cNvSpPr/>
          <p:nvPr/>
        </p:nvSpPr>
        <p:spPr>
          <a:xfrm rot="10800000" flipV="1">
            <a:off x="2556296" y="2571767"/>
            <a:ext cx="3950919" cy="2927462"/>
          </a:xfrm>
          <a:prstGeom prst="bentArrow">
            <a:avLst>
              <a:gd name="adj1" fmla="val 14333"/>
              <a:gd name="adj2" fmla="val 13740"/>
              <a:gd name="adj3" fmla="val 20259"/>
              <a:gd name="adj4" fmla="val 4375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11" name="Left-Right Arrow 10"/>
          <p:cNvSpPr/>
          <p:nvPr/>
        </p:nvSpPr>
        <p:spPr>
          <a:xfrm>
            <a:off x="3262303" y="2033845"/>
            <a:ext cx="1666887" cy="545760"/>
          </a:xfrm>
          <a:prstGeom prst="left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PCI Bus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96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812" y="3429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Özellikler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632487"/>
              </p:ext>
            </p:extLst>
          </p:nvPr>
        </p:nvGraphicFramePr>
        <p:xfrm>
          <a:off x="174812" y="1743759"/>
          <a:ext cx="8848236" cy="3959448"/>
        </p:xfrm>
        <a:graphic>
          <a:graphicData uri="http://schemas.openxmlformats.org/drawingml/2006/table">
            <a:tbl>
              <a:tblPr/>
              <a:tblGrid>
                <a:gridCol w="2898560"/>
                <a:gridCol w="3112138"/>
                <a:gridCol w="2837538"/>
              </a:tblGrid>
              <a:tr h="42842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Öznitelikler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Tesla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K80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Tesla K40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842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GPU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2x Kepler GK210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1 Kepler GK110B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085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Peak double precision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float.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2.91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Tflops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 (GPU Boost Clocks)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1.66 Tflops (GPU Boost Clocks)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78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point performance</a:t>
                      </a:r>
                    </a:p>
                  </a:txBody>
                  <a:tcPr marL="11222" marR="11222" marT="112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1.87 Tflops (Base Clocks)</a:t>
                      </a:r>
                    </a:p>
                  </a:txBody>
                  <a:tcPr marL="11222" marR="11222" marT="112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1.43 Tflops (Base Clocks)</a:t>
                      </a:r>
                    </a:p>
                  </a:txBody>
                  <a:tcPr marL="11222" marR="11222" marT="112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842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Peak single precision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float.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8.74 Tflops (GPU Boost Clocks)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5 Tflops (GPU Boost Clocks)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780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point performance</a:t>
                      </a:r>
                    </a:p>
                  </a:txBody>
                  <a:tcPr marL="11222" marR="11222" marT="112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5.6 Tflops (Base Clocks)</a:t>
                      </a:r>
                    </a:p>
                  </a:txBody>
                  <a:tcPr marL="11222" marR="11222" marT="112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4.29 Tflops (Base Clocks)</a:t>
                      </a:r>
                    </a:p>
                  </a:txBody>
                  <a:tcPr marL="11222" marR="11222" marT="112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30858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Memory </a:t>
                      </a:r>
                      <a:r>
                        <a:rPr lang="en-US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bwidth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(ECC off)²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480 GB/sec (240 GB/sec per GPU)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288 GB/sec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842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Memory size (GDDR5)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24 GB (12GB per GPU)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12 GB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842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  <a:hlinkClick r:id="rId2"/>
                        </a:rPr>
                        <a:t>CUDA cores</a:t>
                      </a:r>
                      <a:endParaRPr lang="en-US" sz="1600" b="1" i="0" u="sng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4992 </a:t>
                      </a:r>
                      <a:r>
                        <a:rPr lang="it-IT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(2496 </a:t>
                      </a:r>
                      <a:r>
                        <a:rPr lang="it-IT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per GPU)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2880</a:t>
                      </a:r>
                    </a:p>
                  </a:txBody>
                  <a:tcPr marL="11222" marR="11222" marT="56110" marB="5611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644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203" y="569674"/>
            <a:ext cx="6508377" cy="1143000"/>
          </a:xfrm>
        </p:spPr>
        <p:txBody>
          <a:bodyPr/>
          <a:lstStyle/>
          <a:p>
            <a:r>
              <a:rPr lang="en-US" dirty="0" err="1"/>
              <a:t>Grafik</a:t>
            </a:r>
            <a:r>
              <a:rPr lang="en-US" dirty="0"/>
              <a:t> </a:t>
            </a:r>
            <a:r>
              <a:rPr lang="en-US" dirty="0" err="1"/>
              <a:t>İşleme</a:t>
            </a:r>
            <a:r>
              <a:rPr lang="en-US" dirty="0"/>
              <a:t> </a:t>
            </a:r>
            <a:r>
              <a:rPr lang="en-US" dirty="0" err="1"/>
              <a:t>Üniteleri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57" y="1914909"/>
            <a:ext cx="4131051" cy="4741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03" y="2020737"/>
            <a:ext cx="4072048" cy="34855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22338" y="5596985"/>
            <a:ext cx="2226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NVIDIA TESLA P100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602751" y="5966317"/>
            <a:ext cx="824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7000$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02423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203" y="569674"/>
            <a:ext cx="6508377" cy="1143000"/>
          </a:xfrm>
        </p:spPr>
        <p:txBody>
          <a:bodyPr/>
          <a:lstStyle/>
          <a:p>
            <a:r>
              <a:rPr lang="en-US" dirty="0" err="1"/>
              <a:t>Grafik</a:t>
            </a:r>
            <a:r>
              <a:rPr lang="en-US" dirty="0"/>
              <a:t> </a:t>
            </a:r>
            <a:r>
              <a:rPr lang="en-US" dirty="0" err="1"/>
              <a:t>İşleme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Üniteleri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629" y="188575"/>
            <a:ext cx="4575901" cy="30481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03" y="1828048"/>
            <a:ext cx="3725731" cy="47922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6365" y="4224177"/>
            <a:ext cx="3644900" cy="151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43986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- CUDA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74812" y="1935237"/>
            <a:ext cx="8550051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endParaRPr lang="en-US" sz="3200" dirty="0"/>
          </a:p>
          <a:p>
            <a:r>
              <a:rPr lang="en-US" sz="3200" dirty="0"/>
              <a:t>__global__ </a:t>
            </a:r>
          </a:p>
          <a:p>
            <a:r>
              <a:rPr lang="en-US" sz="3200" dirty="0"/>
              <a:t>void hello(char *a, </a:t>
            </a:r>
            <a:r>
              <a:rPr lang="en-US" sz="3200" dirty="0" err="1"/>
              <a:t>int</a:t>
            </a:r>
            <a:r>
              <a:rPr lang="en-US" sz="3200" dirty="0"/>
              <a:t> *b) </a:t>
            </a:r>
            <a:r>
              <a:rPr lang="en-US" sz="3200" dirty="0" smtClean="0"/>
              <a:t>{</a:t>
            </a:r>
            <a:endParaRPr lang="en-US" sz="3200" dirty="0"/>
          </a:p>
          <a:p>
            <a:r>
              <a:rPr lang="en-US" sz="3200" dirty="0"/>
              <a:t>	a[</a:t>
            </a:r>
            <a:r>
              <a:rPr lang="en-US" sz="3200" dirty="0" err="1"/>
              <a:t>threadIdx.x</a:t>
            </a:r>
            <a:r>
              <a:rPr lang="en-US" sz="3200" dirty="0"/>
              <a:t>] += b[</a:t>
            </a:r>
            <a:r>
              <a:rPr lang="en-US" sz="3200" dirty="0" err="1"/>
              <a:t>threadIdx.x</a:t>
            </a:r>
            <a:r>
              <a:rPr lang="en-US" sz="3200" dirty="0"/>
              <a:t>];</a:t>
            </a:r>
          </a:p>
          <a:p>
            <a:r>
              <a:rPr lang="en-US" sz="3200" dirty="0"/>
              <a:t>}</a:t>
            </a:r>
          </a:p>
          <a:p>
            <a:r>
              <a:rPr lang="en-US" dirty="0"/>
              <a:t>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34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- CUDA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74811" y="1392207"/>
            <a:ext cx="885488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dirty="0"/>
          </a:p>
          <a:p>
            <a:r>
              <a:rPr lang="en-US" sz="2400" b="1" dirty="0" err="1" smtClean="0"/>
              <a:t>cudaMalloc</a:t>
            </a:r>
            <a:r>
              <a:rPr lang="en-US" sz="2400" dirty="0"/>
              <a:t>( (void**)&amp;</a:t>
            </a:r>
            <a:r>
              <a:rPr lang="en-US" sz="2400" dirty="0" err="1"/>
              <a:t>bd</a:t>
            </a:r>
            <a:r>
              <a:rPr lang="en-US" sz="2400" dirty="0"/>
              <a:t>, </a:t>
            </a:r>
            <a:r>
              <a:rPr lang="en-US" sz="2400" dirty="0" err="1"/>
              <a:t>isize</a:t>
            </a:r>
            <a:r>
              <a:rPr lang="en-US" sz="2400" dirty="0"/>
              <a:t> ); </a:t>
            </a:r>
          </a:p>
          <a:p>
            <a:r>
              <a:rPr lang="en-US" sz="2400" b="1" dirty="0" err="1" smtClean="0"/>
              <a:t>cudaMemcpy</a:t>
            </a:r>
            <a:r>
              <a:rPr lang="en-US" sz="2400" dirty="0"/>
              <a:t>( ad, a, </a:t>
            </a:r>
            <a:r>
              <a:rPr lang="en-US" sz="2400" dirty="0" err="1"/>
              <a:t>csize</a:t>
            </a:r>
            <a:r>
              <a:rPr lang="en-US" sz="2400" dirty="0" err="1" smtClean="0"/>
              <a:t>,</a:t>
            </a:r>
            <a:r>
              <a:rPr lang="en-US" sz="2400" b="1" dirty="0" err="1" smtClean="0"/>
              <a:t>cudaMemcpyHostToDevice</a:t>
            </a:r>
            <a:r>
              <a:rPr lang="en-US" sz="2400" dirty="0" smtClean="0"/>
              <a:t> </a:t>
            </a:r>
            <a:r>
              <a:rPr lang="en-US" sz="2400" dirty="0"/>
              <a:t>); </a:t>
            </a:r>
          </a:p>
          <a:p>
            <a:r>
              <a:rPr lang="en-US" sz="2400" b="1" dirty="0" err="1" smtClean="0"/>
              <a:t>cudaMemcpy</a:t>
            </a:r>
            <a:r>
              <a:rPr lang="en-US" sz="2400" dirty="0"/>
              <a:t>( </a:t>
            </a:r>
            <a:r>
              <a:rPr lang="en-US" sz="2400" dirty="0" err="1"/>
              <a:t>bd</a:t>
            </a:r>
            <a:r>
              <a:rPr lang="en-US" sz="2400" dirty="0"/>
              <a:t>, b, </a:t>
            </a:r>
            <a:r>
              <a:rPr lang="en-US" sz="2400" dirty="0" err="1"/>
              <a:t>isize</a:t>
            </a:r>
            <a:r>
              <a:rPr lang="en-US" sz="2400" dirty="0"/>
              <a:t>, </a:t>
            </a:r>
            <a:r>
              <a:rPr lang="en-US" sz="2400" b="1" dirty="0" err="1"/>
              <a:t>cudaMemcpyHostToDevice</a:t>
            </a:r>
            <a:r>
              <a:rPr lang="en-US" sz="2400" dirty="0"/>
              <a:t> ); </a:t>
            </a:r>
          </a:p>
          <a:p>
            <a:r>
              <a:rPr lang="en-US" sz="2400" dirty="0"/>
              <a:t>	</a:t>
            </a:r>
          </a:p>
          <a:p>
            <a:r>
              <a:rPr lang="en-US" sz="2400" dirty="0" smtClean="0"/>
              <a:t>dim3 </a:t>
            </a:r>
            <a:r>
              <a:rPr lang="en-US" sz="2400" dirty="0" err="1"/>
              <a:t>dimBlock</a:t>
            </a:r>
            <a:r>
              <a:rPr lang="en-US" sz="2400" dirty="0"/>
              <a:t>( </a:t>
            </a:r>
            <a:r>
              <a:rPr lang="en-US" sz="2400" dirty="0" err="1"/>
              <a:t>blocksize</a:t>
            </a:r>
            <a:r>
              <a:rPr lang="en-US" sz="2400" dirty="0"/>
              <a:t>, 1 );</a:t>
            </a:r>
          </a:p>
          <a:p>
            <a:r>
              <a:rPr lang="en-US" sz="2400" dirty="0" smtClean="0"/>
              <a:t>dim3 </a:t>
            </a:r>
            <a:r>
              <a:rPr lang="en-US" sz="2400" dirty="0" err="1"/>
              <a:t>dimGrid</a:t>
            </a:r>
            <a:r>
              <a:rPr lang="en-US" sz="2400" dirty="0"/>
              <a:t>( 1, 1 );</a:t>
            </a:r>
          </a:p>
          <a:p>
            <a:r>
              <a:rPr lang="en-US" sz="2400" dirty="0" smtClean="0"/>
              <a:t>hello</a:t>
            </a:r>
            <a:r>
              <a:rPr lang="en-US" sz="2400" dirty="0"/>
              <a:t>&lt;&lt;&lt;</a:t>
            </a:r>
            <a:r>
              <a:rPr lang="en-US" sz="2400" dirty="0" err="1"/>
              <a:t>dimGrid</a:t>
            </a:r>
            <a:r>
              <a:rPr lang="en-US" sz="2400" dirty="0"/>
              <a:t>, </a:t>
            </a:r>
            <a:r>
              <a:rPr lang="en-US" sz="2400" dirty="0" err="1"/>
              <a:t>dimBlock</a:t>
            </a:r>
            <a:r>
              <a:rPr lang="en-US" sz="2400" dirty="0"/>
              <a:t>&gt;&gt;&gt;(ad, </a:t>
            </a:r>
            <a:r>
              <a:rPr lang="en-US" sz="2400" dirty="0" err="1"/>
              <a:t>bd</a:t>
            </a:r>
            <a:r>
              <a:rPr lang="en-US" sz="2400" dirty="0"/>
              <a:t>);</a:t>
            </a:r>
          </a:p>
          <a:p>
            <a:r>
              <a:rPr lang="en-US" sz="2400" b="1" dirty="0" err="1" smtClean="0"/>
              <a:t>cudaMemcpy</a:t>
            </a:r>
            <a:r>
              <a:rPr lang="en-US" sz="2400" dirty="0" smtClean="0"/>
              <a:t>(a</a:t>
            </a:r>
            <a:r>
              <a:rPr lang="en-US" sz="2400" dirty="0"/>
              <a:t>, ad, </a:t>
            </a:r>
            <a:r>
              <a:rPr lang="en-US" sz="2400" dirty="0" err="1"/>
              <a:t>csize</a:t>
            </a:r>
            <a:r>
              <a:rPr lang="en-US" sz="2400" dirty="0" smtClean="0"/>
              <a:t>, </a:t>
            </a:r>
            <a:r>
              <a:rPr lang="en-US" sz="2400" b="1" dirty="0" err="1" smtClean="0"/>
              <a:t>cudaMemcpyDeviceToHost</a:t>
            </a:r>
            <a:r>
              <a:rPr lang="en-US" sz="2400" dirty="0" smtClean="0"/>
              <a:t> </a:t>
            </a:r>
            <a:r>
              <a:rPr lang="en-US" sz="2400" dirty="0"/>
              <a:t>); </a:t>
            </a:r>
          </a:p>
          <a:p>
            <a:r>
              <a:rPr lang="en-US" sz="2400" b="1" dirty="0" err="1" smtClean="0"/>
              <a:t>cudaFree</a:t>
            </a:r>
            <a:r>
              <a:rPr lang="en-US" sz="2400" dirty="0"/>
              <a:t>( ad );</a:t>
            </a:r>
          </a:p>
          <a:p>
            <a:r>
              <a:rPr lang="en-US" sz="2400" b="1" dirty="0" err="1" smtClean="0"/>
              <a:t>cudaFree</a:t>
            </a:r>
            <a:r>
              <a:rPr lang="en-US" sz="2400" dirty="0"/>
              <a:t>( </a:t>
            </a:r>
            <a:r>
              <a:rPr lang="en-US" sz="2400" dirty="0" err="1"/>
              <a:t>bd</a:t>
            </a:r>
            <a:r>
              <a:rPr lang="en-US" sz="2400" dirty="0"/>
              <a:t> );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601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-824698" y="342900"/>
            <a:ext cx="6508377" cy="1143000"/>
          </a:xfrm>
        </p:spPr>
        <p:txBody>
          <a:bodyPr/>
          <a:lstStyle/>
          <a:p>
            <a:pPr algn="ctr"/>
            <a:r>
              <a:rPr lang="tr-TR" dirty="0" smtClean="0">
                <a:latin typeface="Arial" charset="0"/>
              </a:rPr>
              <a:t> 1945-1960s</a:t>
            </a:r>
            <a:endParaRPr lang="en-US" dirty="0" smtClean="0">
              <a:latin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64" y="2029552"/>
            <a:ext cx="4505879" cy="344329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2446" y="126991"/>
            <a:ext cx="3060340" cy="2292299"/>
          </a:xfrm>
          <a:prstGeom prst="rect">
            <a:avLst/>
          </a:prstGeom>
        </p:spPr>
      </p:pic>
      <p:pic>
        <p:nvPicPr>
          <p:cNvPr id="5" name="Content Placeholder 4" descr="blog_ibm-first-drive.jpg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0" t="5875" r="8355" b="8930"/>
          <a:stretch/>
        </p:blipFill>
        <p:spPr>
          <a:xfrm>
            <a:off x="3716905" y="3599898"/>
            <a:ext cx="5283805" cy="2651760"/>
          </a:xfrm>
        </p:spPr>
      </p:pic>
      <p:sp>
        <p:nvSpPr>
          <p:cNvPr id="6" name="TextBox 5"/>
          <p:cNvSpPr txBox="1"/>
          <p:nvPr/>
        </p:nvSpPr>
        <p:spPr>
          <a:xfrm>
            <a:off x="1162094" y="5631378"/>
            <a:ext cx="1647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ENIAC (1945)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926928" y="3135832"/>
            <a:ext cx="2285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IBM 5Mb HD (1956)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2428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– CUDA Kernel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286" y="1579637"/>
            <a:ext cx="3672114" cy="452456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5492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– CUDA </a:t>
            </a:r>
            <a:r>
              <a:rPr lang="en-US" dirty="0" err="1" smtClean="0"/>
              <a:t>Kernelden</a:t>
            </a:r>
            <a:r>
              <a:rPr lang="en-US" dirty="0" smtClean="0"/>
              <a:t> </a:t>
            </a:r>
            <a:r>
              <a:rPr lang="en-US" dirty="0" err="1" smtClean="0"/>
              <a:t>Bloklara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50" y="1331688"/>
            <a:ext cx="8686801" cy="31650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-17214" t="18684" r="17214" b="61314"/>
          <a:stretch/>
        </p:blipFill>
        <p:spPr>
          <a:xfrm>
            <a:off x="447310" y="4851030"/>
            <a:ext cx="7446838" cy="1371600"/>
          </a:xfrm>
          <a:prstGeom prst="rect">
            <a:avLst/>
          </a:prstGeom>
        </p:spPr>
      </p:pic>
      <p:pic>
        <p:nvPicPr>
          <p:cNvPr id="9" name="Picture 2" descr="\\JASON-PC\Users\Jason\Documents\CUDA by Example\Tesla_c1060_3qt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3738" y="4742175"/>
            <a:ext cx="2344039" cy="1801176"/>
          </a:xfrm>
          <a:prstGeom prst="rect">
            <a:avLst/>
          </a:prstGeom>
          <a:noFill/>
        </p:spPr>
      </p:pic>
      <p:sp>
        <p:nvSpPr>
          <p:cNvPr id="8" name="Down Arrow 7"/>
          <p:cNvSpPr/>
          <p:nvPr/>
        </p:nvSpPr>
        <p:spPr>
          <a:xfrm>
            <a:off x="4227286" y="3982687"/>
            <a:ext cx="1076476" cy="102809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931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– CUDA </a:t>
            </a:r>
            <a:r>
              <a:rPr lang="en-US" dirty="0" err="1" smtClean="0"/>
              <a:t>Bloklardan</a:t>
            </a:r>
            <a:r>
              <a:rPr lang="en-US" dirty="0" smtClean="0"/>
              <a:t> </a:t>
            </a:r>
            <a:r>
              <a:rPr lang="en-US" dirty="0" err="1"/>
              <a:t>W</a:t>
            </a:r>
            <a:r>
              <a:rPr lang="en-US" dirty="0" err="1" smtClean="0"/>
              <a:t>arplara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40328"/>
            <a:ext cx="6921500" cy="4648200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57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– CUDA </a:t>
            </a:r>
            <a:r>
              <a:rPr lang="en-US" dirty="0" err="1" smtClean="0"/>
              <a:t>Bloklardan</a:t>
            </a:r>
            <a:r>
              <a:rPr lang="en-US" dirty="0" smtClean="0"/>
              <a:t> </a:t>
            </a:r>
            <a:r>
              <a:rPr lang="en-US" dirty="0" err="1"/>
              <a:t>W</a:t>
            </a:r>
            <a:r>
              <a:rPr lang="en-US" dirty="0" err="1" smtClean="0"/>
              <a:t>arplara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4811" y="2564190"/>
            <a:ext cx="88603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En </a:t>
            </a:r>
            <a:r>
              <a:rPr lang="en-US" sz="2800" dirty="0" err="1" smtClean="0"/>
              <a:t>önemli</a:t>
            </a:r>
            <a:r>
              <a:rPr lang="en-US" sz="2800" dirty="0" smtClean="0"/>
              <a:t> </a:t>
            </a:r>
            <a:r>
              <a:rPr lang="en-US" sz="2800" dirty="0" err="1" smtClean="0"/>
              <a:t>üç</a:t>
            </a:r>
            <a:r>
              <a:rPr lang="en-US" sz="2800" dirty="0" smtClean="0"/>
              <a:t> </a:t>
            </a:r>
            <a:r>
              <a:rPr lang="en-US" sz="2800" dirty="0" err="1" smtClean="0"/>
              <a:t>nokta</a:t>
            </a:r>
            <a:endParaRPr lang="en-US" sz="2800" dirty="0" smtClean="0"/>
          </a:p>
          <a:p>
            <a:r>
              <a:rPr lang="en-US" sz="2800" dirty="0"/>
              <a:t> </a:t>
            </a:r>
            <a:r>
              <a:rPr lang="en-US" sz="2800" dirty="0" smtClean="0"/>
              <a:t>        Warp </a:t>
            </a:r>
            <a:r>
              <a:rPr lang="en-US" sz="2800" dirty="0" err="1" smtClean="0"/>
              <a:t>içinde</a:t>
            </a:r>
            <a:r>
              <a:rPr lang="en-US" sz="2800" dirty="0" smtClean="0"/>
              <a:t> </a:t>
            </a:r>
            <a:r>
              <a:rPr lang="en-US" sz="2800" dirty="0" err="1" smtClean="0"/>
              <a:t>dallanan</a:t>
            </a:r>
            <a:r>
              <a:rPr lang="en-US" sz="2800" dirty="0" smtClean="0"/>
              <a:t> </a:t>
            </a:r>
            <a:r>
              <a:rPr lang="en-US" sz="2800" dirty="0" err="1" smtClean="0"/>
              <a:t>kodlar</a:t>
            </a:r>
            <a:r>
              <a:rPr lang="en-US" sz="2800" dirty="0" smtClean="0"/>
              <a:t> </a:t>
            </a:r>
            <a:r>
              <a:rPr lang="en-US" sz="2800" dirty="0" err="1" smtClean="0"/>
              <a:t>olmamalı</a:t>
            </a:r>
            <a:endParaRPr lang="en-US" sz="2800" dirty="0" smtClean="0"/>
          </a:p>
          <a:p>
            <a:r>
              <a:rPr lang="en-US" sz="2800" dirty="0" smtClean="0"/>
              <a:t>	Warp </a:t>
            </a:r>
            <a:r>
              <a:rPr lang="en-US" sz="2800" dirty="0" err="1" smtClean="0"/>
              <a:t>içindeki</a:t>
            </a:r>
            <a:r>
              <a:rPr lang="en-US" sz="2800" dirty="0" smtClean="0"/>
              <a:t> </a:t>
            </a:r>
            <a:r>
              <a:rPr lang="en-US" sz="2800" dirty="0" err="1" smtClean="0"/>
              <a:t>ipliklere</a:t>
            </a:r>
            <a:r>
              <a:rPr lang="en-US" sz="2800" dirty="0" smtClean="0"/>
              <a:t> </a:t>
            </a:r>
            <a:r>
              <a:rPr lang="en-US" sz="2800" dirty="0" err="1" smtClean="0"/>
              <a:t>eşit</a:t>
            </a:r>
            <a:r>
              <a:rPr lang="en-US" sz="2800" dirty="0" smtClean="0"/>
              <a:t> </a:t>
            </a:r>
            <a:r>
              <a:rPr lang="en-US" sz="2800" dirty="0" err="1" smtClean="0"/>
              <a:t>yük</a:t>
            </a:r>
            <a:r>
              <a:rPr lang="en-US" sz="2800" dirty="0" smtClean="0"/>
              <a:t> </a:t>
            </a:r>
            <a:r>
              <a:rPr lang="en-US" sz="2800" dirty="0" err="1" smtClean="0"/>
              <a:t>paylaşımı</a:t>
            </a:r>
            <a:endParaRPr lang="en-US" sz="2800" dirty="0" smtClean="0"/>
          </a:p>
          <a:p>
            <a:r>
              <a:rPr lang="en-US" sz="2800" dirty="0" smtClean="0"/>
              <a:t>	Warp </a:t>
            </a:r>
            <a:r>
              <a:rPr lang="en-US" sz="2800" dirty="0" err="1" smtClean="0"/>
              <a:t>içindeki</a:t>
            </a:r>
            <a:r>
              <a:rPr lang="en-US" sz="2800" dirty="0" smtClean="0"/>
              <a:t> </a:t>
            </a:r>
            <a:r>
              <a:rPr lang="en-US" sz="2800" dirty="0" err="1" smtClean="0"/>
              <a:t>ipliklerin</a:t>
            </a:r>
            <a:r>
              <a:rPr lang="en-US" sz="2800" dirty="0" smtClean="0"/>
              <a:t> </a:t>
            </a:r>
            <a:r>
              <a:rPr lang="en-US" sz="2800" dirty="0" err="1" smtClean="0"/>
              <a:t>kompakt</a:t>
            </a:r>
            <a:r>
              <a:rPr lang="en-US" sz="2800" dirty="0" smtClean="0"/>
              <a:t> </a:t>
            </a:r>
            <a:r>
              <a:rPr lang="en-US" sz="2800" dirty="0" err="1" smtClean="0"/>
              <a:t>hafıza</a:t>
            </a:r>
            <a:r>
              <a:rPr lang="en-US" sz="2800" dirty="0" smtClean="0"/>
              <a:t> </a:t>
            </a:r>
            <a:r>
              <a:rPr lang="en-US" sz="2800" dirty="0" err="1" smtClean="0"/>
              <a:t>erişimi</a:t>
            </a:r>
            <a:endParaRPr lang="en-US" sz="28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70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– CUDA </a:t>
            </a:r>
            <a:r>
              <a:rPr lang="en-US" dirty="0" err="1" smtClean="0"/>
              <a:t>Bloklardan</a:t>
            </a:r>
            <a:r>
              <a:rPr lang="en-US" dirty="0" smtClean="0"/>
              <a:t> </a:t>
            </a:r>
            <a:r>
              <a:rPr lang="en-US" dirty="0" err="1"/>
              <a:t>W</a:t>
            </a:r>
            <a:r>
              <a:rPr lang="en-US" dirty="0" err="1" smtClean="0"/>
              <a:t>arplara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114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2" y="1333500"/>
            <a:ext cx="8699500" cy="494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350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– CUDA </a:t>
            </a:r>
            <a:r>
              <a:rPr lang="en-US" dirty="0" err="1" smtClean="0"/>
              <a:t>Bloklardan</a:t>
            </a:r>
            <a:r>
              <a:rPr lang="en-US" dirty="0" smtClean="0"/>
              <a:t> </a:t>
            </a:r>
            <a:r>
              <a:rPr lang="en-US" dirty="0" err="1"/>
              <a:t>W</a:t>
            </a:r>
            <a:r>
              <a:rPr lang="en-US" dirty="0" err="1" smtClean="0"/>
              <a:t>arplara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115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242" y="3105150"/>
            <a:ext cx="5684157" cy="825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9417" y="4095750"/>
            <a:ext cx="5412293" cy="6083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74812" y="2362200"/>
            <a:ext cx="877115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Hangisi</a:t>
            </a:r>
            <a:r>
              <a:rPr lang="en-US" sz="3200" dirty="0" smtClean="0"/>
              <a:t> </a:t>
            </a:r>
            <a:r>
              <a:rPr lang="en-US" sz="3200" dirty="0" err="1" smtClean="0"/>
              <a:t>bantgenişliğini</a:t>
            </a:r>
            <a:r>
              <a:rPr lang="en-US" sz="3200" dirty="0" smtClean="0"/>
              <a:t> </a:t>
            </a:r>
            <a:r>
              <a:rPr lang="en-US" sz="3200" dirty="0" err="1" smtClean="0"/>
              <a:t>daha</a:t>
            </a:r>
            <a:r>
              <a:rPr lang="en-US" sz="3200" dirty="0" smtClean="0"/>
              <a:t> </a:t>
            </a:r>
            <a:r>
              <a:rPr lang="en-US" sz="3200" dirty="0" err="1" smtClean="0"/>
              <a:t>verimli</a:t>
            </a:r>
            <a:r>
              <a:rPr lang="en-US" sz="3200" dirty="0" smtClean="0"/>
              <a:t> </a:t>
            </a:r>
            <a:r>
              <a:rPr lang="en-US" sz="3200" dirty="0" err="1" smtClean="0"/>
              <a:t>kullanır</a:t>
            </a:r>
            <a:r>
              <a:rPr lang="en-US" sz="3200" dirty="0" smtClean="0"/>
              <a:t>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14502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6335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program: switch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50762" y="1393082"/>
            <a:ext cx="4572000" cy="483209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err="1"/>
              <a:t>i</a:t>
            </a:r>
            <a:r>
              <a:rPr lang="en-US" sz="2800" dirty="0" err="1" smtClean="0"/>
              <a:t>nt</a:t>
            </a:r>
            <a:r>
              <a:rPr lang="en-US" sz="2800" dirty="0" smtClean="0"/>
              <a:t> a = </a:t>
            </a:r>
            <a:r>
              <a:rPr lang="en-US" sz="2800" dirty="0" err="1" smtClean="0"/>
              <a:t>threadID.x</a:t>
            </a:r>
            <a:r>
              <a:rPr lang="en-US" sz="2800" dirty="0" smtClean="0"/>
              <a:t>;</a:t>
            </a:r>
          </a:p>
          <a:p>
            <a:r>
              <a:rPr lang="en-US" sz="2800" dirty="0" smtClean="0"/>
              <a:t>switch(a</a:t>
            </a:r>
            <a:r>
              <a:rPr lang="en-US" sz="2800" dirty="0"/>
              <a:t>) { </a:t>
            </a:r>
          </a:p>
          <a:p>
            <a:r>
              <a:rPr lang="en-US" sz="2800" dirty="0"/>
              <a:t>   	case(1): </a:t>
            </a:r>
            <a:r>
              <a:rPr lang="en-US" sz="2800" dirty="0" err="1"/>
              <a:t>doA</a:t>
            </a:r>
            <a:r>
              <a:rPr lang="en-US" sz="2800" dirty="0"/>
              <a:t>();</a:t>
            </a:r>
          </a:p>
          <a:p>
            <a:r>
              <a:rPr lang="en-US" sz="2800" dirty="0"/>
              <a:t>   	case(2): </a:t>
            </a:r>
            <a:r>
              <a:rPr lang="en-US" sz="2800" dirty="0" err="1"/>
              <a:t>doB</a:t>
            </a:r>
            <a:r>
              <a:rPr lang="en-US" sz="2800" dirty="0"/>
              <a:t>();</a:t>
            </a:r>
          </a:p>
          <a:p>
            <a:r>
              <a:rPr lang="en-US" sz="2800" dirty="0"/>
              <a:t>	case(3): </a:t>
            </a:r>
            <a:r>
              <a:rPr lang="en-US" sz="2800" dirty="0" err="1"/>
              <a:t>doC</a:t>
            </a:r>
            <a:r>
              <a:rPr lang="en-US" sz="2800" dirty="0"/>
              <a:t>();</a:t>
            </a:r>
          </a:p>
          <a:p>
            <a:r>
              <a:rPr lang="en-US" sz="2800" dirty="0"/>
              <a:t>	case(4): </a:t>
            </a:r>
            <a:r>
              <a:rPr lang="en-US" sz="2800" dirty="0" err="1"/>
              <a:t>doD</a:t>
            </a:r>
            <a:r>
              <a:rPr lang="en-US" sz="2800" dirty="0"/>
              <a:t>();</a:t>
            </a:r>
          </a:p>
          <a:p>
            <a:r>
              <a:rPr lang="en-US" sz="2800" dirty="0"/>
              <a:t>	case(5): </a:t>
            </a:r>
            <a:r>
              <a:rPr lang="en-US" sz="2800" dirty="0" err="1"/>
              <a:t>doE</a:t>
            </a:r>
            <a:r>
              <a:rPr lang="en-US" sz="2800" dirty="0"/>
              <a:t>();</a:t>
            </a:r>
          </a:p>
          <a:p>
            <a:r>
              <a:rPr lang="en-US" sz="2800" dirty="0"/>
              <a:t>	case(6): </a:t>
            </a:r>
            <a:r>
              <a:rPr lang="en-US" sz="2800" dirty="0" err="1"/>
              <a:t>doF</a:t>
            </a:r>
            <a:r>
              <a:rPr lang="en-US" sz="2800" dirty="0"/>
              <a:t>();</a:t>
            </a:r>
          </a:p>
          <a:p>
            <a:r>
              <a:rPr lang="en-US" sz="2800" dirty="0"/>
              <a:t>	case(7): </a:t>
            </a:r>
            <a:r>
              <a:rPr lang="en-US" sz="2800" dirty="0" err="1"/>
              <a:t>doG</a:t>
            </a:r>
            <a:r>
              <a:rPr lang="en-US" sz="2800" dirty="0"/>
              <a:t>();</a:t>
            </a:r>
          </a:p>
          <a:p>
            <a:r>
              <a:rPr lang="en-US" sz="2800" dirty="0"/>
              <a:t>    </a:t>
            </a:r>
            <a:r>
              <a:rPr lang="en-US" sz="2800" dirty="0" smtClean="0"/>
              <a:t>     case</a:t>
            </a:r>
            <a:r>
              <a:rPr lang="en-US" sz="2800" dirty="0"/>
              <a:t>(8): </a:t>
            </a:r>
            <a:r>
              <a:rPr lang="en-US" sz="2800" dirty="0" err="1"/>
              <a:t>doH</a:t>
            </a:r>
            <a:r>
              <a:rPr lang="en-US" sz="2800" dirty="0"/>
              <a:t>();</a:t>
            </a:r>
          </a:p>
          <a:p>
            <a:r>
              <a:rPr lang="en-US" sz="2800" dirty="0"/>
              <a:t>}</a:t>
            </a:r>
          </a:p>
        </p:txBody>
      </p:sp>
      <p:sp>
        <p:nvSpPr>
          <p:cNvPr id="7" name="Right Arrow 6"/>
          <p:cNvSpPr/>
          <p:nvPr/>
        </p:nvSpPr>
        <p:spPr>
          <a:xfrm>
            <a:off x="4438952" y="2382762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4443790" y="2740781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4429275" y="3147181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4443790" y="3553581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>
            <a:off x="4443790" y="3959981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4443790" y="4378476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4446209" y="4893734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4446209" y="5384800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>
            <a:off x="5083663" y="2382762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>
            <a:off x="5565055" y="2746826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>
            <a:off x="6048865" y="3115730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>
            <a:off x="6532675" y="3542691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>
            <a:off x="7016485" y="3904336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7524480" y="4378476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8008290" y="4893734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>
            <a:off x="8644500" y="5384800"/>
            <a:ext cx="483810" cy="20561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805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program: PageRank,</a:t>
            </a:r>
            <a:br>
              <a:rPr lang="en-US" dirty="0" smtClean="0"/>
            </a:br>
            <a:r>
              <a:rPr lang="en-US" dirty="0" smtClean="0"/>
              <a:t>BFS vs.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655" y="1485900"/>
            <a:ext cx="5983059" cy="27508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0476" y="4245126"/>
            <a:ext cx="6325810" cy="2063499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16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program: PageRank,</a:t>
            </a:r>
            <a:br>
              <a:rPr lang="en-US" dirty="0" smtClean="0"/>
            </a:br>
            <a:r>
              <a:rPr lang="en-US" dirty="0" smtClean="0"/>
              <a:t>BFS vs.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228" y="1431402"/>
            <a:ext cx="5827486" cy="26793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228" y="3994827"/>
            <a:ext cx="7173270" cy="2204286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526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program: PageRank,</a:t>
            </a:r>
            <a:br>
              <a:rPr lang="en-US" dirty="0" smtClean="0"/>
            </a:br>
            <a:r>
              <a:rPr lang="en-US" dirty="0" smtClean="0"/>
              <a:t>BFS vs.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228" y="3607656"/>
            <a:ext cx="7229441" cy="27486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228" y="1189497"/>
            <a:ext cx="5827486" cy="2679304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177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02877"/>
            <a:ext cx="6508377" cy="1143000"/>
          </a:xfrm>
        </p:spPr>
        <p:txBody>
          <a:bodyPr/>
          <a:lstStyle/>
          <a:p>
            <a:pPr algn="ctr"/>
            <a:r>
              <a:rPr lang="en-US" dirty="0" smtClean="0"/>
              <a:t>1945</a:t>
            </a:r>
            <a:br>
              <a:rPr lang="en-US" dirty="0" smtClean="0"/>
            </a:br>
            <a:r>
              <a:rPr lang="en-US" dirty="0"/>
              <a:t>V</a:t>
            </a:r>
            <a:r>
              <a:rPr lang="en-US" dirty="0" smtClean="0"/>
              <a:t>on Neumann </a:t>
            </a:r>
            <a:r>
              <a:rPr lang="en-US" dirty="0" err="1" smtClean="0"/>
              <a:t>Mimarisi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4601" y="127146"/>
            <a:ext cx="1803400" cy="2362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324986" y="2501328"/>
            <a:ext cx="1301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John von </a:t>
            </a:r>
          </a:p>
          <a:p>
            <a:r>
              <a:rPr lang="en-US" dirty="0" smtClean="0"/>
              <a:t>Neumann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986" y="2489346"/>
            <a:ext cx="6477000" cy="374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13305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program: PageRank,</a:t>
            </a:r>
            <a:br>
              <a:rPr lang="en-US" dirty="0" smtClean="0"/>
            </a:br>
            <a:r>
              <a:rPr lang="en-US" dirty="0" smtClean="0"/>
              <a:t>BFS vs.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114" y="1485900"/>
            <a:ext cx="6518125" cy="4833356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49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– CUDA </a:t>
            </a:r>
            <a:r>
              <a:rPr lang="en-US" dirty="0" err="1" smtClean="0"/>
              <a:t>Hafıza</a:t>
            </a:r>
            <a:r>
              <a:rPr lang="en-US" dirty="0" smtClean="0"/>
              <a:t> </a:t>
            </a:r>
            <a:r>
              <a:rPr lang="en-US" dirty="0" err="1" smtClean="0"/>
              <a:t>yapısı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837" y="2166257"/>
            <a:ext cx="6418411" cy="286536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56248" y="361016"/>
            <a:ext cx="806752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968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– CUDA </a:t>
            </a:r>
            <a:r>
              <a:rPr lang="en-US" dirty="0" err="1" smtClean="0"/>
              <a:t>Hafıza</a:t>
            </a:r>
            <a:r>
              <a:rPr lang="en-US" dirty="0" smtClean="0"/>
              <a:t> </a:t>
            </a:r>
            <a:r>
              <a:rPr lang="en-US" dirty="0" err="1" smtClean="0"/>
              <a:t>yapısı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2122714"/>
            <a:ext cx="4838700" cy="3556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26400" y="361016"/>
            <a:ext cx="7366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858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– CUDA </a:t>
            </a:r>
            <a:r>
              <a:rPr lang="en-US" dirty="0" err="1" smtClean="0"/>
              <a:t>Hafıza</a:t>
            </a:r>
            <a:r>
              <a:rPr lang="en-US" dirty="0" smtClean="0"/>
              <a:t> </a:t>
            </a:r>
            <a:r>
              <a:rPr lang="en-US" dirty="0" err="1" smtClean="0"/>
              <a:t>yapısı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300" y="1797352"/>
            <a:ext cx="4089400" cy="40005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62900" y="361016"/>
            <a:ext cx="8001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134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smtClean="0"/>
              <a:t>GİÜ: </a:t>
            </a:r>
            <a:r>
              <a:rPr lang="en-US" dirty="0" err="1" smtClean="0"/>
              <a:t>Programlama</a:t>
            </a:r>
            <a:r>
              <a:rPr lang="en-US" dirty="0" smtClean="0"/>
              <a:t> – CUDA </a:t>
            </a:r>
            <a:r>
              <a:rPr lang="en-US" dirty="0" err="1" smtClean="0"/>
              <a:t>Hafıza</a:t>
            </a:r>
            <a:r>
              <a:rPr lang="en-US" dirty="0" smtClean="0"/>
              <a:t> </a:t>
            </a:r>
            <a:r>
              <a:rPr lang="en-US" dirty="0" err="1" smtClean="0"/>
              <a:t>yapısı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803" y="2117877"/>
            <a:ext cx="5553529" cy="3895078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37500" y="361016"/>
            <a:ext cx="8255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948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125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054099"/>
            <a:ext cx="7937500" cy="528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7390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126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894" y="361016"/>
            <a:ext cx="7454900" cy="529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31888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127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901699"/>
            <a:ext cx="7658100" cy="559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708570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128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054100"/>
            <a:ext cx="7518400" cy="510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68815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129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7447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/>
          </p:cNvSpPr>
          <p:nvPr>
            <p:ph type="title"/>
          </p:nvPr>
        </p:nvSpPr>
        <p:spPr>
          <a:xfrm>
            <a:off x="-634959" y="984410"/>
            <a:ext cx="8482086" cy="685800"/>
          </a:xfrm>
        </p:spPr>
        <p:txBody>
          <a:bodyPr/>
          <a:lstStyle/>
          <a:p>
            <a:pPr algn="ctr"/>
            <a:r>
              <a:rPr lang="tr-TR" dirty="0" smtClean="0">
                <a:latin typeface="Arial" charset="0"/>
              </a:rPr>
              <a:t>o zamanlar geleceği tahmin etmek</a:t>
            </a:r>
            <a:br>
              <a:rPr lang="tr-TR" dirty="0" smtClean="0">
                <a:latin typeface="Arial" charset="0"/>
              </a:rPr>
            </a:br>
            <a:r>
              <a:rPr lang="tr-TR" dirty="0" smtClean="0">
                <a:latin typeface="Arial" charset="0"/>
              </a:rPr>
              <a:t>oldukça güçtü</a:t>
            </a:r>
            <a:endParaRPr lang="en-US" sz="3200" dirty="0" smtClean="0">
              <a:latin typeface="Arial" charset="0"/>
            </a:endParaRP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528" y="2428506"/>
            <a:ext cx="9144000" cy="5638800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“</a:t>
            </a:r>
            <a:r>
              <a:rPr lang="en-US" sz="3600" dirty="0" err="1" smtClean="0">
                <a:solidFill>
                  <a:schemeClr val="tx1"/>
                </a:solidFill>
              </a:rPr>
              <a:t>Sanırım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bütün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dünyada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sadece</a:t>
            </a:r>
            <a:r>
              <a:rPr lang="en-US" sz="3600" dirty="0" smtClean="0">
                <a:solidFill>
                  <a:schemeClr val="tx1"/>
                </a:solidFill>
              </a:rPr>
              <a:t> 5 </a:t>
            </a:r>
            <a:r>
              <a:rPr lang="en-US" sz="3600" dirty="0" err="1" smtClean="0">
                <a:solidFill>
                  <a:schemeClr val="tx1"/>
                </a:solidFill>
              </a:rPr>
              <a:t>bilgisayarlık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bir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>
                <a:solidFill>
                  <a:schemeClr val="tx1"/>
                </a:solidFill>
              </a:rPr>
              <a:t>p</a:t>
            </a:r>
            <a:r>
              <a:rPr lang="en-US" sz="3600" dirty="0" err="1" smtClean="0">
                <a:solidFill>
                  <a:schemeClr val="tx1"/>
                </a:solidFill>
              </a:rPr>
              <a:t>azar</a:t>
            </a:r>
            <a:r>
              <a:rPr lang="en-US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</a:rPr>
              <a:t>olacak</a:t>
            </a:r>
            <a:r>
              <a:rPr lang="en-US" sz="3600" dirty="0" smtClean="0">
                <a:solidFill>
                  <a:schemeClr val="tx1"/>
                </a:solidFill>
              </a:rPr>
              <a:t>’</a:t>
            </a:r>
            <a:r>
              <a:rPr lang="en-US" sz="3600" dirty="0" smtClean="0">
                <a:solidFill>
                  <a:schemeClr val="tx1"/>
                </a:solidFill>
              </a:rPr>
              <a:t>’</a:t>
            </a:r>
          </a:p>
          <a:p>
            <a:pPr marL="3657600" lvl="8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smtClean="0"/>
              <a:t>IBM </a:t>
            </a:r>
            <a:r>
              <a:rPr lang="en-US" dirty="0" err="1" smtClean="0"/>
              <a:t>başkanı</a:t>
            </a:r>
            <a:r>
              <a:rPr lang="en-US" dirty="0" smtClean="0"/>
              <a:t>, </a:t>
            </a:r>
            <a:r>
              <a:rPr lang="en-US" dirty="0" smtClean="0"/>
              <a:t>1943</a:t>
            </a:r>
            <a:endParaRPr lang="tr-TR" dirty="0"/>
          </a:p>
          <a:p>
            <a:endParaRPr lang="en-US" dirty="0" smtClean="0">
              <a:solidFill>
                <a:schemeClr val="hlink"/>
              </a:solidFill>
            </a:endParaRPr>
          </a:p>
          <a:p>
            <a:pPr lvl="1"/>
            <a:endParaRPr lang="en-US" sz="3200" dirty="0" smtClean="0">
              <a:solidFill>
                <a:schemeClr val="hlink"/>
              </a:solidFill>
              <a:ea typeface="ＭＳ Ｐゴシック" pitchFamily="-109" charset="-128"/>
            </a:endParaRPr>
          </a:p>
          <a:p>
            <a:pPr>
              <a:buFontTx/>
              <a:buNone/>
            </a:pPr>
            <a:endParaRPr lang="en-US" sz="24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grayscl/>
          </a:blip>
          <a:srcRect t="12760" b="-12634"/>
          <a:stretch/>
        </p:blipFill>
        <p:spPr>
          <a:xfrm>
            <a:off x="3434099" y="4302299"/>
            <a:ext cx="2595474" cy="194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4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130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76" y="361016"/>
            <a:ext cx="7539318" cy="579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56744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131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294" y="572993"/>
            <a:ext cx="7931523" cy="482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24350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132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412" y="361015"/>
            <a:ext cx="7599082" cy="6020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647165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1D-stencil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Cube 4"/>
          <p:cNvSpPr>
            <a:spLocks noChangeAspect="1"/>
          </p:cNvSpPr>
          <p:nvPr/>
        </p:nvSpPr>
        <p:spPr>
          <a:xfrm>
            <a:off x="3666643" y="3763446"/>
            <a:ext cx="274637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" name="Cube 5"/>
          <p:cNvSpPr>
            <a:spLocks noChangeAspect="1"/>
          </p:cNvSpPr>
          <p:nvPr/>
        </p:nvSpPr>
        <p:spPr>
          <a:xfrm>
            <a:off x="3942868" y="3763446"/>
            <a:ext cx="274637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" name="Cube 6"/>
          <p:cNvSpPr>
            <a:spLocks noChangeAspect="1"/>
          </p:cNvSpPr>
          <p:nvPr/>
        </p:nvSpPr>
        <p:spPr>
          <a:xfrm>
            <a:off x="4219093" y="3763446"/>
            <a:ext cx="274637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8" name="Cube 7"/>
          <p:cNvSpPr>
            <a:spLocks noChangeAspect="1"/>
          </p:cNvSpPr>
          <p:nvPr/>
        </p:nvSpPr>
        <p:spPr>
          <a:xfrm>
            <a:off x="4493730" y="3763446"/>
            <a:ext cx="276225" cy="273050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9" name="Cube 8"/>
          <p:cNvSpPr>
            <a:spLocks noChangeAspect="1"/>
          </p:cNvSpPr>
          <p:nvPr/>
        </p:nvSpPr>
        <p:spPr>
          <a:xfrm>
            <a:off x="4769955" y="3763446"/>
            <a:ext cx="276225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0" name="Cube 9"/>
          <p:cNvSpPr>
            <a:spLocks noChangeAspect="1"/>
          </p:cNvSpPr>
          <p:nvPr/>
        </p:nvSpPr>
        <p:spPr>
          <a:xfrm>
            <a:off x="5046180" y="3763446"/>
            <a:ext cx="276225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1" name="Cube 10"/>
          <p:cNvSpPr>
            <a:spLocks noChangeAspect="1"/>
          </p:cNvSpPr>
          <p:nvPr/>
        </p:nvSpPr>
        <p:spPr>
          <a:xfrm>
            <a:off x="5322405" y="3763446"/>
            <a:ext cx="276225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2" name="Left Brace 11"/>
          <p:cNvSpPr/>
          <p:nvPr/>
        </p:nvSpPr>
        <p:spPr>
          <a:xfrm rot="16200000">
            <a:off x="3961918" y="3872984"/>
            <a:ext cx="225425" cy="815975"/>
          </a:xfrm>
          <a:prstGeom prst="leftBrace">
            <a:avLst>
              <a:gd name="adj1" fmla="val 39687"/>
              <a:gd name="adj2" fmla="val 50000"/>
            </a:avLst>
          </a:prstGeom>
          <a:noFill/>
          <a:ln w="2857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3" name="Left Brace 12"/>
          <p:cNvSpPr/>
          <p:nvPr/>
        </p:nvSpPr>
        <p:spPr>
          <a:xfrm rot="16200000">
            <a:off x="5062055" y="3872984"/>
            <a:ext cx="225425" cy="815975"/>
          </a:xfrm>
          <a:prstGeom prst="leftBrace">
            <a:avLst>
              <a:gd name="adj1" fmla="val 39687"/>
              <a:gd name="adj2" fmla="val 50000"/>
            </a:avLst>
          </a:prstGeom>
          <a:noFill/>
          <a:ln w="2857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3207785" y="4372606"/>
            <a:ext cx="12620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kern="0" dirty="0" err="1" smtClean="0">
                <a:latin typeface="Courier New" pitchFamily="49" charset="0"/>
                <a:cs typeface="Courier New" pitchFamily="49" charset="0"/>
              </a:rPr>
              <a:t>yarıçap</a:t>
            </a:r>
            <a:endParaRPr lang="en-GB" sz="2000" kern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TextBox 14"/>
          <p:cNvSpPr txBox="1"/>
          <p:nvPr/>
        </p:nvSpPr>
        <p:spPr bwMode="auto">
          <a:xfrm>
            <a:off x="4769955" y="4372606"/>
            <a:ext cx="12620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kern="0" dirty="0" err="1" smtClean="0">
                <a:latin typeface="Courier New" pitchFamily="49" charset="0"/>
                <a:cs typeface="Courier New" pitchFamily="49" charset="0"/>
              </a:rPr>
              <a:t>yarıçap</a:t>
            </a:r>
            <a:endParaRPr lang="en-GB" sz="2000" kern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57199" y="1379769"/>
            <a:ext cx="839651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 err="1" smtClean="0"/>
              <a:t>Tek</a:t>
            </a:r>
            <a:r>
              <a:rPr lang="en-GB" sz="2800" dirty="0" smtClean="0"/>
              <a:t> </a:t>
            </a:r>
            <a:r>
              <a:rPr lang="en-GB" sz="2800" dirty="0" err="1" smtClean="0"/>
              <a:t>boyutlu</a:t>
            </a:r>
            <a:r>
              <a:rPr lang="en-GB" sz="2800" dirty="0" smtClean="0"/>
              <a:t> </a:t>
            </a:r>
            <a:r>
              <a:rPr lang="en-GB" sz="2800" dirty="0" err="1" smtClean="0"/>
              <a:t>dizinde</a:t>
            </a:r>
            <a:endParaRPr lang="en-GB" sz="2800" dirty="0"/>
          </a:p>
          <a:p>
            <a:pPr lvl="1"/>
            <a:r>
              <a:rPr lang="en-GB" sz="2400" dirty="0" smtClean="0"/>
              <a:t>Her </a:t>
            </a:r>
            <a:r>
              <a:rPr lang="en-GB" sz="2400" dirty="0" err="1" smtClean="0"/>
              <a:t>çıktı</a:t>
            </a:r>
            <a:r>
              <a:rPr lang="en-GB" sz="2400" dirty="0" smtClean="0"/>
              <a:t> </a:t>
            </a:r>
            <a:r>
              <a:rPr lang="en-GB" sz="2400" dirty="0" err="1" smtClean="0"/>
              <a:t>elemanı</a:t>
            </a:r>
            <a:r>
              <a:rPr lang="en-GB" sz="2400" dirty="0" smtClean="0"/>
              <a:t> belli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yarıçaptaki</a:t>
            </a:r>
            <a:r>
              <a:rPr lang="en-GB" sz="2400" dirty="0" smtClean="0"/>
              <a:t> </a:t>
            </a:r>
            <a:r>
              <a:rPr lang="en-GB" sz="2400" dirty="0" err="1" smtClean="0"/>
              <a:t>girdi</a:t>
            </a:r>
            <a:r>
              <a:rPr lang="en-GB" sz="2400" dirty="0" smtClean="0"/>
              <a:t> </a:t>
            </a:r>
            <a:r>
              <a:rPr lang="en-GB" sz="2400" dirty="0" err="1" smtClean="0"/>
              <a:t>elemanlarının</a:t>
            </a:r>
            <a:r>
              <a:rPr lang="en-GB" sz="2400" dirty="0" smtClean="0"/>
              <a:t> </a:t>
            </a:r>
            <a:r>
              <a:rPr lang="en-GB" sz="2400" dirty="0" err="1" smtClean="0"/>
              <a:t>toplamına</a:t>
            </a:r>
            <a:r>
              <a:rPr lang="en-GB" sz="2400" dirty="0" smtClean="0"/>
              <a:t> </a:t>
            </a:r>
            <a:r>
              <a:rPr lang="en-GB" sz="2400" dirty="0" err="1" smtClean="0"/>
              <a:t>eşit</a:t>
            </a:r>
            <a:endParaRPr lang="en-GB" sz="2400" dirty="0"/>
          </a:p>
        </p:txBody>
      </p:sp>
      <p:sp>
        <p:nvSpPr>
          <p:cNvPr id="17" name="Cube 16"/>
          <p:cNvSpPr>
            <a:spLocks noChangeAspect="1"/>
          </p:cNvSpPr>
          <p:nvPr/>
        </p:nvSpPr>
        <p:spPr>
          <a:xfrm>
            <a:off x="3642757" y="2800892"/>
            <a:ext cx="274637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8" name="Cube 17"/>
          <p:cNvSpPr>
            <a:spLocks noChangeAspect="1"/>
          </p:cNvSpPr>
          <p:nvPr/>
        </p:nvSpPr>
        <p:spPr>
          <a:xfrm>
            <a:off x="3918982" y="2800892"/>
            <a:ext cx="274637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19" name="Cube 18"/>
          <p:cNvSpPr>
            <a:spLocks noChangeAspect="1"/>
          </p:cNvSpPr>
          <p:nvPr/>
        </p:nvSpPr>
        <p:spPr>
          <a:xfrm>
            <a:off x="4195207" y="2800892"/>
            <a:ext cx="274637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21" name="Cube 20"/>
          <p:cNvSpPr>
            <a:spLocks noChangeAspect="1"/>
          </p:cNvSpPr>
          <p:nvPr/>
        </p:nvSpPr>
        <p:spPr>
          <a:xfrm>
            <a:off x="4746069" y="2800892"/>
            <a:ext cx="276225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22" name="Cube 21"/>
          <p:cNvSpPr>
            <a:spLocks noChangeAspect="1"/>
          </p:cNvSpPr>
          <p:nvPr/>
        </p:nvSpPr>
        <p:spPr>
          <a:xfrm>
            <a:off x="5022294" y="2800892"/>
            <a:ext cx="276225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23" name="Cube 22"/>
          <p:cNvSpPr>
            <a:spLocks noChangeAspect="1"/>
          </p:cNvSpPr>
          <p:nvPr/>
        </p:nvSpPr>
        <p:spPr>
          <a:xfrm>
            <a:off x="5298519" y="2800892"/>
            <a:ext cx="276225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24" name="Cube 23"/>
          <p:cNvSpPr>
            <a:spLocks noChangeAspect="1"/>
          </p:cNvSpPr>
          <p:nvPr/>
        </p:nvSpPr>
        <p:spPr>
          <a:xfrm>
            <a:off x="4490555" y="2800892"/>
            <a:ext cx="276225" cy="273050"/>
          </a:xfrm>
          <a:prstGeom prst="cube">
            <a:avLst/>
          </a:prstGeom>
          <a:gradFill rotWithShape="1">
            <a:gsLst>
              <a:gs pos="0">
                <a:srgbClr val="8AAD00">
                  <a:shade val="51000"/>
                  <a:satMod val="130000"/>
                </a:srgbClr>
              </a:gs>
              <a:gs pos="80000">
                <a:srgbClr val="8AAD00">
                  <a:shade val="93000"/>
                  <a:satMod val="130000"/>
                </a:srgbClr>
              </a:gs>
              <a:gs pos="100000">
                <a:srgbClr val="8AAD00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8AAD00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398581" y="2661124"/>
            <a:ext cx="102724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girdi</a:t>
            </a:r>
            <a:endParaRPr lang="en-US" sz="3200" dirty="0"/>
          </a:p>
        </p:txBody>
      </p:sp>
      <p:sp>
        <p:nvSpPr>
          <p:cNvPr id="26" name="TextBox 25"/>
          <p:cNvSpPr txBox="1"/>
          <p:nvPr/>
        </p:nvSpPr>
        <p:spPr>
          <a:xfrm>
            <a:off x="5999238" y="3594608"/>
            <a:ext cx="9595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çıktı</a:t>
            </a:r>
            <a:endParaRPr lang="en-US" sz="3200" dirty="0"/>
          </a:p>
        </p:txBody>
      </p:sp>
      <p:sp>
        <p:nvSpPr>
          <p:cNvPr id="27" name="Down Arrow 26"/>
          <p:cNvSpPr/>
          <p:nvPr/>
        </p:nvSpPr>
        <p:spPr>
          <a:xfrm>
            <a:off x="3666643" y="3169194"/>
            <a:ext cx="1931987" cy="482841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Input"/>
          <p:cNvGrpSpPr>
            <a:grpSpLocks/>
          </p:cNvGrpSpPr>
          <p:nvPr/>
        </p:nvGrpSpPr>
        <p:grpSpPr bwMode="auto">
          <a:xfrm>
            <a:off x="2201862" y="5292051"/>
            <a:ext cx="4865688" cy="274638"/>
            <a:chOff x="2606080" y="4211221"/>
            <a:chExt cx="5838474" cy="315040"/>
          </a:xfrm>
        </p:grpSpPr>
        <p:sp>
          <p:nvSpPr>
            <p:cNvPr id="29" name="Cube 28"/>
            <p:cNvSpPr/>
            <p:nvPr/>
          </p:nvSpPr>
          <p:spPr>
            <a:xfrm>
              <a:off x="5175771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33CCCC">
                    <a:shade val="51000"/>
                    <a:satMod val="130000"/>
                  </a:srgbClr>
                </a:gs>
                <a:gs pos="80000">
                  <a:srgbClr val="33CCCC">
                    <a:shade val="93000"/>
                    <a:satMod val="130000"/>
                  </a:srgbClr>
                </a:gs>
                <a:gs pos="100000">
                  <a:srgbClr val="33CCCC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33CCCC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30" name="Cube 29"/>
            <p:cNvSpPr/>
            <p:nvPr/>
          </p:nvSpPr>
          <p:spPr>
            <a:xfrm>
              <a:off x="2606080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31" name="Cube 30"/>
            <p:cNvSpPr/>
            <p:nvPr/>
          </p:nvSpPr>
          <p:spPr>
            <a:xfrm>
              <a:off x="2973723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32" name="Cube 31"/>
            <p:cNvSpPr/>
            <p:nvPr/>
          </p:nvSpPr>
          <p:spPr>
            <a:xfrm>
              <a:off x="3339461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33" name="Cube 32"/>
            <p:cNvSpPr/>
            <p:nvPr/>
          </p:nvSpPr>
          <p:spPr>
            <a:xfrm>
              <a:off x="3707104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34" name="Cube 33"/>
            <p:cNvSpPr/>
            <p:nvPr/>
          </p:nvSpPr>
          <p:spPr>
            <a:xfrm>
              <a:off x="4074747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35" name="Cube 34"/>
            <p:cNvSpPr/>
            <p:nvPr/>
          </p:nvSpPr>
          <p:spPr>
            <a:xfrm>
              <a:off x="4442389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 dirty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36" name="Cube 35"/>
            <p:cNvSpPr/>
            <p:nvPr/>
          </p:nvSpPr>
          <p:spPr>
            <a:xfrm>
              <a:off x="4808127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37" name="Cube 36"/>
            <p:cNvSpPr/>
            <p:nvPr/>
          </p:nvSpPr>
          <p:spPr>
            <a:xfrm>
              <a:off x="5543413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38" name="Cube 37"/>
            <p:cNvSpPr/>
            <p:nvPr/>
          </p:nvSpPr>
          <p:spPr>
            <a:xfrm>
              <a:off x="5911057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39" name="Cube 38"/>
            <p:cNvSpPr/>
            <p:nvPr/>
          </p:nvSpPr>
          <p:spPr>
            <a:xfrm>
              <a:off x="6276795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40" name="Cube 39"/>
            <p:cNvSpPr/>
            <p:nvPr/>
          </p:nvSpPr>
          <p:spPr>
            <a:xfrm>
              <a:off x="6644437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41" name="Cube 40"/>
            <p:cNvSpPr/>
            <p:nvPr/>
          </p:nvSpPr>
          <p:spPr>
            <a:xfrm>
              <a:off x="7012080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42" name="Cube 41"/>
            <p:cNvSpPr/>
            <p:nvPr/>
          </p:nvSpPr>
          <p:spPr>
            <a:xfrm>
              <a:off x="7379723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43" name="Cube 42"/>
            <p:cNvSpPr/>
            <p:nvPr/>
          </p:nvSpPr>
          <p:spPr>
            <a:xfrm>
              <a:off x="7745461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44" name="Cube 43"/>
            <p:cNvSpPr/>
            <p:nvPr/>
          </p:nvSpPr>
          <p:spPr>
            <a:xfrm>
              <a:off x="8113104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</p:grpSp>
      <p:grpSp>
        <p:nvGrpSpPr>
          <p:cNvPr id="45" name="Output"/>
          <p:cNvGrpSpPr>
            <a:grpSpLocks/>
          </p:cNvGrpSpPr>
          <p:nvPr/>
        </p:nvGrpSpPr>
        <p:grpSpPr bwMode="auto">
          <a:xfrm>
            <a:off x="2201862" y="5865510"/>
            <a:ext cx="4865688" cy="274637"/>
            <a:chOff x="2606080" y="4211221"/>
            <a:chExt cx="5838474" cy="315040"/>
          </a:xfrm>
        </p:grpSpPr>
        <p:sp>
          <p:nvSpPr>
            <p:cNvPr id="46" name="Cube 45"/>
            <p:cNvSpPr/>
            <p:nvPr/>
          </p:nvSpPr>
          <p:spPr>
            <a:xfrm>
              <a:off x="2606080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47" name="Cube 46"/>
            <p:cNvSpPr/>
            <p:nvPr/>
          </p:nvSpPr>
          <p:spPr>
            <a:xfrm>
              <a:off x="2973723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48" name="Cube 47"/>
            <p:cNvSpPr/>
            <p:nvPr/>
          </p:nvSpPr>
          <p:spPr>
            <a:xfrm>
              <a:off x="3339461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49" name="Cube 48"/>
            <p:cNvSpPr/>
            <p:nvPr/>
          </p:nvSpPr>
          <p:spPr>
            <a:xfrm>
              <a:off x="3707104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50" name="Cube 49"/>
            <p:cNvSpPr/>
            <p:nvPr/>
          </p:nvSpPr>
          <p:spPr>
            <a:xfrm>
              <a:off x="4074747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51" name="Cube 50"/>
            <p:cNvSpPr/>
            <p:nvPr/>
          </p:nvSpPr>
          <p:spPr>
            <a:xfrm>
              <a:off x="4442389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 dirty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52" name="Cube 51"/>
            <p:cNvSpPr/>
            <p:nvPr/>
          </p:nvSpPr>
          <p:spPr>
            <a:xfrm>
              <a:off x="4808127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53" name="Cube 52"/>
            <p:cNvSpPr/>
            <p:nvPr/>
          </p:nvSpPr>
          <p:spPr>
            <a:xfrm>
              <a:off x="5175771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54" name="Cube 53"/>
            <p:cNvSpPr/>
            <p:nvPr/>
          </p:nvSpPr>
          <p:spPr>
            <a:xfrm>
              <a:off x="5543413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55" name="Cube 54"/>
            <p:cNvSpPr/>
            <p:nvPr/>
          </p:nvSpPr>
          <p:spPr>
            <a:xfrm>
              <a:off x="5911057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56" name="Cube 55"/>
            <p:cNvSpPr/>
            <p:nvPr/>
          </p:nvSpPr>
          <p:spPr>
            <a:xfrm>
              <a:off x="6276795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57" name="Cube 56"/>
            <p:cNvSpPr/>
            <p:nvPr/>
          </p:nvSpPr>
          <p:spPr>
            <a:xfrm>
              <a:off x="6644437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58" name="Cube 57"/>
            <p:cNvSpPr/>
            <p:nvPr/>
          </p:nvSpPr>
          <p:spPr>
            <a:xfrm>
              <a:off x="7012080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59" name="Cube 58"/>
            <p:cNvSpPr/>
            <p:nvPr/>
          </p:nvSpPr>
          <p:spPr>
            <a:xfrm>
              <a:off x="7379723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60" name="Cube 59"/>
            <p:cNvSpPr/>
            <p:nvPr/>
          </p:nvSpPr>
          <p:spPr>
            <a:xfrm>
              <a:off x="7745461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  <p:sp>
          <p:nvSpPr>
            <p:cNvPr id="61" name="Cube 60"/>
            <p:cNvSpPr/>
            <p:nvPr/>
          </p:nvSpPr>
          <p:spPr>
            <a:xfrm>
              <a:off x="8113104" y="4211221"/>
              <a:ext cx="331450" cy="315040"/>
            </a:xfrm>
            <a:prstGeom prst="cube">
              <a:avLst/>
            </a:prstGeom>
            <a:gradFill rotWithShape="1">
              <a:gsLst>
                <a:gs pos="0">
                  <a:srgbClr val="8AAD00">
                    <a:shade val="51000"/>
                    <a:satMod val="130000"/>
                  </a:srgbClr>
                </a:gs>
                <a:gs pos="80000">
                  <a:srgbClr val="8AAD00">
                    <a:shade val="93000"/>
                    <a:satMod val="130000"/>
                  </a:srgbClr>
                </a:gs>
                <a:gs pos="100000">
                  <a:srgbClr val="8AAD00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8AAD00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00" kern="0">
                <a:solidFill>
                  <a:srgbClr val="FFFFFF"/>
                </a:solidFill>
                <a:latin typeface="Arial"/>
                <a:cs typeface="+mn-cs"/>
              </a:endParaRPr>
            </a:p>
          </p:txBody>
        </p:sp>
      </p:grpSp>
      <p:sp>
        <p:nvSpPr>
          <p:cNvPr id="62" name="Cube 61"/>
          <p:cNvSpPr/>
          <p:nvPr/>
        </p:nvSpPr>
        <p:spPr>
          <a:xfrm>
            <a:off x="3119437" y="5865510"/>
            <a:ext cx="276225" cy="274637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3" name="Cube 62"/>
          <p:cNvSpPr/>
          <p:nvPr/>
        </p:nvSpPr>
        <p:spPr>
          <a:xfrm>
            <a:off x="3425825" y="5865510"/>
            <a:ext cx="276225" cy="274637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4" name="Cube 63"/>
          <p:cNvSpPr/>
          <p:nvPr/>
        </p:nvSpPr>
        <p:spPr>
          <a:xfrm>
            <a:off x="3732212" y="5865510"/>
            <a:ext cx="274638" cy="274637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5" name="Cube 64"/>
          <p:cNvSpPr/>
          <p:nvPr/>
        </p:nvSpPr>
        <p:spPr>
          <a:xfrm>
            <a:off x="4037012" y="5865510"/>
            <a:ext cx="276225" cy="274637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6" name="Cube 65"/>
          <p:cNvSpPr/>
          <p:nvPr/>
        </p:nvSpPr>
        <p:spPr>
          <a:xfrm>
            <a:off x="4343400" y="5865510"/>
            <a:ext cx="276225" cy="274637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7" name="Cube 66"/>
          <p:cNvSpPr/>
          <p:nvPr/>
        </p:nvSpPr>
        <p:spPr>
          <a:xfrm>
            <a:off x="4649787" y="5865510"/>
            <a:ext cx="276225" cy="274637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8" name="Cube 67"/>
          <p:cNvSpPr/>
          <p:nvPr/>
        </p:nvSpPr>
        <p:spPr>
          <a:xfrm>
            <a:off x="4956175" y="5865510"/>
            <a:ext cx="274637" cy="274637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69" name="Cube 68"/>
          <p:cNvSpPr/>
          <p:nvPr/>
        </p:nvSpPr>
        <p:spPr>
          <a:xfrm>
            <a:off x="5260975" y="5865510"/>
            <a:ext cx="276225" cy="274637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0" name="Cube 69"/>
          <p:cNvSpPr/>
          <p:nvPr/>
        </p:nvSpPr>
        <p:spPr>
          <a:xfrm>
            <a:off x="5567362" y="5865510"/>
            <a:ext cx="276225" cy="274637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1" name="Cube 70"/>
          <p:cNvSpPr/>
          <p:nvPr/>
        </p:nvSpPr>
        <p:spPr>
          <a:xfrm>
            <a:off x="2201862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2" name="Cube 71"/>
          <p:cNvSpPr/>
          <p:nvPr/>
        </p:nvSpPr>
        <p:spPr>
          <a:xfrm>
            <a:off x="2508250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3" name="Cube 72"/>
          <p:cNvSpPr/>
          <p:nvPr/>
        </p:nvSpPr>
        <p:spPr>
          <a:xfrm>
            <a:off x="2813050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4" name="Cube 73"/>
          <p:cNvSpPr/>
          <p:nvPr/>
        </p:nvSpPr>
        <p:spPr>
          <a:xfrm>
            <a:off x="3119437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5" name="Cube 74"/>
          <p:cNvSpPr/>
          <p:nvPr/>
        </p:nvSpPr>
        <p:spPr>
          <a:xfrm>
            <a:off x="3425825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6" name="Cube 75"/>
          <p:cNvSpPr/>
          <p:nvPr/>
        </p:nvSpPr>
        <p:spPr>
          <a:xfrm>
            <a:off x="3732212" y="5292051"/>
            <a:ext cx="274638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 dirty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7" name="Cube 76"/>
          <p:cNvSpPr/>
          <p:nvPr/>
        </p:nvSpPr>
        <p:spPr>
          <a:xfrm>
            <a:off x="4037012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8" name="Cube 77"/>
          <p:cNvSpPr/>
          <p:nvPr/>
        </p:nvSpPr>
        <p:spPr>
          <a:xfrm>
            <a:off x="4343400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79" name="Cube 78"/>
          <p:cNvSpPr/>
          <p:nvPr/>
        </p:nvSpPr>
        <p:spPr>
          <a:xfrm>
            <a:off x="4649787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80" name="Cube 79"/>
          <p:cNvSpPr/>
          <p:nvPr/>
        </p:nvSpPr>
        <p:spPr>
          <a:xfrm>
            <a:off x="4956175" y="5292051"/>
            <a:ext cx="274637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81" name="Cube 80"/>
          <p:cNvSpPr/>
          <p:nvPr/>
        </p:nvSpPr>
        <p:spPr>
          <a:xfrm>
            <a:off x="5260975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82" name="Cube 81"/>
          <p:cNvSpPr/>
          <p:nvPr/>
        </p:nvSpPr>
        <p:spPr>
          <a:xfrm>
            <a:off x="5567362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83" name="Cube 82"/>
          <p:cNvSpPr/>
          <p:nvPr/>
        </p:nvSpPr>
        <p:spPr>
          <a:xfrm>
            <a:off x="5873750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84" name="Cube 83"/>
          <p:cNvSpPr/>
          <p:nvPr/>
        </p:nvSpPr>
        <p:spPr>
          <a:xfrm>
            <a:off x="6180137" y="5292051"/>
            <a:ext cx="274638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85" name="Cube 84"/>
          <p:cNvSpPr/>
          <p:nvPr/>
        </p:nvSpPr>
        <p:spPr>
          <a:xfrm>
            <a:off x="6484937" y="5292051"/>
            <a:ext cx="276225" cy="274638"/>
          </a:xfrm>
          <a:prstGeom prst="cube">
            <a:avLst/>
          </a:prstGeom>
          <a:gradFill rotWithShape="1">
            <a:gsLst>
              <a:gs pos="0">
                <a:srgbClr val="E78A2D">
                  <a:shade val="51000"/>
                  <a:satMod val="130000"/>
                </a:srgbClr>
              </a:gs>
              <a:gs pos="80000">
                <a:srgbClr val="E78A2D">
                  <a:shade val="93000"/>
                  <a:satMod val="130000"/>
                </a:srgbClr>
              </a:gs>
              <a:gs pos="100000">
                <a:srgbClr val="E78A2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E78A2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1800" kern="0">
              <a:solidFill>
                <a:srgbClr val="FFFFFF"/>
              </a:solidFill>
              <a:latin typeface="Arial"/>
              <a:cs typeface="+mn-cs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50686" y="5050987"/>
            <a:ext cx="102724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girdi</a:t>
            </a:r>
            <a:endParaRPr lang="en-US" sz="3200" dirty="0"/>
          </a:p>
        </p:txBody>
      </p:sp>
      <p:sp>
        <p:nvSpPr>
          <p:cNvPr id="87" name="TextBox 86"/>
          <p:cNvSpPr txBox="1"/>
          <p:nvPr/>
        </p:nvSpPr>
        <p:spPr>
          <a:xfrm>
            <a:off x="7489365" y="5617993"/>
            <a:ext cx="9595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çıktı</a:t>
            </a:r>
            <a:endParaRPr lang="en-US" sz="3200" dirty="0"/>
          </a:p>
        </p:txBody>
      </p:sp>
      <p:sp>
        <p:nvSpPr>
          <p:cNvPr id="89" name="Slide Number Placeholder 88"/>
          <p:cNvSpPr>
            <a:spLocks noGrp="1"/>
          </p:cNvSpPr>
          <p:nvPr>
            <p:ph type="sldNum" sz="quarter" idx="12"/>
          </p:nvPr>
        </p:nvSpPr>
        <p:spPr>
          <a:xfrm>
            <a:off x="8115300" y="361016"/>
            <a:ext cx="6477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35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1D-stencil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29" name="Content Placeholder 2"/>
          <p:cNvSpPr txBox="1">
            <a:spLocks/>
          </p:cNvSpPr>
          <p:nvPr/>
        </p:nvSpPr>
        <p:spPr bwMode="auto">
          <a:xfrm>
            <a:off x="76199" y="2170718"/>
            <a:ext cx="9249229" cy="406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3" tIns="45716" rIns="91433" bIns="45716"/>
          <a:lstStyle>
            <a:lvl1pPr marL="342874" indent="-342874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 typeface="Wingdings" pitchFamily="2" charset="2"/>
              <a:buChar char="§"/>
              <a:defRPr sz="2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28" indent="-342874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buChar char="§"/>
              <a:defRPr sz="2000" b="0">
                <a:solidFill>
                  <a:schemeClr val="tx1"/>
                </a:solidFill>
                <a:latin typeface="+mn-lt"/>
              </a:defRPr>
            </a:lvl2pPr>
            <a:lvl3pPr marL="1371490" indent="-282553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 typeface="Arial" pitchFamily="34" charset="0"/>
              <a:buChar char="-"/>
              <a:defRPr sz="1800" b="0">
                <a:solidFill>
                  <a:schemeClr val="tx1"/>
                </a:solidFill>
                <a:latin typeface="+mn-lt"/>
              </a:defRPr>
            </a:lvl3pPr>
            <a:lvl4pPr marL="1774684" indent="-228581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2117555" indent="-228581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74719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3031883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89047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946210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GB" b="1" kern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__global__ void </a:t>
            </a: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stencil_1d(</a:t>
            </a:r>
            <a:r>
              <a:rPr lang="en-GB" b="1" kern="0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b="1" kern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*in, </a:t>
            </a:r>
            <a:r>
              <a:rPr lang="en-GB" b="1" kern="0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b="1" kern="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kern="0" dirty="0">
                <a:latin typeface="Courier New" pitchFamily="49" charset="0"/>
                <a:cs typeface="Courier New" pitchFamily="49" charset="0"/>
              </a:rPr>
              <a:t>*out) {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b="1" kern="0" dirty="0" smtClean="0">
                <a:solidFill>
                  <a:srgbClr val="8AAD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GB" b="1" kern="0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b="1" kern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kern="0" dirty="0">
                <a:latin typeface="Courier New" pitchFamily="49" charset="0"/>
                <a:cs typeface="Courier New" pitchFamily="49" charset="0"/>
              </a:rPr>
              <a:t>i</a:t>
            </a: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b="1" kern="0" dirty="0" err="1">
                <a:latin typeface="Courier New" pitchFamily="49" charset="0"/>
                <a:cs typeface="Courier New" pitchFamily="49" charset="0"/>
              </a:rPr>
              <a:t>threadIdx.x</a:t>
            </a:r>
            <a:r>
              <a:rPr lang="en-GB" b="1" kern="0" dirty="0">
                <a:latin typeface="Courier New" pitchFamily="49" charset="0"/>
                <a:cs typeface="Courier New" pitchFamily="49" charset="0"/>
              </a:rPr>
              <a:t> + </a:t>
            </a:r>
            <a:r>
              <a:rPr lang="en-GB" b="1" kern="0" dirty="0" err="1">
                <a:latin typeface="Courier New" pitchFamily="49" charset="0"/>
                <a:cs typeface="Courier New" pitchFamily="49" charset="0"/>
              </a:rPr>
              <a:t>blockIdx.x</a:t>
            </a:r>
            <a:r>
              <a:rPr lang="en-GB" b="1" kern="0" dirty="0">
                <a:latin typeface="Courier New" pitchFamily="49" charset="0"/>
                <a:cs typeface="Courier New" pitchFamily="49" charset="0"/>
              </a:rPr>
              <a:t> * </a:t>
            </a:r>
            <a:r>
              <a:rPr lang="en-GB" b="1" kern="0" dirty="0" err="1">
                <a:latin typeface="Courier New" pitchFamily="49" charset="0"/>
                <a:cs typeface="Courier New" pitchFamily="49" charset="0"/>
              </a:rPr>
              <a:t>blockDim.x</a:t>
            </a: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FontTx/>
              <a:buNone/>
              <a:defRPr/>
            </a:pPr>
            <a:r>
              <a:rPr lang="en-GB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for 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b="1" dirty="0" err="1">
                <a:solidFill>
                  <a:schemeClr val="accent3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b="1" dirty="0">
                <a:solidFill>
                  <a:schemeClr val="accent3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offset =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-R; 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offset &lt;=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R; 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offset++)</a:t>
            </a:r>
          </a:p>
          <a:p>
            <a:pPr marL="0" indent="0">
              <a:buFontTx/>
              <a:buNone/>
              <a:defRPr/>
            </a:pPr>
            <a:r>
              <a:rPr lang="en-GB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  out[</a:t>
            </a:r>
            <a:r>
              <a:rPr lang="en-GB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] +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in[</a:t>
            </a:r>
            <a:r>
              <a:rPr lang="en-GB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 + 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offset];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GB" b="1" kern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>
          <a:xfrm>
            <a:off x="8077200" y="361016"/>
            <a:ext cx="6858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748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24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1D-stencil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52009" y="2170718"/>
            <a:ext cx="9249229" cy="4880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3" tIns="45716" rIns="91433" bIns="45716"/>
          <a:lstStyle>
            <a:lvl1pPr marL="342874" indent="-342874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 typeface="Wingdings" pitchFamily="2" charset="2"/>
              <a:buChar char="§"/>
              <a:defRPr sz="2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28" indent="-342874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buChar char="§"/>
              <a:defRPr sz="2000" b="0">
                <a:solidFill>
                  <a:schemeClr val="tx1"/>
                </a:solidFill>
                <a:latin typeface="+mn-lt"/>
              </a:defRPr>
            </a:lvl2pPr>
            <a:lvl3pPr marL="1371490" indent="-282553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 typeface="Arial" pitchFamily="34" charset="0"/>
              <a:buChar char="-"/>
              <a:defRPr sz="1800" b="0">
                <a:solidFill>
                  <a:schemeClr val="tx1"/>
                </a:solidFill>
                <a:latin typeface="+mn-lt"/>
              </a:defRPr>
            </a:lvl3pPr>
            <a:lvl4pPr marL="1774684" indent="-228581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2117555" indent="-228581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74719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3031883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89047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946210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GB" b="1" kern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__global__ void </a:t>
            </a: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stencil_1d(</a:t>
            </a:r>
            <a:r>
              <a:rPr lang="en-GB" b="1" kern="0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b="1" kern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*in, </a:t>
            </a:r>
            <a:r>
              <a:rPr lang="en-GB" b="1" kern="0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b="1" kern="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kern="0" dirty="0">
                <a:latin typeface="Courier New" pitchFamily="49" charset="0"/>
                <a:cs typeface="Courier New" pitchFamily="49" charset="0"/>
              </a:rPr>
              <a:t>*out) {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b="1" kern="0" dirty="0" smtClean="0">
                <a:solidFill>
                  <a:srgbClr val="8AAD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GB" b="1" kern="0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b="1" kern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kern="0" dirty="0">
                <a:latin typeface="Courier New" pitchFamily="49" charset="0"/>
                <a:cs typeface="Courier New" pitchFamily="49" charset="0"/>
              </a:rPr>
              <a:t>i</a:t>
            </a: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b="1" kern="0" dirty="0" err="1">
                <a:latin typeface="Courier New" pitchFamily="49" charset="0"/>
                <a:cs typeface="Courier New" pitchFamily="49" charset="0"/>
              </a:rPr>
              <a:t>threadIdx.x</a:t>
            </a:r>
            <a:r>
              <a:rPr lang="en-GB" b="1" kern="0" dirty="0">
                <a:latin typeface="Courier New" pitchFamily="49" charset="0"/>
                <a:cs typeface="Courier New" pitchFamily="49" charset="0"/>
              </a:rPr>
              <a:t> + </a:t>
            </a:r>
            <a:r>
              <a:rPr lang="en-GB" b="1" kern="0" dirty="0" err="1">
                <a:latin typeface="Courier New" pitchFamily="49" charset="0"/>
                <a:cs typeface="Courier New" pitchFamily="49" charset="0"/>
              </a:rPr>
              <a:t>blockIdx.x</a:t>
            </a:r>
            <a:r>
              <a:rPr lang="en-GB" b="1" kern="0" dirty="0">
                <a:latin typeface="Courier New" pitchFamily="49" charset="0"/>
                <a:cs typeface="Courier New" pitchFamily="49" charset="0"/>
              </a:rPr>
              <a:t> * </a:t>
            </a:r>
            <a:r>
              <a:rPr lang="en-GB" b="1" kern="0" dirty="0" err="1">
                <a:latin typeface="Courier New" pitchFamily="49" charset="0"/>
                <a:cs typeface="Courier New" pitchFamily="49" charset="0"/>
              </a:rPr>
              <a:t>blockDim.x</a:t>
            </a: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FontTx/>
              <a:buNone/>
              <a:defRPr/>
            </a:pPr>
            <a:r>
              <a:rPr lang="en-GB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GB" b="1" kern="0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b="1" kern="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result = 0;</a:t>
            </a:r>
            <a:endParaRPr lang="en-GB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GB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  for 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GB" b="1" dirty="0" err="1">
                <a:solidFill>
                  <a:schemeClr val="accent3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b="1" dirty="0">
                <a:solidFill>
                  <a:schemeClr val="accent3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offset =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-R; 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offset &lt;=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R; 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offset++)</a:t>
            </a:r>
          </a:p>
          <a:p>
            <a:pPr marL="0" indent="0">
              <a:buFontTx/>
              <a:buNone/>
              <a:defRPr/>
            </a:pPr>
            <a:r>
              <a:rPr lang="en-GB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  result +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in[</a:t>
            </a:r>
            <a:r>
              <a:rPr lang="en-GB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 + </a:t>
            </a:r>
            <a:r>
              <a:rPr lang="en-GB" b="1" dirty="0">
                <a:latin typeface="Courier New" pitchFamily="49" charset="0"/>
                <a:cs typeface="Courier New" pitchFamily="49" charset="0"/>
              </a:rPr>
              <a:t>offset]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FontTx/>
              <a:buNone/>
              <a:defRPr/>
            </a:pPr>
            <a:r>
              <a:rPr lang="en-GB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  out[</a:t>
            </a:r>
            <a:r>
              <a:rPr lang="en-GB" b="1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GB" b="1" dirty="0" smtClean="0">
                <a:latin typeface="Courier New" pitchFamily="49" charset="0"/>
                <a:cs typeface="Courier New" pitchFamily="49" charset="0"/>
              </a:rPr>
              <a:t>] = result;</a:t>
            </a:r>
            <a:endParaRPr lang="en-GB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GB" b="1" kern="0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GB" b="1" kern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75600" y="361016"/>
            <a:ext cx="7874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587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76200" y="1794482"/>
            <a:ext cx="8946848" cy="349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3" tIns="45716" rIns="91433" bIns="45716"/>
          <a:lstStyle>
            <a:lvl1pPr marL="342874" indent="-342874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 typeface="Wingdings" pitchFamily="2" charset="2"/>
              <a:buChar char="§"/>
              <a:defRPr sz="24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328" indent="-342874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buChar char="§"/>
              <a:defRPr sz="2000" b="0">
                <a:solidFill>
                  <a:schemeClr val="tx1"/>
                </a:solidFill>
                <a:latin typeface="+mn-lt"/>
              </a:defRPr>
            </a:lvl2pPr>
            <a:lvl3pPr marL="1371490" indent="-282553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 typeface="Arial" pitchFamily="34" charset="0"/>
              <a:buChar char="-"/>
              <a:defRPr sz="1800" b="0">
                <a:solidFill>
                  <a:schemeClr val="tx1"/>
                </a:solidFill>
                <a:latin typeface="+mn-lt"/>
              </a:defRPr>
            </a:lvl3pPr>
            <a:lvl4pPr marL="1774684" indent="-228581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2117555" indent="-228581" algn="l" rtl="0" eaLnBrk="1" fontAlgn="base" hangingPunct="1">
              <a:spcBef>
                <a:spcPct val="20000"/>
              </a:spcBef>
              <a:spcAft>
                <a:spcPct val="0"/>
              </a:spcAft>
              <a:buSzPct val="90000"/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74719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3031883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89047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946210" indent="-228581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buFont typeface="Wingdings" pitchFamily="2" charset="2"/>
              <a:buNone/>
              <a:defRPr/>
            </a:pPr>
            <a:r>
              <a:rPr lang="en-GB" sz="2000" b="1" kern="0" dirty="0" smtClean="0">
                <a:solidFill>
                  <a:srgbClr val="8AAD00"/>
                </a:solidFill>
                <a:latin typeface="Courier New" pitchFamily="49" charset="0"/>
                <a:cs typeface="Courier New" pitchFamily="49" charset="0"/>
              </a:rPr>
              <a:t>__global__ void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stencil_1d(</a:t>
            </a:r>
            <a:r>
              <a:rPr lang="en-GB" sz="2000" b="1" kern="0" dirty="0" err="1" smtClean="0">
                <a:solidFill>
                  <a:srgbClr val="8AAD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*in, </a:t>
            </a:r>
            <a:r>
              <a:rPr lang="en-GB" sz="2000" b="1" kern="0" dirty="0" err="1" smtClean="0">
                <a:solidFill>
                  <a:srgbClr val="8AAD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sz="2000" b="1" kern="0" dirty="0">
                <a:latin typeface="Courier New" pitchFamily="49" charset="0"/>
                <a:cs typeface="Courier New" pitchFamily="49" charset="0"/>
              </a:rPr>
              <a:t> *out) {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b="1" kern="0" dirty="0" smtClean="0">
                <a:solidFill>
                  <a:srgbClr val="FF9933"/>
                </a:solidFill>
                <a:latin typeface="Courier New" pitchFamily="49" charset="0"/>
                <a:cs typeface="Courier New" pitchFamily="49" charset="0"/>
              </a:rPr>
              <a:t>  __shared__ </a:t>
            </a:r>
            <a:r>
              <a:rPr lang="en-GB" sz="2000" b="1" kern="0" dirty="0" err="1" smtClean="0">
                <a:solidFill>
                  <a:srgbClr val="8AAD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sz="2000" b="1" kern="0" dirty="0">
                <a:latin typeface="Courier New" pitchFamily="49" charset="0"/>
                <a:cs typeface="Courier New" pitchFamily="49" charset="0"/>
              </a:rPr>
              <a:t> temp[BLOCK_SIZE + 2 * RADIUS];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b="1" kern="0" dirty="0" smtClean="0">
                <a:solidFill>
                  <a:srgbClr val="8AAD0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2000" b="1" kern="0" dirty="0" err="1" smtClean="0">
                <a:solidFill>
                  <a:srgbClr val="8AAD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sz="2000" b="1" kern="0" dirty="0" smtClean="0">
                <a:solidFill>
                  <a:srgbClr val="B9E7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000" b="1" kern="0" dirty="0" err="1">
                <a:latin typeface="Courier New" pitchFamily="49" charset="0"/>
                <a:cs typeface="Courier New" pitchFamily="49" charset="0"/>
              </a:rPr>
              <a:t>gindex</a:t>
            </a:r>
            <a:r>
              <a:rPr lang="en-GB" sz="2000" b="1" kern="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sz="2000" b="1" kern="0" dirty="0" err="1">
                <a:latin typeface="Courier New" pitchFamily="49" charset="0"/>
                <a:cs typeface="Courier New" pitchFamily="49" charset="0"/>
              </a:rPr>
              <a:t>threadIdx.x</a:t>
            </a:r>
            <a:r>
              <a:rPr lang="en-GB" sz="2000" b="1" kern="0" dirty="0">
                <a:latin typeface="Courier New" pitchFamily="49" charset="0"/>
                <a:cs typeface="Courier New" pitchFamily="49" charset="0"/>
              </a:rPr>
              <a:t> + </a:t>
            </a:r>
            <a:r>
              <a:rPr lang="en-GB" sz="2000" b="1" kern="0" dirty="0" err="1">
                <a:latin typeface="Courier New" pitchFamily="49" charset="0"/>
                <a:cs typeface="Courier New" pitchFamily="49" charset="0"/>
              </a:rPr>
              <a:t>blockIdx.x</a:t>
            </a:r>
            <a:r>
              <a:rPr lang="en-GB" sz="2000" b="1" kern="0" dirty="0">
                <a:latin typeface="Courier New" pitchFamily="49" charset="0"/>
                <a:cs typeface="Courier New" pitchFamily="49" charset="0"/>
              </a:rPr>
              <a:t> * </a:t>
            </a:r>
            <a:r>
              <a:rPr lang="en-GB" sz="2000" b="1" kern="0" dirty="0" err="1">
                <a:latin typeface="Courier New" pitchFamily="49" charset="0"/>
                <a:cs typeface="Courier New" pitchFamily="49" charset="0"/>
              </a:rPr>
              <a:t>blockDim.x</a:t>
            </a:r>
            <a:r>
              <a:rPr lang="en-GB" sz="2000" b="1" kern="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b="1" kern="0" dirty="0" smtClean="0">
                <a:solidFill>
                  <a:srgbClr val="8AAD0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2000" b="1" kern="0" dirty="0" err="1" smtClean="0">
                <a:solidFill>
                  <a:srgbClr val="8AAD00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sz="2000" b="1" kern="0" dirty="0" smtClean="0">
                <a:solidFill>
                  <a:srgbClr val="B9E7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sz="2000" b="1" kern="0" dirty="0" err="1" smtClean="0">
                <a:latin typeface="Courier New" pitchFamily="49" charset="0"/>
                <a:cs typeface="Courier New" pitchFamily="49" charset="0"/>
              </a:rPr>
              <a:t>lindex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GB" sz="2000" b="1" kern="0" dirty="0" err="1" smtClean="0">
                <a:latin typeface="Courier New" pitchFamily="49" charset="0"/>
                <a:cs typeface="Courier New" pitchFamily="49" charset="0"/>
              </a:rPr>
              <a:t>threadIdx.x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+ RADIUS;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GB" sz="2000" b="1" kern="0" dirty="0" smtClean="0">
              <a:solidFill>
                <a:srgbClr val="FFFF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b="1" i="1" kern="0" dirty="0" smtClean="0">
                <a:solidFill>
                  <a:srgbClr val="80808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2000" b="1" i="1" kern="0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Read input elements into shared memory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b="1" kern="0" dirty="0" smtClean="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temp[</a:t>
            </a:r>
            <a:r>
              <a:rPr lang="en-GB" sz="2000" b="1" kern="0" dirty="0" err="1" smtClean="0">
                <a:latin typeface="Courier New" pitchFamily="49" charset="0"/>
                <a:cs typeface="Courier New" pitchFamily="49" charset="0"/>
              </a:rPr>
              <a:t>lindex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] = in[</a:t>
            </a:r>
            <a:r>
              <a:rPr lang="en-GB" sz="2000" b="1" kern="0" dirty="0" err="1" smtClean="0">
                <a:latin typeface="Courier New" pitchFamily="49" charset="0"/>
                <a:cs typeface="Courier New" pitchFamily="49" charset="0"/>
              </a:rPr>
              <a:t>gindex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];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 if (</a:t>
            </a:r>
            <a:r>
              <a:rPr lang="en-GB" sz="2000" b="1" kern="0" dirty="0" err="1" smtClean="0">
                <a:latin typeface="Courier New" pitchFamily="49" charset="0"/>
                <a:cs typeface="Courier New" pitchFamily="49" charset="0"/>
              </a:rPr>
              <a:t>threadIdx.x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&lt; RADIUS) {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   temp[</a:t>
            </a:r>
            <a:r>
              <a:rPr lang="en-GB" sz="2000" b="1" kern="0" dirty="0" err="1" smtClean="0">
                <a:latin typeface="Courier New" pitchFamily="49" charset="0"/>
                <a:cs typeface="Courier New" pitchFamily="49" charset="0"/>
              </a:rPr>
              <a:t>lindex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- RADIUS] = in[</a:t>
            </a:r>
            <a:r>
              <a:rPr lang="en-GB" sz="2000" b="1" kern="0" dirty="0" err="1" smtClean="0">
                <a:latin typeface="Courier New" pitchFamily="49" charset="0"/>
                <a:cs typeface="Courier New" pitchFamily="49" charset="0"/>
              </a:rPr>
              <a:t>gindex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- RADIUS];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   temp[</a:t>
            </a:r>
            <a:r>
              <a:rPr lang="en-GB" sz="2000" b="1" kern="0" dirty="0" err="1" smtClean="0">
                <a:latin typeface="Courier New" pitchFamily="49" charset="0"/>
                <a:cs typeface="Courier New" pitchFamily="49" charset="0"/>
              </a:rPr>
              <a:t>lindex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+ BLOCK_SIZE] = 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     in[</a:t>
            </a:r>
            <a:r>
              <a:rPr lang="en-GB" sz="2000" b="1" kern="0" dirty="0" err="1" smtClean="0">
                <a:latin typeface="Courier New" pitchFamily="49" charset="0"/>
                <a:cs typeface="Courier New" pitchFamily="49" charset="0"/>
              </a:rPr>
              <a:t>gindex</a:t>
            </a: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+ BLOCK_SIZE];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en-GB" sz="2000" b="1" kern="0" dirty="0" smtClean="0">
                <a:latin typeface="Courier New" pitchFamily="49" charset="0"/>
                <a:cs typeface="Courier New" pitchFamily="49" charset="0"/>
              </a:rPr>
              <a:t>  }</a:t>
            </a:r>
          </a:p>
        </p:txBody>
      </p:sp>
      <p:sp>
        <p:nvSpPr>
          <p:cNvPr id="98" name="Title 1"/>
          <p:cNvSpPr txBox="1">
            <a:spLocks/>
          </p:cNvSpPr>
          <p:nvPr/>
        </p:nvSpPr>
        <p:spPr>
          <a:xfrm>
            <a:off x="457199" y="60476"/>
            <a:ext cx="6508377" cy="666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Örnek</a:t>
            </a:r>
            <a:r>
              <a:rPr lang="en-US" dirty="0" smtClean="0"/>
              <a:t> problem: 1D-stencil</a:t>
            </a:r>
            <a:endParaRPr lang="en-US" dirty="0"/>
          </a:p>
        </p:txBody>
      </p:sp>
      <p:sp>
        <p:nvSpPr>
          <p:cNvPr id="100" name="Slide Number Placeholder 99"/>
          <p:cNvSpPr>
            <a:spLocks noGrp="1"/>
          </p:cNvSpPr>
          <p:nvPr>
            <p:ph type="sldNum" sz="quarter" idx="12"/>
          </p:nvPr>
        </p:nvSpPr>
        <p:spPr>
          <a:xfrm>
            <a:off x="7937500" y="361016"/>
            <a:ext cx="8255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694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98" name="Title 1"/>
          <p:cNvSpPr txBox="1">
            <a:spLocks/>
          </p:cNvSpPr>
          <p:nvPr/>
        </p:nvSpPr>
        <p:spPr>
          <a:xfrm>
            <a:off x="457199" y="60476"/>
            <a:ext cx="6508377" cy="666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Örnek</a:t>
            </a:r>
            <a:r>
              <a:rPr lang="en-US" dirty="0" smtClean="0"/>
              <a:t> problem: 1D-stencil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" y="1600200"/>
            <a:ext cx="8874276" cy="4724400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SzPct val="100000"/>
              <a:buBlip>
                <a:blip r:embed="rId2"/>
              </a:buBlip>
              <a:defRPr sz="2400" b="1">
                <a:solidFill>
                  <a:schemeClr val="tx1"/>
                </a:solidFill>
                <a:latin typeface="Trebuchet MS" pitchFamily="34" charset="0"/>
                <a:ea typeface="+mn-ea"/>
                <a:cs typeface="+mn-cs"/>
              </a:defRPr>
            </a:lvl1pPr>
            <a:lvl2pPr marL="914400" indent="-342900" algn="l" rtl="0" fontAlgn="base">
              <a:spcBef>
                <a:spcPct val="20000"/>
              </a:spcBef>
              <a:spcAft>
                <a:spcPct val="0"/>
              </a:spcAft>
              <a:buSzPct val="100000"/>
              <a:buBlip>
                <a:blip r:embed="rId2"/>
              </a:buBlip>
              <a:defRPr sz="2000" b="1">
                <a:solidFill>
                  <a:schemeClr val="tx1"/>
                </a:solidFill>
                <a:latin typeface="Trebuchet MS" pitchFamily="34" charset="0"/>
              </a:defRPr>
            </a:lvl2pPr>
            <a:lvl3pPr marL="1371600" indent="-282575" algn="l" rtl="0" fontAlgn="base">
              <a:spcBef>
                <a:spcPct val="20000"/>
              </a:spcBef>
              <a:spcAft>
                <a:spcPct val="0"/>
              </a:spcAft>
              <a:buSzPct val="100000"/>
              <a:buBlip>
                <a:blip r:embed="rId2"/>
              </a:buBlip>
              <a:defRPr sz="2400" b="1">
                <a:solidFill>
                  <a:schemeClr val="tx1"/>
                </a:solidFill>
                <a:latin typeface="Trebuchet MS" pitchFamily="34" charset="0"/>
              </a:defRPr>
            </a:lvl3pPr>
            <a:lvl4pPr marL="1774825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bg1"/>
                </a:solidFill>
                <a:latin typeface="+mn-lt"/>
              </a:defRPr>
            </a:lvl4pPr>
            <a:lvl5pPr marL="211772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5pPr>
            <a:lvl6pPr marL="25749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30321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893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9465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en-GB" sz="2800" i="1" dirty="0" smtClean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i="1" dirty="0" smtClean="0">
                <a:solidFill>
                  <a:schemeClr val="bg2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i="1" dirty="0" smtClean="0">
                <a:solidFill>
                  <a:schemeClr val="accent6">
                    <a:lumMod val="75000"/>
                  </a:schemeClr>
                </a:solidFill>
                <a:latin typeface="Courier New" pitchFamily="49" charset="0"/>
                <a:cs typeface="Courier New" pitchFamily="49" charset="0"/>
              </a:rPr>
              <a:t>// Apply the stencil</a:t>
            </a:r>
          </a:p>
          <a:p>
            <a:pPr marL="0" indent="0">
              <a:buFontTx/>
              <a:buNone/>
              <a:defRPr/>
            </a:pPr>
            <a:r>
              <a:rPr lang="en-GB" dirty="0" smtClean="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GB" dirty="0" err="1" smtClean="0">
                <a:solidFill>
                  <a:schemeClr val="accent3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dirty="0" smtClean="0">
                <a:solidFill>
                  <a:schemeClr val="accent3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result = 0;</a:t>
            </a:r>
          </a:p>
          <a:p>
            <a:pPr marL="0" indent="0">
              <a:buFontTx/>
              <a:buNone/>
              <a:defRPr/>
            </a:pPr>
            <a:r>
              <a:rPr lang="en-GB" dirty="0" smtClean="0">
                <a:solidFill>
                  <a:srgbClr val="FFFFFF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for (</a:t>
            </a:r>
            <a:r>
              <a:rPr lang="en-GB" dirty="0" err="1">
                <a:solidFill>
                  <a:schemeClr val="accent3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GB" dirty="0" smtClean="0">
                <a:solidFill>
                  <a:schemeClr val="accent3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o = -RADIUS ; o &lt;= RADIUS ; o++)</a:t>
            </a:r>
          </a:p>
          <a:p>
            <a:pPr marL="0" indent="0">
              <a:buFontTx/>
              <a:buNone/>
              <a:defRPr/>
            </a:pPr>
            <a:r>
              <a:rPr lang="en-GB" dirty="0" smtClean="0">
                <a:latin typeface="Courier New" pitchFamily="49" charset="0"/>
                <a:cs typeface="Courier New" pitchFamily="49" charset="0"/>
              </a:rPr>
              <a:t>    result += temp[</a:t>
            </a:r>
            <a:r>
              <a:rPr lang="en-GB" dirty="0" err="1" smtClean="0">
                <a:latin typeface="Courier New" pitchFamily="49" charset="0"/>
                <a:cs typeface="Courier New" pitchFamily="49" charset="0"/>
              </a:rPr>
              <a:t>lindex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 + o];</a:t>
            </a:r>
          </a:p>
          <a:p>
            <a:pPr marL="0" indent="0">
              <a:buFontTx/>
              <a:buNone/>
              <a:defRPr/>
            </a:pPr>
            <a:endParaRPr lang="en-GB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GB" i="1" dirty="0" smtClean="0">
                <a:latin typeface="Courier New" pitchFamily="49" charset="0"/>
                <a:cs typeface="Courier New" pitchFamily="49" charset="0"/>
              </a:rPr>
              <a:t>  // Store the result</a:t>
            </a:r>
          </a:p>
          <a:p>
            <a:pPr marL="0" indent="0">
              <a:buFontTx/>
              <a:buNone/>
              <a:defRPr/>
            </a:pPr>
            <a:r>
              <a:rPr lang="en-GB" dirty="0" smtClean="0">
                <a:latin typeface="Courier New" pitchFamily="49" charset="0"/>
                <a:cs typeface="Courier New" pitchFamily="49" charset="0"/>
              </a:rPr>
              <a:t>  out[</a:t>
            </a:r>
            <a:r>
              <a:rPr lang="en-GB" dirty="0" err="1" smtClean="0">
                <a:latin typeface="Courier New" pitchFamily="49" charset="0"/>
                <a:cs typeface="Courier New" pitchFamily="49" charset="0"/>
              </a:rPr>
              <a:t>gindex</a:t>
            </a:r>
            <a:r>
              <a:rPr lang="en-GB" dirty="0" smtClean="0">
                <a:latin typeface="Courier New" pitchFamily="49" charset="0"/>
                <a:cs typeface="Courier New" pitchFamily="49" charset="0"/>
              </a:rPr>
              <a:t>] = result;</a:t>
            </a:r>
          </a:p>
          <a:p>
            <a:pPr marL="0" indent="0">
              <a:buFontTx/>
              <a:buNone/>
              <a:defRPr/>
            </a:pPr>
            <a:r>
              <a:rPr lang="en-GB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GB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13700" y="361016"/>
            <a:ext cx="7493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595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99" y="228600"/>
            <a:ext cx="6508377" cy="1143000"/>
          </a:xfrm>
        </p:spPr>
        <p:txBody>
          <a:bodyPr/>
          <a:lstStyle/>
          <a:p>
            <a:r>
              <a:rPr lang="en-US" dirty="0" smtClean="0"/>
              <a:t>Intel Xeon Phi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199" y="1460500"/>
            <a:ext cx="6508377" cy="4665663"/>
          </a:xfrm>
        </p:spPr>
        <p:txBody>
          <a:bodyPr/>
          <a:lstStyle/>
          <a:p>
            <a:r>
              <a:rPr lang="en-US" dirty="0" smtClean="0"/>
              <a:t>72 </a:t>
            </a:r>
            <a:r>
              <a:rPr lang="en-US" dirty="0" err="1" smtClean="0"/>
              <a:t>çekirdek</a:t>
            </a:r>
            <a:endParaRPr lang="en-US" dirty="0" smtClean="0"/>
          </a:p>
          <a:p>
            <a:pPr lvl="1"/>
            <a:r>
              <a:rPr lang="en-US" dirty="0" err="1" smtClean="0"/>
              <a:t>Çekirdek</a:t>
            </a:r>
            <a:r>
              <a:rPr lang="en-US" dirty="0" smtClean="0"/>
              <a:t> </a:t>
            </a:r>
            <a:r>
              <a:rPr lang="en-US" dirty="0" err="1" smtClean="0"/>
              <a:t>başına</a:t>
            </a:r>
            <a:r>
              <a:rPr lang="en-US" dirty="0" smtClean="0"/>
              <a:t> </a:t>
            </a:r>
            <a:r>
              <a:rPr lang="en-US" dirty="0" err="1" smtClean="0"/>
              <a:t>iki</a:t>
            </a:r>
            <a:r>
              <a:rPr lang="en-US" dirty="0" smtClean="0"/>
              <a:t> </a:t>
            </a:r>
            <a:r>
              <a:rPr lang="en-US" dirty="0" err="1" smtClean="0"/>
              <a:t>vektör</a:t>
            </a:r>
            <a:r>
              <a:rPr lang="en-US" dirty="0" smtClean="0"/>
              <a:t> </a:t>
            </a:r>
            <a:r>
              <a:rPr lang="en-US" dirty="0" err="1" smtClean="0"/>
              <a:t>işleme</a:t>
            </a:r>
            <a:r>
              <a:rPr lang="en-US" dirty="0" smtClean="0"/>
              <a:t> </a:t>
            </a:r>
            <a:r>
              <a:rPr lang="en-US" dirty="0" err="1" smtClean="0"/>
              <a:t>ünitesi</a:t>
            </a:r>
            <a:endParaRPr lang="en-US" dirty="0" smtClean="0"/>
          </a:p>
          <a:p>
            <a:r>
              <a:rPr lang="en-US" dirty="0" smtClean="0"/>
              <a:t>16 GB </a:t>
            </a:r>
            <a:r>
              <a:rPr lang="en-US" dirty="0" err="1" smtClean="0"/>
              <a:t>hafıza</a:t>
            </a:r>
            <a:endParaRPr lang="en-US" dirty="0" smtClean="0"/>
          </a:p>
          <a:p>
            <a:r>
              <a:rPr lang="en-US" dirty="0" smtClean="0"/>
              <a:t>3 TF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t="10114" b="44578"/>
          <a:stretch/>
        </p:blipFill>
        <p:spPr>
          <a:xfrm>
            <a:off x="0" y="3653790"/>
            <a:ext cx="9144000" cy="2048256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026400" y="361016"/>
            <a:ext cx="7366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22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98" name="Title 1"/>
          <p:cNvSpPr txBox="1">
            <a:spLocks/>
          </p:cNvSpPr>
          <p:nvPr/>
        </p:nvSpPr>
        <p:spPr>
          <a:xfrm>
            <a:off x="457199" y="278190"/>
            <a:ext cx="6508377" cy="666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İsviçre</a:t>
            </a:r>
            <a:r>
              <a:rPr lang="en-US" dirty="0" smtClean="0"/>
              <a:t> </a:t>
            </a:r>
            <a:r>
              <a:rPr lang="en-US" dirty="0" err="1" smtClean="0"/>
              <a:t>Çakıları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199" y="2382762"/>
            <a:ext cx="8263801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Tek</a:t>
            </a:r>
            <a:r>
              <a:rPr lang="en-US" sz="3200" dirty="0" smtClean="0"/>
              <a:t> </a:t>
            </a:r>
            <a:r>
              <a:rPr lang="en-US" sz="3200" dirty="0" err="1" smtClean="0"/>
              <a:t>kod</a:t>
            </a:r>
            <a:r>
              <a:rPr lang="en-US" sz="3200" dirty="0" smtClean="0"/>
              <a:t>. </a:t>
            </a:r>
            <a:r>
              <a:rPr lang="en-US" sz="3200" dirty="0" err="1"/>
              <a:t>B</a:t>
            </a:r>
            <a:r>
              <a:rPr lang="en-US" sz="3200" dirty="0" err="1" smtClean="0"/>
              <a:t>ütün</a:t>
            </a:r>
            <a:r>
              <a:rPr lang="en-US" sz="3200" dirty="0" smtClean="0"/>
              <a:t> </a:t>
            </a:r>
            <a:r>
              <a:rPr lang="en-US" sz="3200" dirty="0" err="1" smtClean="0"/>
              <a:t>işlemciler</a:t>
            </a:r>
            <a:r>
              <a:rPr lang="en-US" sz="3200" dirty="0" smtClean="0"/>
              <a:t> </a:t>
            </a:r>
            <a:r>
              <a:rPr lang="en-US" sz="3200" dirty="0" err="1" smtClean="0"/>
              <a:t>ve</a:t>
            </a:r>
            <a:r>
              <a:rPr lang="en-US" sz="3200" dirty="0" smtClean="0"/>
              <a:t> </a:t>
            </a:r>
            <a:r>
              <a:rPr lang="en-US" sz="3200" dirty="0" err="1" smtClean="0"/>
              <a:t>hızlandırıcılar</a:t>
            </a:r>
            <a:r>
              <a:rPr lang="en-US" sz="3200" dirty="0" smtClean="0"/>
              <a:t> </a:t>
            </a:r>
          </a:p>
          <a:p>
            <a:endParaRPr lang="en-US" sz="3200" dirty="0" smtClean="0"/>
          </a:p>
          <a:p>
            <a:r>
              <a:rPr lang="en-US" sz="3200" dirty="0"/>
              <a:t> </a:t>
            </a:r>
            <a:r>
              <a:rPr lang="en-US" sz="3200" dirty="0" smtClean="0"/>
              <a:t>  </a:t>
            </a:r>
            <a:r>
              <a:rPr lang="en-US" sz="3200" dirty="0" err="1" smtClean="0"/>
              <a:t>OpenMP</a:t>
            </a:r>
            <a:r>
              <a:rPr lang="en-US" sz="3200" dirty="0" smtClean="0"/>
              <a:t> 4.0, </a:t>
            </a:r>
            <a:r>
              <a:rPr lang="en-US" sz="3200" dirty="0" err="1" smtClean="0"/>
              <a:t>OpenACC</a:t>
            </a:r>
            <a:r>
              <a:rPr lang="en-US" sz="3200" dirty="0" smtClean="0"/>
              <a:t>, </a:t>
            </a:r>
            <a:r>
              <a:rPr lang="en-US" sz="3200" dirty="0" err="1" smtClean="0"/>
              <a:t>OpenCL</a:t>
            </a:r>
            <a:r>
              <a:rPr lang="en-US" sz="3200" dirty="0" smtClean="0"/>
              <a:t> 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03240" y="361016"/>
            <a:ext cx="717759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49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le 1"/>
          <p:cNvSpPr>
            <a:spLocks noGrp="1"/>
          </p:cNvSpPr>
          <p:nvPr>
            <p:ph type="title"/>
          </p:nvPr>
        </p:nvSpPr>
        <p:spPr>
          <a:xfrm>
            <a:off x="-982389" y="234002"/>
            <a:ext cx="9144000" cy="1388604"/>
          </a:xfrm>
        </p:spPr>
        <p:txBody>
          <a:bodyPr/>
          <a:lstStyle/>
          <a:p>
            <a:pPr algn="ctr"/>
            <a:r>
              <a:rPr lang="tr-TR" dirty="0">
                <a:latin typeface="Arial" charset="0"/>
              </a:rPr>
              <a:t>a</a:t>
            </a:r>
            <a:r>
              <a:rPr lang="tr-TR" sz="3600" dirty="0" smtClean="0">
                <a:latin typeface="Arial" charset="0"/>
              </a:rPr>
              <a:t>ma bazıları </a:t>
            </a:r>
            <a:r>
              <a:rPr lang="tr-TR" sz="3600" dirty="0" err="1" smtClean="0">
                <a:latin typeface="Arial" charset="0"/>
              </a:rPr>
              <a:t>dğour</a:t>
            </a:r>
            <a:r>
              <a:rPr lang="tr-TR" sz="3600" dirty="0" smtClean="0">
                <a:latin typeface="Arial" charset="0"/>
              </a:rPr>
              <a:t> tahmin </a:t>
            </a:r>
            <a:br>
              <a:rPr lang="tr-TR" sz="3600" dirty="0" smtClean="0">
                <a:latin typeface="Arial" charset="0"/>
              </a:rPr>
            </a:br>
            <a:r>
              <a:rPr lang="tr-TR" sz="3600" dirty="0" smtClean="0">
                <a:latin typeface="Arial" charset="0"/>
              </a:rPr>
              <a:t>edebilmişti</a:t>
            </a:r>
            <a:endParaRPr lang="en-US" sz="3600" dirty="0" smtClean="0">
              <a:latin typeface="Arial" charset="0"/>
            </a:endParaRPr>
          </a:p>
        </p:txBody>
      </p:sp>
      <p:sp>
        <p:nvSpPr>
          <p:cNvPr id="10650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70888" y="1876606"/>
            <a:ext cx="8757465" cy="5413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rgbClr val="000000"/>
                </a:solidFill>
              </a:rPr>
              <a:t>“</a:t>
            </a:r>
            <a:r>
              <a:rPr lang="tr-TR" sz="3600" dirty="0" smtClean="0">
                <a:solidFill>
                  <a:srgbClr val="000000"/>
                </a:solidFill>
              </a:rPr>
              <a:t>Gelecekte bilgisayarların ağırlığı en fazla </a:t>
            </a:r>
            <a:endParaRPr lang="tr-TR" sz="36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9600" dirty="0" smtClean="0">
                <a:solidFill>
                  <a:srgbClr val="000000"/>
                </a:solidFill>
                <a:ea typeface="ＭＳ Ｐゴシック" pitchFamily="-109" charset="-128"/>
              </a:rPr>
              <a:t> </a:t>
            </a:r>
            <a:r>
              <a:rPr lang="en-US" sz="9600" dirty="0" smtClean="0">
                <a:solidFill>
                  <a:srgbClr val="000000"/>
                </a:solidFill>
                <a:ea typeface="ＭＳ Ｐゴシック" pitchFamily="-109" charset="-128"/>
              </a:rPr>
              <a:t>    1.5 ton</a:t>
            </a:r>
          </a:p>
          <a:p>
            <a:pPr marL="0" indent="0">
              <a:buNone/>
            </a:pPr>
            <a:r>
              <a:rPr lang="en-US" sz="3600" dirty="0" err="1">
                <a:solidFill>
                  <a:srgbClr val="000000"/>
                </a:solidFill>
                <a:ea typeface="ＭＳ Ｐゴシック" pitchFamily="-109" charset="-128"/>
              </a:rPr>
              <a:t>o</a:t>
            </a:r>
            <a:r>
              <a:rPr lang="en-US" sz="3600" dirty="0" err="1" smtClean="0">
                <a:solidFill>
                  <a:srgbClr val="000000"/>
                </a:solidFill>
                <a:ea typeface="ＭＳ Ｐゴシック" pitchFamily="-109" charset="-128"/>
              </a:rPr>
              <a:t>lacak</a:t>
            </a:r>
            <a:r>
              <a:rPr lang="en-US" sz="3600" dirty="0" smtClean="0">
                <a:solidFill>
                  <a:srgbClr val="000000"/>
                </a:solidFill>
                <a:ea typeface="ＭＳ Ｐゴシック" pitchFamily="-109" charset="-128"/>
              </a:rPr>
              <a:t>.”</a:t>
            </a:r>
            <a:endParaRPr lang="en-US" sz="3600" dirty="0" smtClean="0">
              <a:solidFill>
                <a:srgbClr val="000000"/>
              </a:solidFill>
              <a:ea typeface="ＭＳ Ｐゴシック" pitchFamily="-109" charset="-128"/>
            </a:endParaRPr>
          </a:p>
          <a:p>
            <a:pPr marL="3657600" lvl="8" indent="0">
              <a:buNone/>
            </a:pPr>
            <a:r>
              <a:rPr lang="en-US" sz="2400" dirty="0" smtClean="0">
                <a:ea typeface="ＭＳ Ｐゴシック" pitchFamily="-109" charset="-128"/>
              </a:rPr>
              <a:t>	Popular Mechanics</a:t>
            </a:r>
            <a:r>
              <a:rPr lang="tr-TR" sz="2400" dirty="0" smtClean="0">
                <a:ea typeface="ＭＳ Ｐゴシック" pitchFamily="-109" charset="-128"/>
              </a:rPr>
              <a:t>, 1949</a:t>
            </a:r>
            <a:endParaRPr lang="en-US" sz="2400" dirty="0" smtClean="0">
              <a:ea typeface="ＭＳ Ｐゴシック" pitchFamily="-109" charset="-128"/>
            </a:endParaRPr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78251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98" name="Title 1"/>
          <p:cNvSpPr txBox="1">
            <a:spLocks/>
          </p:cNvSpPr>
          <p:nvPr/>
        </p:nvSpPr>
        <p:spPr>
          <a:xfrm>
            <a:off x="457199" y="278190"/>
            <a:ext cx="6508377" cy="666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İsviçre</a:t>
            </a:r>
            <a:r>
              <a:rPr lang="en-US" dirty="0"/>
              <a:t> </a:t>
            </a:r>
            <a:r>
              <a:rPr lang="en-US" dirty="0" err="1"/>
              <a:t>Çakıları</a:t>
            </a:r>
            <a:r>
              <a:rPr lang="en-US" dirty="0"/>
              <a:t>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1" y="2946400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#pragma </a:t>
            </a:r>
            <a:r>
              <a:rPr lang="en-US" sz="2000" dirty="0" err="1"/>
              <a:t>omp</a:t>
            </a:r>
            <a:r>
              <a:rPr lang="en-US" sz="2000" dirty="0"/>
              <a:t> </a:t>
            </a:r>
            <a:r>
              <a:rPr lang="en-US" sz="3200" b="1" dirty="0"/>
              <a:t>target device(0</a:t>
            </a:r>
            <a:r>
              <a:rPr lang="en-US" sz="3200" b="1" dirty="0" smtClean="0"/>
              <a:t>)  map</a:t>
            </a:r>
            <a:r>
              <a:rPr lang="en-US" sz="3200" b="1" dirty="0"/>
              <a:t>(</a:t>
            </a:r>
            <a:r>
              <a:rPr lang="en-US" sz="3200" b="1" dirty="0" err="1"/>
              <a:t>tofrom:B</a:t>
            </a:r>
            <a:r>
              <a:rPr lang="en-US" sz="3200" b="1" dirty="0"/>
              <a:t>)</a:t>
            </a:r>
          </a:p>
          <a:p>
            <a:r>
              <a:rPr lang="en-US" sz="2000" dirty="0"/>
              <a:t>#pragma </a:t>
            </a:r>
            <a:r>
              <a:rPr lang="en-US" sz="2000" dirty="0" err="1"/>
              <a:t>omp</a:t>
            </a:r>
            <a:r>
              <a:rPr lang="en-US" sz="3200" dirty="0"/>
              <a:t> </a:t>
            </a:r>
            <a:r>
              <a:rPr lang="en-US" sz="3200" b="1" dirty="0"/>
              <a:t>parallel for</a:t>
            </a:r>
          </a:p>
          <a:p>
            <a:r>
              <a:rPr lang="en-US" sz="3200" dirty="0"/>
              <a:t>for (</a:t>
            </a:r>
            <a:r>
              <a:rPr lang="en-US" sz="3200" dirty="0" err="1"/>
              <a:t>i</a:t>
            </a:r>
            <a:r>
              <a:rPr lang="en-US" sz="3200" dirty="0"/>
              <a:t>=0; </a:t>
            </a:r>
            <a:r>
              <a:rPr lang="en-US" sz="3200" dirty="0" err="1"/>
              <a:t>i</a:t>
            </a:r>
            <a:r>
              <a:rPr lang="en-US" sz="3200" dirty="0"/>
              <a:t>&lt;N; </a:t>
            </a:r>
            <a:r>
              <a:rPr lang="en-US" sz="3200" dirty="0" err="1"/>
              <a:t>i</a:t>
            </a:r>
            <a:r>
              <a:rPr lang="en-US" sz="3200" dirty="0"/>
              <a:t>++)</a:t>
            </a:r>
          </a:p>
          <a:p>
            <a:r>
              <a:rPr lang="en-US" sz="3200" dirty="0" smtClean="0"/>
              <a:t>	B</a:t>
            </a:r>
            <a:r>
              <a:rPr lang="en-US" sz="3200" dirty="0"/>
              <a:t>[</a:t>
            </a:r>
            <a:r>
              <a:rPr lang="en-US" sz="3200" dirty="0" err="1"/>
              <a:t>i</a:t>
            </a:r>
            <a:r>
              <a:rPr lang="en-US" sz="3200" dirty="0"/>
              <a:t>] += sin(B[</a:t>
            </a:r>
            <a:r>
              <a:rPr lang="en-US" sz="3200" dirty="0" err="1"/>
              <a:t>i</a:t>
            </a:r>
            <a:r>
              <a:rPr lang="en-US" sz="3200" dirty="0"/>
              <a:t>]);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35100" y="1917412"/>
            <a:ext cx="591299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OpenMP</a:t>
            </a:r>
            <a:r>
              <a:rPr lang="en-US" sz="3200" b="1" dirty="0" smtClean="0"/>
              <a:t> 4.0 to Intel Xeon Phi</a:t>
            </a:r>
            <a:endParaRPr lang="en-US" sz="3200" b="1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001000" y="361016"/>
            <a:ext cx="7620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2199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98" name="Title 1"/>
          <p:cNvSpPr txBox="1">
            <a:spLocks/>
          </p:cNvSpPr>
          <p:nvPr/>
        </p:nvSpPr>
        <p:spPr>
          <a:xfrm>
            <a:off x="457199" y="278190"/>
            <a:ext cx="6508377" cy="666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İsviçre</a:t>
            </a:r>
            <a:r>
              <a:rPr lang="en-US" dirty="0"/>
              <a:t> </a:t>
            </a:r>
            <a:r>
              <a:rPr lang="en-US" dirty="0" err="1"/>
              <a:t>Çakıları</a:t>
            </a:r>
            <a:r>
              <a:rPr lang="en-US" dirty="0"/>
              <a:t>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1" y="2184777"/>
            <a:ext cx="91440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#pragma </a:t>
            </a:r>
            <a:r>
              <a:rPr lang="en-US" sz="2000" dirty="0" err="1" smtClean="0"/>
              <a:t>omp</a:t>
            </a:r>
            <a:r>
              <a:rPr lang="en-US" sz="2000" dirty="0" smtClean="0"/>
              <a:t> </a:t>
            </a:r>
            <a:r>
              <a:rPr lang="en-US" sz="3200" b="1" dirty="0" smtClean="0"/>
              <a:t>target device(0) map(</a:t>
            </a:r>
            <a:r>
              <a:rPr lang="en-US" sz="3200" b="1" dirty="0" err="1" smtClean="0"/>
              <a:t>tofrom:B</a:t>
            </a:r>
            <a:r>
              <a:rPr lang="en-US" sz="3200" b="1" dirty="0" smtClean="0"/>
              <a:t>)</a:t>
            </a:r>
          </a:p>
          <a:p>
            <a:r>
              <a:rPr lang="en-US" sz="2000" dirty="0" smtClean="0"/>
              <a:t>#</a:t>
            </a:r>
            <a:r>
              <a:rPr lang="en-US" sz="2000" dirty="0"/>
              <a:t>pragma </a:t>
            </a:r>
            <a:r>
              <a:rPr lang="en-US" sz="2000" dirty="0" err="1"/>
              <a:t>omp</a:t>
            </a:r>
            <a:r>
              <a:rPr lang="en-US" sz="2000" dirty="0"/>
              <a:t> </a:t>
            </a:r>
            <a:r>
              <a:rPr lang="en-US" sz="3200" b="1" dirty="0"/>
              <a:t>teams </a:t>
            </a:r>
            <a:r>
              <a:rPr lang="en-US" sz="3200" b="1" dirty="0" err="1"/>
              <a:t>num_teams</a:t>
            </a:r>
            <a:r>
              <a:rPr lang="en-US" sz="3200" b="1" dirty="0"/>
              <a:t>(</a:t>
            </a:r>
            <a:r>
              <a:rPr lang="en-US" sz="3200" b="1" dirty="0" err="1" smtClean="0"/>
              <a:t>num_blocks</a:t>
            </a:r>
            <a:r>
              <a:rPr lang="en-US" sz="3200" b="1" dirty="0" smtClean="0"/>
              <a:t>)</a:t>
            </a:r>
          </a:p>
          <a:p>
            <a:r>
              <a:rPr lang="en-US" sz="3200" b="1" dirty="0"/>
              <a:t> </a:t>
            </a:r>
            <a:r>
              <a:rPr lang="en-US" sz="3200" b="1" dirty="0" smtClean="0"/>
              <a:t>                </a:t>
            </a:r>
            <a:r>
              <a:rPr lang="en-US" sz="3200" b="1" dirty="0" err="1" smtClean="0"/>
              <a:t>num_threads</a:t>
            </a:r>
            <a:r>
              <a:rPr lang="en-US" sz="3200" b="1" dirty="0"/>
              <a:t>(</a:t>
            </a:r>
            <a:r>
              <a:rPr lang="en-US" sz="3200" b="1" dirty="0" err="1"/>
              <a:t>bsize</a:t>
            </a:r>
            <a:r>
              <a:rPr lang="en-US" sz="3200" b="1" dirty="0"/>
              <a:t>)</a:t>
            </a:r>
          </a:p>
          <a:p>
            <a:r>
              <a:rPr lang="en-US" sz="2000" dirty="0"/>
              <a:t>#pragma </a:t>
            </a:r>
            <a:r>
              <a:rPr lang="en-US" sz="2000" dirty="0" err="1"/>
              <a:t>omp</a:t>
            </a:r>
            <a:r>
              <a:rPr lang="en-US" sz="2000" dirty="0"/>
              <a:t> </a:t>
            </a:r>
            <a:r>
              <a:rPr lang="en-US" sz="3200" b="1" dirty="0"/>
              <a:t>distribute</a:t>
            </a:r>
          </a:p>
          <a:p>
            <a:r>
              <a:rPr lang="en-US" sz="3200" dirty="0" smtClean="0"/>
              <a:t>for </a:t>
            </a:r>
            <a:r>
              <a:rPr lang="en-US" sz="3200" dirty="0"/>
              <a:t>(</a:t>
            </a:r>
            <a:r>
              <a:rPr lang="en-US" sz="3200" dirty="0" err="1"/>
              <a:t>i</a:t>
            </a:r>
            <a:r>
              <a:rPr lang="en-US" sz="3200" dirty="0"/>
              <a:t>=0; </a:t>
            </a:r>
            <a:r>
              <a:rPr lang="en-US" sz="3200" dirty="0" err="1"/>
              <a:t>i</a:t>
            </a:r>
            <a:r>
              <a:rPr lang="en-US" sz="3200" dirty="0"/>
              <a:t>&lt;N; </a:t>
            </a:r>
            <a:r>
              <a:rPr lang="en-US" sz="3200" dirty="0" err="1"/>
              <a:t>i</a:t>
            </a:r>
            <a:r>
              <a:rPr lang="en-US" sz="3200" dirty="0"/>
              <a:t> += </a:t>
            </a:r>
            <a:r>
              <a:rPr lang="en-US" sz="3200" dirty="0" err="1"/>
              <a:t>num_blocks</a:t>
            </a:r>
            <a:r>
              <a:rPr lang="en-US" sz="3200" dirty="0"/>
              <a:t>)</a:t>
            </a:r>
          </a:p>
          <a:p>
            <a:r>
              <a:rPr lang="en-US" sz="3200" dirty="0" smtClean="0"/>
              <a:t>	#</a:t>
            </a:r>
            <a:r>
              <a:rPr lang="en-US" sz="3200" dirty="0"/>
              <a:t>pragma </a:t>
            </a:r>
            <a:r>
              <a:rPr lang="en-US" sz="3200" dirty="0" err="1"/>
              <a:t>omp</a:t>
            </a:r>
            <a:r>
              <a:rPr lang="en-US" sz="3200" dirty="0"/>
              <a:t> parallel for</a:t>
            </a:r>
          </a:p>
          <a:p>
            <a:r>
              <a:rPr lang="en-US" sz="3200" dirty="0" smtClean="0"/>
              <a:t>	for </a:t>
            </a:r>
            <a:r>
              <a:rPr lang="en-US" sz="3200" dirty="0"/>
              <a:t>(b = </a:t>
            </a:r>
            <a:r>
              <a:rPr lang="en-US" sz="3200" dirty="0" err="1"/>
              <a:t>i</a:t>
            </a:r>
            <a:r>
              <a:rPr lang="en-US" sz="3200" dirty="0"/>
              <a:t>; b &lt; </a:t>
            </a:r>
            <a:r>
              <a:rPr lang="en-US" sz="3200" dirty="0" err="1"/>
              <a:t>i+num_blocks</a:t>
            </a:r>
            <a:r>
              <a:rPr lang="en-US" sz="3200" dirty="0"/>
              <a:t>; b++)</a:t>
            </a:r>
          </a:p>
          <a:p>
            <a:r>
              <a:rPr lang="en-US" sz="3200" dirty="0" smtClean="0"/>
              <a:t>		B</a:t>
            </a:r>
            <a:r>
              <a:rPr lang="en-US" sz="3200" dirty="0"/>
              <a:t>[b] += sin(B[b]);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35100" y="1155789"/>
            <a:ext cx="5650305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OpenMP</a:t>
            </a:r>
            <a:r>
              <a:rPr lang="en-US" sz="3200" b="1" dirty="0" smtClean="0"/>
              <a:t> 4.0 NVIDIA GPGPU</a:t>
            </a:r>
            <a:endParaRPr lang="en-US" sz="32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835900" y="361016"/>
            <a:ext cx="9271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813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98" name="Title 1"/>
          <p:cNvSpPr txBox="1">
            <a:spLocks/>
          </p:cNvSpPr>
          <p:nvPr/>
        </p:nvSpPr>
        <p:spPr>
          <a:xfrm>
            <a:off x="457199" y="278190"/>
            <a:ext cx="6508377" cy="666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/>
              <a:t>İsviçre</a:t>
            </a:r>
            <a:r>
              <a:rPr lang="en-US" dirty="0"/>
              <a:t> </a:t>
            </a:r>
            <a:r>
              <a:rPr lang="en-US" dirty="0" err="1"/>
              <a:t>Çakıları</a:t>
            </a:r>
            <a:r>
              <a:rPr lang="en-US" dirty="0"/>
              <a:t>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1" y="2184777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#pragma </a:t>
            </a:r>
            <a:r>
              <a:rPr lang="en-US" sz="3200" dirty="0" err="1"/>
              <a:t>acc</a:t>
            </a:r>
            <a:r>
              <a:rPr lang="en-US" sz="3200" dirty="0"/>
              <a:t> </a:t>
            </a:r>
            <a:r>
              <a:rPr lang="en-US" sz="3200" b="1" dirty="0"/>
              <a:t>parallel copy(B[0:N]</a:t>
            </a:r>
            <a:r>
              <a:rPr lang="en-US" sz="3200" b="1" dirty="0" smtClean="0"/>
              <a:t>) </a:t>
            </a:r>
            <a:r>
              <a:rPr lang="en-US" sz="3200" dirty="0" smtClean="0"/>
              <a:t>\ </a:t>
            </a:r>
            <a:r>
              <a:rPr lang="en-US" sz="3200" b="1" dirty="0" err="1" smtClean="0"/>
              <a:t>num_gangs</a:t>
            </a:r>
            <a:r>
              <a:rPr lang="en-US" sz="3200" b="1" dirty="0"/>
              <a:t>(</a:t>
            </a:r>
            <a:r>
              <a:rPr lang="en-US" sz="3200" b="1" dirty="0" err="1"/>
              <a:t>numblocks</a:t>
            </a:r>
            <a:r>
              <a:rPr lang="en-US" sz="3200" b="1" dirty="0" smtClean="0"/>
              <a:t>) </a:t>
            </a:r>
            <a:r>
              <a:rPr lang="en-US" sz="3200" dirty="0" smtClean="0"/>
              <a:t>\</a:t>
            </a:r>
            <a:endParaRPr lang="en-US" sz="3200" dirty="0"/>
          </a:p>
          <a:p>
            <a:r>
              <a:rPr lang="en-US" sz="3200" b="1" dirty="0" err="1"/>
              <a:t>vector_length</a:t>
            </a:r>
            <a:r>
              <a:rPr lang="en-US" sz="3200" b="1" dirty="0"/>
              <a:t>(</a:t>
            </a:r>
            <a:r>
              <a:rPr lang="en-US" sz="3200" b="1" dirty="0" err="1"/>
              <a:t>bsize</a:t>
            </a:r>
            <a:r>
              <a:rPr lang="en-US" sz="3200" b="1" dirty="0"/>
              <a:t>)</a:t>
            </a:r>
          </a:p>
          <a:p>
            <a:r>
              <a:rPr lang="en-US" sz="3200" b="1" dirty="0"/>
              <a:t>#pragma </a:t>
            </a:r>
            <a:r>
              <a:rPr lang="en-US" sz="3200" b="1" dirty="0" err="1"/>
              <a:t>acc</a:t>
            </a:r>
            <a:r>
              <a:rPr lang="en-US" sz="3200" b="1" dirty="0"/>
              <a:t> loop gang vector</a:t>
            </a:r>
          </a:p>
          <a:p>
            <a:r>
              <a:rPr lang="en-US" sz="3200" dirty="0"/>
              <a:t>for (</a:t>
            </a:r>
            <a:r>
              <a:rPr lang="en-US" sz="3200" dirty="0" err="1"/>
              <a:t>i</a:t>
            </a:r>
            <a:r>
              <a:rPr lang="en-US" sz="3200" dirty="0"/>
              <a:t>=0; </a:t>
            </a:r>
            <a:r>
              <a:rPr lang="en-US" sz="3200" dirty="0" err="1"/>
              <a:t>i</a:t>
            </a:r>
            <a:r>
              <a:rPr lang="en-US" sz="3200" dirty="0"/>
              <a:t>&lt;N; ++</a:t>
            </a:r>
            <a:r>
              <a:rPr lang="en-US" sz="3200" dirty="0" err="1"/>
              <a:t>i</a:t>
            </a:r>
            <a:r>
              <a:rPr lang="en-US" sz="3200" dirty="0"/>
              <a:t>) {</a:t>
            </a:r>
          </a:p>
          <a:p>
            <a:r>
              <a:rPr lang="en-US" sz="3200" dirty="0" smtClean="0"/>
              <a:t>	B</a:t>
            </a:r>
            <a:r>
              <a:rPr lang="en-US" sz="3200" dirty="0"/>
              <a:t>[</a:t>
            </a:r>
            <a:r>
              <a:rPr lang="en-US" sz="3200" dirty="0" err="1"/>
              <a:t>i</a:t>
            </a:r>
            <a:r>
              <a:rPr lang="en-US" sz="3200" dirty="0"/>
              <a:t>] += sin(B[</a:t>
            </a:r>
            <a:r>
              <a:rPr lang="en-US" sz="3200" dirty="0" err="1"/>
              <a:t>i</a:t>
            </a:r>
            <a:r>
              <a:rPr lang="en-US" sz="3200" dirty="0"/>
              <a:t>]);</a:t>
            </a:r>
          </a:p>
          <a:p>
            <a:r>
              <a:rPr lang="en-US" sz="3200" dirty="0"/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70000" y="1219378"/>
            <a:ext cx="599475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/>
              <a:t>OpenACC</a:t>
            </a:r>
            <a:r>
              <a:rPr lang="en-US" sz="3200" b="1" dirty="0" smtClean="0"/>
              <a:t> 4.0 NVIDIA GPGPU</a:t>
            </a:r>
            <a:endParaRPr lang="en-US" sz="32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924800" y="361016"/>
            <a:ext cx="8382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11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98" name="Title 1"/>
          <p:cNvSpPr txBox="1">
            <a:spLocks/>
          </p:cNvSpPr>
          <p:nvPr/>
        </p:nvSpPr>
        <p:spPr>
          <a:xfrm>
            <a:off x="457199" y="278190"/>
            <a:ext cx="6508377" cy="666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İsviçre</a:t>
            </a:r>
            <a:r>
              <a:rPr lang="en-US" dirty="0" smtClean="0"/>
              <a:t> </a:t>
            </a:r>
            <a:r>
              <a:rPr lang="en-US" dirty="0" err="1" smtClean="0"/>
              <a:t>Çakıları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1206500"/>
            <a:ext cx="9029700" cy="49784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950200" y="361016"/>
            <a:ext cx="8128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393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40305"/>
            <a:ext cx="6508377" cy="1143000"/>
          </a:xfrm>
        </p:spPr>
        <p:txBody>
          <a:bodyPr/>
          <a:lstStyle/>
          <a:p>
            <a:r>
              <a:rPr lang="en-US" dirty="0" err="1" smtClean="0"/>
              <a:t>Hadoop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39334"/>
            <a:ext cx="6508377" cy="4686830"/>
          </a:xfrm>
        </p:spPr>
        <p:txBody>
          <a:bodyPr/>
          <a:lstStyle/>
          <a:p>
            <a:r>
              <a:rPr lang="en-US" sz="3200" dirty="0">
                <a:latin typeface="Arial" charset="0"/>
                <a:ea typeface="Osaka" charset="0"/>
                <a:cs typeface="Osaka" charset="0"/>
              </a:rPr>
              <a:t>Apache™ </a:t>
            </a:r>
            <a:r>
              <a:rPr lang="en-US" sz="3200" dirty="0" err="1">
                <a:latin typeface="Arial" charset="0"/>
                <a:ea typeface="Osaka" charset="0"/>
                <a:cs typeface="Osaka" charset="0"/>
              </a:rPr>
              <a:t>Hadoop</a:t>
            </a:r>
            <a:r>
              <a:rPr lang="en-US" sz="3200" dirty="0">
                <a:latin typeface="Arial" charset="0"/>
                <a:ea typeface="Osaka" charset="0"/>
                <a:cs typeface="Osaka" charset="0"/>
              </a:rPr>
              <a:t>®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büyük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veri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kümelerinin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dağıtık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bir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şekilde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basit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ve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sıradan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sunucularda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işlenmesi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amacıyla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ortaya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çıkmış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açık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kaynak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bir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projedir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.</a:t>
            </a:r>
          </a:p>
          <a:p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Ölçeklenebirlik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.</a:t>
            </a:r>
          </a:p>
          <a:p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Oluşabilecek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donanım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hatalarından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3200" dirty="0" err="1" smtClean="0">
                <a:latin typeface="Arial" charset="0"/>
                <a:ea typeface="Osaka" charset="0"/>
                <a:cs typeface="Osaka" charset="0"/>
              </a:rPr>
              <a:t>etkilenmeme</a:t>
            </a:r>
            <a:r>
              <a:rPr lang="en-US" sz="3200" dirty="0" smtClean="0">
                <a:latin typeface="Arial" charset="0"/>
                <a:ea typeface="Osaka" charset="0"/>
                <a:cs typeface="Osaka" charset="0"/>
              </a:rPr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51800" y="361016"/>
            <a:ext cx="7112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009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73353"/>
            <a:ext cx="6508377" cy="1143000"/>
          </a:xfrm>
        </p:spPr>
        <p:txBody>
          <a:bodyPr/>
          <a:lstStyle/>
          <a:p>
            <a:r>
              <a:rPr lang="en-US" dirty="0" smtClean="0"/>
              <a:t>Son </a:t>
            </a:r>
            <a:r>
              <a:rPr lang="en-US" dirty="0" err="1" smtClean="0"/>
              <a:t>teknolojiye</a:t>
            </a:r>
            <a:r>
              <a:rPr lang="en-US" dirty="0" smtClean="0"/>
              <a:t> </a:t>
            </a:r>
            <a:r>
              <a:rPr lang="en-US" dirty="0" err="1" smtClean="0"/>
              <a:t>gerek</a:t>
            </a:r>
            <a:r>
              <a:rPr lang="en-US" dirty="0" smtClean="0"/>
              <a:t> </a:t>
            </a:r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en-US" dirty="0" err="1" smtClean="0"/>
              <a:t>mı</a:t>
            </a:r>
            <a:r>
              <a:rPr lang="en-US" dirty="0"/>
              <a:t>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353180" y="2342016"/>
            <a:ext cx="7812919" cy="3182483"/>
            <a:chOff x="528" y="1008"/>
            <a:chExt cx="4560" cy="1696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1008"/>
              <a:ext cx="4560" cy="1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2221" y="1038"/>
              <a:ext cx="1160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Times New Roman" charset="0"/>
                <a:buNone/>
              </a:pPr>
              <a:r>
                <a:rPr lang="en-US" sz="1400" dirty="0">
                  <a:solidFill>
                    <a:srgbClr val="000000"/>
                  </a:solidFill>
                </a:rPr>
                <a:t>Aggregation switch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1337" y="1401"/>
              <a:ext cx="76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defTabSz="457200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>
                <a:buClr>
                  <a:srgbClr val="000000"/>
                </a:buClr>
                <a:buFont typeface="Times New Roman" charset="0"/>
                <a:buNone/>
              </a:pPr>
              <a:r>
                <a:rPr lang="en-US" sz="1400">
                  <a:solidFill>
                    <a:srgbClr val="000000"/>
                  </a:solidFill>
                </a:rPr>
                <a:t>Rack switch</a:t>
              </a:r>
            </a:p>
          </p:txBody>
        </p:sp>
      </p:grp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026400" y="361016"/>
            <a:ext cx="7366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715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54000"/>
            <a:ext cx="6508377" cy="1143000"/>
          </a:xfrm>
        </p:spPr>
        <p:txBody>
          <a:bodyPr/>
          <a:lstStyle/>
          <a:p>
            <a:r>
              <a:rPr lang="en-US" dirty="0" smtClean="0"/>
              <a:t>HDFS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33600"/>
            <a:ext cx="329088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286000"/>
            <a:ext cx="42926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736600" y="5105400"/>
            <a:ext cx="32299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 err="1" smtClean="0"/>
              <a:t>Tek</a:t>
            </a:r>
            <a:r>
              <a:rPr lang="en-US" dirty="0" smtClean="0"/>
              <a:t> ad </a:t>
            </a:r>
            <a:r>
              <a:rPr lang="en-US" dirty="0" err="1" smtClean="0"/>
              <a:t>alanı</a:t>
            </a:r>
            <a:r>
              <a:rPr lang="en-US" dirty="0" smtClean="0"/>
              <a:t> </a:t>
            </a:r>
            <a:r>
              <a:rPr lang="en-US" dirty="0" err="1" smtClean="0"/>
              <a:t>bilgisayar</a:t>
            </a:r>
            <a:endParaRPr lang="en-US" dirty="0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5254727" y="5105400"/>
            <a:ext cx="33838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dirty="0" err="1" smtClean="0"/>
              <a:t>Çok</a:t>
            </a:r>
            <a:r>
              <a:rPr lang="en-US" dirty="0" smtClean="0"/>
              <a:t> ad </a:t>
            </a:r>
            <a:r>
              <a:rPr lang="en-US" dirty="0" err="1" smtClean="0"/>
              <a:t>alanı</a:t>
            </a:r>
            <a:r>
              <a:rPr lang="en-US" dirty="0" smtClean="0"/>
              <a:t> </a:t>
            </a:r>
            <a:r>
              <a:rPr lang="en-US" dirty="0" err="1" smtClean="0"/>
              <a:t>bilgisayarı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950200" y="361016"/>
            <a:ext cx="8128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980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54000"/>
            <a:ext cx="6508377" cy="1143000"/>
          </a:xfrm>
        </p:spPr>
        <p:txBody>
          <a:bodyPr/>
          <a:lstStyle/>
          <a:p>
            <a:r>
              <a:rPr lang="en-US" dirty="0" smtClean="0"/>
              <a:t>HDFS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511" y="1970087"/>
            <a:ext cx="8420101" cy="46402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PB </a:t>
            </a:r>
            <a:r>
              <a:rPr lang="en-US" sz="3200" dirty="0" err="1" smtClean="0"/>
              <a:t>büyüklüğünde</a:t>
            </a:r>
            <a:r>
              <a:rPr lang="en-US" sz="3200" dirty="0" smtClean="0"/>
              <a:t> </a:t>
            </a:r>
            <a:r>
              <a:rPr lang="en-US" sz="3200" dirty="0" err="1" smtClean="0"/>
              <a:t>veri</a:t>
            </a:r>
            <a:r>
              <a:rPr lang="en-US" sz="3200" dirty="0" smtClean="0"/>
              <a:t>, </a:t>
            </a:r>
            <a:r>
              <a:rPr lang="en-US" sz="3200" dirty="0" err="1" smtClean="0"/>
              <a:t>yüzbinlerce</a:t>
            </a:r>
            <a:r>
              <a:rPr lang="en-US" sz="3200" dirty="0" smtClean="0"/>
              <a:t> </a:t>
            </a:r>
            <a:r>
              <a:rPr lang="en-US" sz="3200" dirty="0" err="1" smtClean="0"/>
              <a:t>bilgisayar</a:t>
            </a:r>
            <a:endParaRPr lang="en-US" sz="3200" dirty="0" smtClean="0"/>
          </a:p>
          <a:p>
            <a:pPr lvl="1"/>
            <a:r>
              <a:rPr lang="en-US" sz="2800" dirty="0" err="1" smtClean="0"/>
              <a:t>Kopyalama</a:t>
            </a:r>
            <a:r>
              <a:rPr lang="en-US" sz="2800" dirty="0"/>
              <a:t> </a:t>
            </a:r>
            <a:r>
              <a:rPr lang="en-US" sz="2800" dirty="0" smtClean="0"/>
              <a:t>(</a:t>
            </a:r>
            <a:r>
              <a:rPr lang="en-US" sz="2800" dirty="0" err="1" smtClean="0"/>
              <a:t>nasıl</a:t>
            </a:r>
            <a:r>
              <a:rPr lang="en-US" sz="2800" dirty="0" smtClean="0"/>
              <a:t>)</a:t>
            </a:r>
          </a:p>
          <a:p>
            <a:pPr lvl="1"/>
            <a:r>
              <a:rPr lang="en-US" sz="2800" dirty="0" err="1" smtClean="0"/>
              <a:t>Veriyi</a:t>
            </a:r>
            <a:r>
              <a:rPr lang="en-US" sz="2800" dirty="0" smtClean="0"/>
              <a:t> </a:t>
            </a:r>
            <a:r>
              <a:rPr lang="en-US" sz="2800" dirty="0" err="1" smtClean="0"/>
              <a:t>hesaplamaya</a:t>
            </a:r>
            <a:r>
              <a:rPr lang="en-US" sz="2800" dirty="0" smtClean="0"/>
              <a:t> </a:t>
            </a:r>
            <a:r>
              <a:rPr lang="en-US" sz="2800" dirty="0" err="1" smtClean="0"/>
              <a:t>getirmeyelim</a:t>
            </a:r>
            <a:endParaRPr lang="en-US" sz="2800" dirty="0" smtClean="0"/>
          </a:p>
          <a:p>
            <a:pPr lvl="2"/>
            <a:r>
              <a:rPr lang="en-US" sz="2800" dirty="0" err="1" smtClean="0"/>
              <a:t>Hesaplamayı</a:t>
            </a:r>
            <a:r>
              <a:rPr lang="en-US" sz="2800" dirty="0" smtClean="0"/>
              <a:t> </a:t>
            </a:r>
            <a:r>
              <a:rPr lang="en-US" sz="2800" dirty="0" err="1" smtClean="0"/>
              <a:t>veriye</a:t>
            </a:r>
            <a:r>
              <a:rPr lang="en-US" sz="2800" dirty="0" smtClean="0"/>
              <a:t> </a:t>
            </a:r>
            <a:r>
              <a:rPr lang="en-US" sz="2800" dirty="0" err="1" smtClean="0"/>
              <a:t>götürelim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361016"/>
            <a:ext cx="8382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35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54000"/>
            <a:ext cx="6508377" cy="1143000"/>
          </a:xfrm>
        </p:spPr>
        <p:txBody>
          <a:bodyPr/>
          <a:lstStyle/>
          <a:p>
            <a:r>
              <a:rPr lang="en-US" dirty="0" err="1" smtClean="0"/>
              <a:t>MapReduce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1716087"/>
            <a:ext cx="9144000" cy="4640263"/>
          </a:xfrm>
        </p:spPr>
        <p:txBody>
          <a:bodyPr>
            <a:normAutofit/>
          </a:bodyPr>
          <a:lstStyle/>
          <a:p>
            <a:r>
              <a:rPr lang="en-US" sz="3200" dirty="0" err="1" smtClean="0"/>
              <a:t>MapReduce</a:t>
            </a:r>
            <a:r>
              <a:rPr lang="en-US" sz="3200" dirty="0" smtClean="0"/>
              <a:t> </a:t>
            </a:r>
            <a:r>
              <a:rPr lang="en-US" sz="3200" dirty="0" err="1" smtClean="0"/>
              <a:t>ölçeklenebilir</a:t>
            </a:r>
            <a:r>
              <a:rPr lang="en-US" sz="3200" dirty="0" smtClean="0"/>
              <a:t> </a:t>
            </a:r>
            <a:r>
              <a:rPr lang="en-US" sz="3200" dirty="0" err="1" smtClean="0"/>
              <a:t>dağıtık</a:t>
            </a:r>
            <a:r>
              <a:rPr lang="en-US" sz="3200" dirty="0" smtClean="0"/>
              <a:t> </a:t>
            </a:r>
            <a:r>
              <a:rPr lang="en-US" sz="3200" dirty="0" err="1" smtClean="0"/>
              <a:t>hesaplama</a:t>
            </a:r>
            <a:r>
              <a:rPr lang="en-US" sz="3200" dirty="0" smtClean="0"/>
              <a:t> </a:t>
            </a:r>
            <a:r>
              <a:rPr lang="en-US" sz="3200" dirty="0" err="1" smtClean="0"/>
              <a:t>için</a:t>
            </a:r>
            <a:r>
              <a:rPr lang="en-US" sz="3200" dirty="0" smtClean="0"/>
              <a:t> </a:t>
            </a:r>
            <a:r>
              <a:rPr lang="en-US" sz="3200" dirty="0" err="1" smtClean="0"/>
              <a:t>geliştirilmiş</a:t>
            </a:r>
            <a:r>
              <a:rPr lang="en-US" sz="3200" dirty="0" smtClean="0"/>
              <a:t> </a:t>
            </a:r>
            <a:r>
              <a:rPr lang="en-US" sz="3200" dirty="0" err="1" smtClean="0"/>
              <a:t>bir</a:t>
            </a:r>
            <a:r>
              <a:rPr lang="en-US" sz="3200" dirty="0" smtClean="0"/>
              <a:t> </a:t>
            </a:r>
            <a:r>
              <a:rPr lang="en-US" sz="3200" dirty="0" err="1" smtClean="0"/>
              <a:t>programlama</a:t>
            </a:r>
            <a:r>
              <a:rPr lang="en-US" sz="3200" dirty="0" smtClean="0"/>
              <a:t> </a:t>
            </a:r>
            <a:r>
              <a:rPr lang="en-US" sz="3200" dirty="0" err="1" smtClean="0"/>
              <a:t>modelidir</a:t>
            </a:r>
            <a:endParaRPr lang="en-US" sz="3200" dirty="0" smtClean="0"/>
          </a:p>
          <a:p>
            <a:r>
              <a:rPr lang="en-US" sz="3200" dirty="0" err="1" smtClean="0"/>
              <a:t>Örnekseme</a:t>
            </a:r>
            <a:r>
              <a:rPr lang="en-US" sz="3200" dirty="0" smtClean="0"/>
              <a:t>: </a:t>
            </a:r>
          </a:p>
          <a:p>
            <a:pPr lvl="1">
              <a:lnSpc>
                <a:spcPct val="90000"/>
              </a:lnSpc>
            </a:pPr>
            <a:r>
              <a:rPr lang="en-US" sz="2800" dirty="0">
                <a:latin typeface="Arial" charset="0"/>
                <a:ea typeface="Osaka" charset="0"/>
                <a:cs typeface="Osaka" charset="0"/>
              </a:rPr>
              <a:t>cat input | </a:t>
            </a:r>
            <a:r>
              <a:rPr lang="en-US" sz="2800" dirty="0" err="1">
                <a:latin typeface="Arial" charset="0"/>
                <a:ea typeface="Osaka" charset="0"/>
                <a:cs typeface="Osaka" charset="0"/>
              </a:rPr>
              <a:t>grep</a:t>
            </a:r>
            <a:r>
              <a:rPr lang="en-US" sz="2800" dirty="0">
                <a:latin typeface="Arial" charset="0"/>
                <a:ea typeface="Osaka" charset="0"/>
                <a:cs typeface="Osaka" charset="0"/>
              </a:rPr>
              <a:t> |     </a:t>
            </a:r>
            <a:r>
              <a:rPr lang="en-US" sz="28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2800" dirty="0">
                <a:latin typeface="Arial" charset="0"/>
                <a:ea typeface="Osaka" charset="0"/>
                <a:cs typeface="Osaka" charset="0"/>
              </a:rPr>
              <a:t>sort        </a:t>
            </a:r>
            <a:r>
              <a:rPr lang="en-US" sz="2800" dirty="0" smtClean="0">
                <a:latin typeface="Arial" charset="0"/>
                <a:ea typeface="Osaka" charset="0"/>
                <a:cs typeface="Osaka" charset="0"/>
              </a:rPr>
              <a:t> |   </a:t>
            </a:r>
            <a:r>
              <a:rPr lang="en-US" sz="2800" dirty="0" err="1">
                <a:latin typeface="Arial" charset="0"/>
                <a:ea typeface="Osaka" charset="0"/>
                <a:cs typeface="Osaka" charset="0"/>
              </a:rPr>
              <a:t>uniq</a:t>
            </a:r>
            <a:r>
              <a:rPr lang="en-US" sz="2800" dirty="0">
                <a:latin typeface="Arial" charset="0"/>
                <a:ea typeface="Osaka" charset="0"/>
                <a:cs typeface="Osaka" charset="0"/>
              </a:rPr>
              <a:t> -c  |  cat &gt; output</a:t>
            </a:r>
          </a:p>
          <a:p>
            <a:pPr lvl="1">
              <a:lnSpc>
                <a:spcPct val="90000"/>
              </a:lnSpc>
            </a:pPr>
            <a:r>
              <a:rPr lang="en-US" sz="2800" dirty="0">
                <a:latin typeface="Arial" charset="0"/>
                <a:ea typeface="Osaka" charset="0"/>
                <a:cs typeface="Osaka" charset="0"/>
              </a:rPr>
              <a:t>  </a:t>
            </a:r>
            <a:r>
              <a:rPr lang="en-US" sz="2800" b="1" dirty="0">
                <a:latin typeface="Arial" charset="0"/>
                <a:ea typeface="Osaka" charset="0"/>
                <a:cs typeface="Osaka" charset="0"/>
              </a:rPr>
              <a:t>Input   | Map |</a:t>
            </a:r>
            <a:r>
              <a:rPr lang="en-US" sz="2800" dirty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2800" dirty="0" err="1" smtClean="0">
                <a:latin typeface="Arial" charset="0"/>
                <a:ea typeface="Osaka" charset="0"/>
                <a:cs typeface="Osaka" charset="0"/>
              </a:rPr>
              <a:t>Shuffle&amp;Sort</a:t>
            </a:r>
            <a:r>
              <a:rPr lang="en-US" sz="2800" dirty="0" smtClean="0">
                <a:latin typeface="Arial" charset="0"/>
                <a:ea typeface="Osaka" charset="0"/>
                <a:cs typeface="Osaka" charset="0"/>
              </a:rPr>
              <a:t> </a:t>
            </a:r>
            <a:r>
              <a:rPr lang="en-US" sz="2800" b="1" dirty="0">
                <a:latin typeface="Arial" charset="0"/>
                <a:ea typeface="Osaka" charset="0"/>
                <a:cs typeface="Osaka" charset="0"/>
              </a:rPr>
              <a:t>| Reduce  | Output</a:t>
            </a:r>
            <a:endParaRPr lang="en-US" sz="2800" dirty="0">
              <a:latin typeface="Arial" charset="0"/>
              <a:ea typeface="Osaka" charset="0"/>
              <a:cs typeface="Osaka" charset="0"/>
            </a:endParaRP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88300" y="361016"/>
            <a:ext cx="7747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662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65100"/>
            <a:ext cx="6508377" cy="558800"/>
          </a:xfrm>
        </p:spPr>
        <p:txBody>
          <a:bodyPr/>
          <a:lstStyle/>
          <a:p>
            <a:r>
              <a:rPr lang="en-US" dirty="0" err="1" smtClean="0"/>
              <a:t>MapReduce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3" descr="3529146657_5b5d025a5f_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861433"/>
            <a:ext cx="8318500" cy="5380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064500" y="361016"/>
            <a:ext cx="6985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021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02877"/>
            <a:ext cx="6508377" cy="1143000"/>
          </a:xfrm>
        </p:spPr>
        <p:txBody>
          <a:bodyPr/>
          <a:lstStyle/>
          <a:p>
            <a:pPr algn="ctr"/>
            <a:r>
              <a:rPr lang="en-US" dirty="0" smtClean="0"/>
              <a:t>1965</a:t>
            </a:r>
            <a:br>
              <a:rPr lang="en-US" dirty="0" smtClean="0"/>
            </a:br>
            <a:r>
              <a:rPr lang="en-US" dirty="0" smtClean="0"/>
              <a:t>Moore’s Law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095886" y="2532641"/>
            <a:ext cx="1852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Gordon Moore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00" y="146469"/>
            <a:ext cx="2146300" cy="2362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938" y="2284808"/>
            <a:ext cx="6680200" cy="13462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0938" y="3747337"/>
            <a:ext cx="6961556" cy="100246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6407" y="5798558"/>
            <a:ext cx="8841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1975</a:t>
            </a:r>
            <a:r>
              <a:rPr lang="en-US" dirty="0" smtClean="0"/>
              <a:t>: </a:t>
            </a:r>
            <a:r>
              <a:rPr lang="en-US" dirty="0" err="1"/>
              <a:t>Yarı</a:t>
            </a:r>
            <a:r>
              <a:rPr lang="en-US" dirty="0"/>
              <a:t> </a:t>
            </a:r>
            <a:r>
              <a:rPr lang="en-US" dirty="0" err="1"/>
              <a:t>iletken</a:t>
            </a:r>
            <a:r>
              <a:rPr lang="en-US" dirty="0"/>
              <a:t> </a:t>
            </a:r>
            <a:r>
              <a:rPr lang="en-US" dirty="0" err="1"/>
              <a:t>karmaşıklığı</a:t>
            </a:r>
            <a:r>
              <a:rPr lang="en-US" dirty="0"/>
              <a:t>, </a:t>
            </a:r>
            <a:r>
              <a:rPr lang="en-US" dirty="0" err="1"/>
              <a:t>yaklaşık</a:t>
            </a:r>
            <a:r>
              <a:rPr lang="en-US" dirty="0"/>
              <a:t> 1980 </a:t>
            </a:r>
            <a:r>
              <a:rPr lang="en-US" dirty="0" err="1"/>
              <a:t>yılına</a:t>
            </a:r>
            <a:r>
              <a:rPr lang="en-US" dirty="0"/>
              <a:t> </a:t>
            </a:r>
            <a:r>
              <a:rPr lang="en-US" dirty="0" err="1"/>
              <a:t>kadar</a:t>
            </a:r>
            <a:r>
              <a:rPr lang="en-US" dirty="0"/>
              <a:t> </a:t>
            </a:r>
            <a:r>
              <a:rPr lang="en-US" dirty="0" err="1"/>
              <a:t>yıllık</a:t>
            </a:r>
            <a:r>
              <a:rPr lang="en-US" dirty="0"/>
              <a:t> </a:t>
            </a:r>
            <a:r>
              <a:rPr lang="en-US" dirty="0" err="1"/>
              <a:t>iki</a:t>
            </a:r>
            <a:r>
              <a:rPr lang="en-US" dirty="0"/>
              <a:t> </a:t>
            </a:r>
            <a:r>
              <a:rPr lang="en-US" dirty="0" err="1"/>
              <a:t>katına</a:t>
            </a:r>
            <a:r>
              <a:rPr lang="en-US" dirty="0"/>
              <a:t> </a:t>
            </a:r>
            <a:r>
              <a:rPr lang="en-US" dirty="0" err="1"/>
              <a:t>çıkmaya</a:t>
            </a:r>
            <a:r>
              <a:rPr lang="en-US" dirty="0"/>
              <a:t> </a:t>
            </a:r>
            <a:r>
              <a:rPr lang="en-US" dirty="0" err="1"/>
              <a:t>devam</a:t>
            </a:r>
            <a:r>
              <a:rPr lang="en-US" dirty="0"/>
              <a:t> </a:t>
            </a:r>
            <a:r>
              <a:rPr lang="en-US" dirty="0" err="1"/>
              <a:t>edecek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bundan</a:t>
            </a:r>
            <a:r>
              <a:rPr lang="en-US" dirty="0"/>
              <a:t> </a:t>
            </a:r>
            <a:r>
              <a:rPr lang="en-US" dirty="0" err="1"/>
              <a:t>yaklaşık</a:t>
            </a:r>
            <a:r>
              <a:rPr lang="en-US" dirty="0"/>
              <a:t> </a:t>
            </a:r>
            <a:r>
              <a:rPr lang="en-US" dirty="0" err="1"/>
              <a:t>iki</a:t>
            </a:r>
            <a:r>
              <a:rPr lang="en-US" dirty="0"/>
              <a:t> </a:t>
            </a:r>
            <a:r>
              <a:rPr lang="en-US" dirty="0" err="1"/>
              <a:t>yılda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iki</a:t>
            </a:r>
            <a:r>
              <a:rPr lang="en-US" dirty="0"/>
              <a:t> </a:t>
            </a:r>
            <a:r>
              <a:rPr lang="en-US" dirty="0" err="1"/>
              <a:t>katına</a:t>
            </a:r>
            <a:r>
              <a:rPr lang="en-US" dirty="0"/>
              <a:t> </a:t>
            </a:r>
            <a:r>
              <a:rPr lang="en-US" dirty="0" err="1"/>
              <a:t>çıkacaktı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298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54000"/>
            <a:ext cx="6508377" cy="1143000"/>
          </a:xfrm>
        </p:spPr>
        <p:txBody>
          <a:bodyPr/>
          <a:lstStyle/>
          <a:p>
            <a:r>
              <a:rPr lang="en-US" dirty="0" err="1" smtClean="0"/>
              <a:t>MapReduce</a:t>
            </a:r>
            <a:r>
              <a:rPr lang="en-US" dirty="0" smtClean="0"/>
              <a:t>: </a:t>
            </a:r>
            <a:r>
              <a:rPr lang="en-US" dirty="0" err="1" smtClean="0"/>
              <a:t>Veri</a:t>
            </a:r>
            <a:r>
              <a:rPr lang="en-US" dirty="0" smtClean="0"/>
              <a:t> </a:t>
            </a:r>
            <a:r>
              <a:rPr lang="en-US" dirty="0" err="1" smtClean="0"/>
              <a:t>parçalama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4813" y="1511300"/>
            <a:ext cx="8613588" cy="4614863"/>
          </a:xfrm>
        </p:spPr>
        <p:txBody>
          <a:bodyPr>
            <a:normAutofit fontScale="92500" lnSpcReduction="20000"/>
          </a:bodyPr>
          <a:lstStyle/>
          <a:p>
            <a:r>
              <a:rPr lang="en-US" sz="3600" dirty="0" err="1" smtClean="0"/>
              <a:t>Kullanılan</a:t>
            </a:r>
            <a:endParaRPr lang="en-US" sz="3600" dirty="0" smtClean="0"/>
          </a:p>
          <a:p>
            <a:pPr lvl="1"/>
            <a:r>
              <a:rPr lang="en-US" sz="3600" b="1" i="1" dirty="0" err="1" smtClean="0">
                <a:latin typeface="American Typewriter" charset="0"/>
                <a:ea typeface="Osaka" charset="0"/>
                <a:cs typeface="Osaka" charset="0"/>
              </a:rPr>
              <a:t>key.hashCode</a:t>
            </a:r>
            <a:r>
              <a:rPr lang="en-US" sz="3600" b="1" i="1" dirty="0">
                <a:latin typeface="American Typewriter" charset="0"/>
                <a:ea typeface="Osaka" charset="0"/>
                <a:cs typeface="Osaka" charset="0"/>
              </a:rPr>
              <a:t>() % </a:t>
            </a:r>
            <a:r>
              <a:rPr lang="en-US" sz="3600" b="1" i="1" dirty="0" err="1" smtClean="0">
                <a:latin typeface="American Typewriter" charset="0"/>
                <a:ea typeface="Osaka" charset="0"/>
                <a:cs typeface="Osaka" charset="0"/>
              </a:rPr>
              <a:t>num_reduces</a:t>
            </a:r>
            <a:endParaRPr lang="en-US" sz="3600" b="1" i="1" dirty="0" smtClean="0">
              <a:latin typeface="American Typewriter" charset="0"/>
              <a:ea typeface="Osaka" charset="0"/>
              <a:cs typeface="Osaka" charset="0"/>
            </a:endParaRPr>
          </a:p>
          <a:p>
            <a:pPr marL="228600" lvl="1" indent="0">
              <a:buNone/>
            </a:pPr>
            <a:endParaRPr lang="en-US" sz="3600" i="1" dirty="0" smtClean="0">
              <a:latin typeface="American Typewriter" charset="0"/>
              <a:ea typeface="Osaka" charset="0"/>
              <a:cs typeface="Osaka" charset="0"/>
            </a:endParaRPr>
          </a:p>
          <a:p>
            <a:r>
              <a:rPr lang="en-US" sz="3600" i="1" dirty="0" err="1" smtClean="0">
                <a:ea typeface="Osaka" charset="0"/>
                <a:cs typeface="Osaka" charset="0"/>
              </a:rPr>
              <a:t>Uygulamalarda</a:t>
            </a:r>
            <a:r>
              <a:rPr lang="en-US" sz="3600" i="1" dirty="0">
                <a:ea typeface="Osaka" charset="0"/>
                <a:cs typeface="Osaka" charset="0"/>
              </a:rPr>
              <a:t> </a:t>
            </a:r>
            <a:r>
              <a:rPr lang="en-US" sz="3600" i="1" dirty="0" err="1" smtClean="0">
                <a:ea typeface="Osaka" charset="0"/>
                <a:cs typeface="Osaka" charset="0"/>
              </a:rPr>
              <a:t>veri</a:t>
            </a:r>
            <a:r>
              <a:rPr lang="en-US" sz="3600" i="1" dirty="0" smtClean="0">
                <a:ea typeface="Osaka" charset="0"/>
                <a:cs typeface="Osaka" charset="0"/>
              </a:rPr>
              <a:t> transfer </a:t>
            </a:r>
            <a:r>
              <a:rPr lang="en-US" sz="3600" i="1" dirty="0" err="1" smtClean="0">
                <a:ea typeface="Osaka" charset="0"/>
                <a:cs typeface="Osaka" charset="0"/>
              </a:rPr>
              <a:t>boyutunu</a:t>
            </a:r>
            <a:r>
              <a:rPr lang="en-US" sz="3600" i="1" dirty="0" smtClean="0">
                <a:ea typeface="Osaka" charset="0"/>
                <a:cs typeface="Osaka" charset="0"/>
              </a:rPr>
              <a:t> </a:t>
            </a:r>
            <a:r>
              <a:rPr lang="en-US" sz="3600" i="1" dirty="0" err="1" smtClean="0">
                <a:ea typeface="Osaka" charset="0"/>
                <a:cs typeface="Osaka" charset="0"/>
              </a:rPr>
              <a:t>azaltmak</a:t>
            </a:r>
            <a:r>
              <a:rPr lang="en-US" sz="3600" i="1" dirty="0" smtClean="0">
                <a:ea typeface="Osaka" charset="0"/>
                <a:cs typeface="Osaka" charset="0"/>
              </a:rPr>
              <a:t> </a:t>
            </a:r>
            <a:r>
              <a:rPr lang="en-US" sz="3600" i="1" dirty="0" err="1" smtClean="0">
                <a:ea typeface="Osaka" charset="0"/>
                <a:cs typeface="Osaka" charset="0"/>
              </a:rPr>
              <a:t>için</a:t>
            </a:r>
            <a:endParaRPr lang="en-US" sz="3600" i="1" dirty="0" smtClean="0">
              <a:ea typeface="Osaka" charset="0"/>
              <a:cs typeface="Osaka" charset="0"/>
            </a:endParaRPr>
          </a:p>
          <a:p>
            <a:pPr lvl="1"/>
            <a:r>
              <a:rPr lang="en-US" sz="3600" i="1" dirty="0" err="1" smtClean="0">
                <a:ea typeface="Osaka" charset="0"/>
                <a:cs typeface="Osaka" charset="0"/>
              </a:rPr>
              <a:t>Kendi</a:t>
            </a:r>
            <a:r>
              <a:rPr lang="en-US" sz="3600" i="1" dirty="0" smtClean="0">
                <a:ea typeface="Osaka" charset="0"/>
                <a:cs typeface="Osaka" charset="0"/>
              </a:rPr>
              <a:t> </a:t>
            </a:r>
            <a:r>
              <a:rPr lang="en-US" sz="3600" i="1" dirty="0" err="1" smtClean="0">
                <a:ea typeface="Osaka" charset="0"/>
                <a:cs typeface="Osaka" charset="0"/>
              </a:rPr>
              <a:t>parçalayacınızı</a:t>
            </a:r>
            <a:r>
              <a:rPr lang="en-US" sz="3600" i="1" dirty="0" smtClean="0">
                <a:ea typeface="Osaka" charset="0"/>
                <a:cs typeface="Osaka" charset="0"/>
              </a:rPr>
              <a:t> </a:t>
            </a:r>
            <a:r>
              <a:rPr lang="en-US" sz="3600" i="1" dirty="0" err="1" smtClean="0">
                <a:ea typeface="Osaka" charset="0"/>
                <a:cs typeface="Osaka" charset="0"/>
              </a:rPr>
              <a:t>yazabilirsiniz</a:t>
            </a:r>
            <a:r>
              <a:rPr lang="en-US" sz="3600" i="1" dirty="0" smtClean="0">
                <a:ea typeface="Osaka" charset="0"/>
                <a:cs typeface="Osaka" charset="0"/>
              </a:rPr>
              <a:t> (</a:t>
            </a:r>
            <a:r>
              <a:rPr lang="en-US" sz="3600" i="1" dirty="0">
                <a:ea typeface="Osaka" charset="0"/>
                <a:cs typeface="Osaka" charset="0"/>
              </a:rPr>
              <a:t>P</a:t>
            </a:r>
            <a:r>
              <a:rPr lang="en-US" sz="3600" i="1" dirty="0" smtClean="0">
                <a:ea typeface="Osaka" charset="0"/>
                <a:cs typeface="Osaka" charset="0"/>
              </a:rPr>
              <a:t>artitioner arayüzü)</a:t>
            </a:r>
          </a:p>
          <a:p>
            <a:pPr lvl="1"/>
            <a:r>
              <a:rPr lang="en-US" sz="3600" b="1" dirty="0" err="1" smtClean="0">
                <a:latin typeface="American Typewriter" charset="0"/>
                <a:ea typeface="Osaka" charset="0"/>
                <a:cs typeface="Osaka" charset="0"/>
              </a:rPr>
              <a:t>conf.setPartitionerClass</a:t>
            </a:r>
            <a:r>
              <a:rPr lang="en-US" sz="3600" b="1" dirty="0">
                <a:latin typeface="American Typewriter" charset="0"/>
                <a:ea typeface="Osaka" charset="0"/>
                <a:cs typeface="Osaka" charset="0"/>
              </a:rPr>
              <a:t>(</a:t>
            </a:r>
            <a:r>
              <a:rPr lang="en-US" sz="3600" b="1" dirty="0" err="1">
                <a:latin typeface="American Typewriter" charset="0"/>
                <a:ea typeface="Osaka" charset="0"/>
                <a:cs typeface="Osaka" charset="0"/>
              </a:rPr>
              <a:t>MyPart.class</a:t>
            </a:r>
            <a:r>
              <a:rPr lang="en-US" sz="3600" b="1" dirty="0">
                <a:latin typeface="American Typewriter" charset="0"/>
                <a:ea typeface="Osaka" charset="0"/>
                <a:cs typeface="Osaka" charset="0"/>
              </a:rPr>
              <a:t>)</a:t>
            </a:r>
          </a:p>
          <a:p>
            <a:pPr lvl="1"/>
            <a:endParaRPr lang="en-US" dirty="0">
              <a:ea typeface="Osaka" charset="0"/>
              <a:cs typeface="Osaka" charset="0"/>
            </a:endParaRP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88300" y="361016"/>
            <a:ext cx="7747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635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15900"/>
            <a:ext cx="6508377" cy="1143000"/>
          </a:xfrm>
        </p:spPr>
        <p:txBody>
          <a:bodyPr/>
          <a:lstStyle/>
          <a:p>
            <a:r>
              <a:rPr lang="en-US" dirty="0" smtClean="0"/>
              <a:t>Apache Spark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60500"/>
            <a:ext cx="6508377" cy="4665663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Uygulamalar</a:t>
            </a:r>
            <a:r>
              <a:rPr lang="en-US" sz="3600" dirty="0" smtClean="0"/>
              <a:t> </a:t>
            </a:r>
            <a:r>
              <a:rPr lang="en-US" sz="3600" dirty="0" err="1" smtClean="0"/>
              <a:t>ortak</a:t>
            </a:r>
            <a:r>
              <a:rPr lang="en-US" sz="3600" dirty="0" smtClean="0"/>
              <a:t> </a:t>
            </a:r>
            <a:r>
              <a:rPr lang="en-US" sz="3600" dirty="0" err="1" smtClean="0"/>
              <a:t>veri</a:t>
            </a:r>
            <a:r>
              <a:rPr lang="en-US" sz="3600" dirty="0" smtClean="0"/>
              <a:t> </a:t>
            </a:r>
            <a:r>
              <a:rPr lang="en-US" sz="3600" dirty="0" err="1" smtClean="0"/>
              <a:t>kümeleri</a:t>
            </a:r>
            <a:r>
              <a:rPr lang="en-US" sz="3600" dirty="0" smtClean="0"/>
              <a:t> </a:t>
            </a:r>
            <a:r>
              <a:rPr lang="en-US" sz="3600" dirty="0" err="1" smtClean="0"/>
              <a:t>üzerinde</a:t>
            </a:r>
            <a:r>
              <a:rPr lang="en-US" sz="3600" dirty="0" smtClean="0"/>
              <a:t> </a:t>
            </a:r>
            <a:r>
              <a:rPr lang="en-US" sz="3600" dirty="0" err="1" smtClean="0"/>
              <a:t>çalışabilir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304800" y="4051299"/>
            <a:ext cx="2384093" cy="1998704"/>
            <a:chOff x="381000" y="4426799"/>
            <a:chExt cx="2495326" cy="2127019"/>
          </a:xfrm>
        </p:grpSpPr>
        <p:sp>
          <p:nvSpPr>
            <p:cNvPr id="6" name="Rectangle 5"/>
            <p:cNvSpPr/>
            <p:nvPr/>
          </p:nvSpPr>
          <p:spPr>
            <a:xfrm>
              <a:off x="1192862" y="4426799"/>
              <a:ext cx="438209" cy="1498851"/>
            </a:xfrm>
            <a:prstGeom prst="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sz="2000" dirty="0" err="1" smtClean="0">
                  <a:latin typeface="Helvetica"/>
                  <a:cs typeface="Helvetica"/>
                </a:rPr>
                <a:t>Tekrar</a:t>
              </a:r>
              <a:r>
                <a:rPr lang="en-US" sz="2000" dirty="0" smtClean="0">
                  <a:latin typeface="Helvetica"/>
                  <a:cs typeface="Helvetica"/>
                </a:rPr>
                <a:t> 1</a:t>
              </a:r>
              <a:endParaRPr lang="en-US" sz="2000" dirty="0">
                <a:latin typeface="Helvetica"/>
                <a:cs typeface="Helvetica"/>
              </a:endParaRPr>
            </a:p>
          </p:txBody>
        </p:sp>
        <p:sp>
          <p:nvSpPr>
            <p:cNvPr id="7" name="Can 6"/>
            <p:cNvSpPr/>
            <p:nvPr/>
          </p:nvSpPr>
          <p:spPr>
            <a:xfrm>
              <a:off x="381000" y="4823812"/>
              <a:ext cx="603149" cy="706176"/>
            </a:xfrm>
            <a:prstGeom prst="can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latin typeface="Helvetica"/>
                <a:cs typeface="Helvetica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803222" y="4426799"/>
              <a:ext cx="438209" cy="1498851"/>
            </a:xfrm>
            <a:prstGeom prst="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sz="2000" dirty="0" err="1" smtClean="0">
                  <a:latin typeface="Helvetica"/>
                  <a:cs typeface="Helvetica"/>
                </a:rPr>
                <a:t>Tekrar</a:t>
              </a:r>
              <a:r>
                <a:rPr lang="en-US" sz="2000" dirty="0" smtClean="0">
                  <a:latin typeface="Helvetica"/>
                  <a:cs typeface="Helvetica"/>
                </a:rPr>
                <a:t> 2</a:t>
              </a:r>
              <a:endParaRPr lang="en-US" sz="2000" dirty="0">
                <a:latin typeface="Helvetica"/>
                <a:cs typeface="Helvetica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2400249" y="4426799"/>
              <a:ext cx="438209" cy="1498851"/>
            </a:xfrm>
            <a:prstGeom prst="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sz="2000" dirty="0" err="1" smtClean="0">
                  <a:latin typeface="Helvetica"/>
                  <a:cs typeface="Helvetica"/>
                </a:rPr>
                <a:t>Tekrar</a:t>
              </a:r>
              <a:r>
                <a:rPr lang="en-US" sz="2000" dirty="0" smtClean="0">
                  <a:latin typeface="Helvetica"/>
                  <a:cs typeface="Helvetica"/>
                </a:rPr>
                <a:t> 3</a:t>
              </a:r>
              <a:endParaRPr lang="en-US" sz="2000" dirty="0">
                <a:latin typeface="Helvetica"/>
                <a:cs typeface="Helvetica"/>
              </a:endParaRPr>
            </a:p>
          </p:txBody>
        </p:sp>
        <p:cxnSp>
          <p:nvCxnSpPr>
            <p:cNvPr id="10" name="Straight Arrow Connector 454"/>
            <p:cNvCxnSpPr>
              <a:cxnSpLocks noChangeShapeType="1"/>
            </p:cNvCxnSpPr>
            <p:nvPr/>
          </p:nvCxnSpPr>
          <p:spPr bwMode="auto">
            <a:xfrm>
              <a:off x="984522" y="5176224"/>
              <a:ext cx="208340" cy="1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Straight Arrow Connector 454"/>
            <p:cNvCxnSpPr>
              <a:cxnSpLocks noChangeShapeType="1"/>
              <a:stCxn id="8" idx="3"/>
              <a:endCxn id="9" idx="1"/>
            </p:cNvCxnSpPr>
            <p:nvPr/>
          </p:nvCxnSpPr>
          <p:spPr bwMode="auto">
            <a:xfrm>
              <a:off x="2241431" y="5176225"/>
              <a:ext cx="158818" cy="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Straight Arrow Connector 454"/>
            <p:cNvCxnSpPr>
              <a:cxnSpLocks noChangeShapeType="1"/>
              <a:stCxn id="6" idx="3"/>
              <a:endCxn id="8" idx="1"/>
            </p:cNvCxnSpPr>
            <p:nvPr/>
          </p:nvCxnSpPr>
          <p:spPr bwMode="auto">
            <a:xfrm>
              <a:off x="1631071" y="5176225"/>
              <a:ext cx="172151" cy="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89"/>
            <p:cNvSpPr txBox="1">
              <a:spLocks noChangeArrowheads="1"/>
            </p:cNvSpPr>
            <p:nvPr/>
          </p:nvSpPr>
          <p:spPr bwMode="auto">
            <a:xfrm>
              <a:off x="869501" y="6078891"/>
              <a:ext cx="2006825" cy="474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2300" dirty="0" err="1" smtClean="0">
                  <a:latin typeface="Helvetica" charset="0"/>
                  <a:cs typeface="Helvetica" charset="0"/>
                </a:rPr>
                <a:t>Tekrarlı</a:t>
              </a:r>
              <a:r>
                <a:rPr lang="en-US" sz="2300" dirty="0" smtClean="0">
                  <a:latin typeface="Helvetica" charset="0"/>
                  <a:cs typeface="Helvetica" charset="0"/>
                </a:rPr>
                <a:t> </a:t>
              </a:r>
              <a:r>
                <a:rPr lang="en-US" sz="2300" dirty="0" err="1" smtClean="0">
                  <a:latin typeface="Helvetica" charset="0"/>
                  <a:cs typeface="Helvetica" charset="0"/>
                </a:rPr>
                <a:t>işler</a:t>
              </a:r>
              <a:endParaRPr lang="en-US" sz="2300" dirty="0">
                <a:latin typeface="Helvetica" charset="0"/>
                <a:cs typeface="Helvetica" charset="0"/>
              </a:endParaRPr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3314698" y="4040188"/>
            <a:ext cx="3036834" cy="2009817"/>
            <a:chOff x="3315082" y="4417552"/>
            <a:chExt cx="3036062" cy="2010124"/>
          </a:xfrm>
        </p:grpSpPr>
        <p:sp>
          <p:nvSpPr>
            <p:cNvPr id="15" name="Can 14"/>
            <p:cNvSpPr/>
            <p:nvPr/>
          </p:nvSpPr>
          <p:spPr>
            <a:xfrm>
              <a:off x="3524579" y="4800197"/>
              <a:ext cx="577703" cy="663676"/>
            </a:xfrm>
            <a:prstGeom prst="can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latin typeface="Helvetica"/>
                <a:cs typeface="Helvetica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410179" y="4417552"/>
              <a:ext cx="1137949" cy="360417"/>
            </a:xfrm>
            <a:prstGeom prst="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950" dirty="0" err="1" smtClean="0">
                  <a:latin typeface="Helvetica"/>
                  <a:cs typeface="Helvetica"/>
                </a:rPr>
                <a:t>Sorgu</a:t>
              </a:r>
              <a:r>
                <a:rPr lang="en-US" sz="1950" dirty="0" smtClean="0">
                  <a:latin typeface="Helvetica"/>
                  <a:cs typeface="Helvetica"/>
                </a:rPr>
                <a:t> 1</a:t>
              </a:r>
              <a:endParaRPr lang="en-US" sz="1950" dirty="0">
                <a:latin typeface="Helvetica"/>
                <a:cs typeface="Helvetica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410179" y="4952621"/>
              <a:ext cx="1137949" cy="360418"/>
            </a:xfrm>
            <a:prstGeom prst="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950" dirty="0" err="1" smtClean="0">
                  <a:latin typeface="Helvetica"/>
                  <a:cs typeface="Helvetica"/>
                </a:rPr>
                <a:t>Sorgu</a:t>
              </a:r>
              <a:r>
                <a:rPr lang="en-US" sz="1950" dirty="0" smtClean="0">
                  <a:latin typeface="Helvetica"/>
                  <a:cs typeface="Helvetica"/>
                </a:rPr>
                <a:t> 2</a:t>
              </a:r>
              <a:endParaRPr lang="en-US" sz="1950" dirty="0">
                <a:latin typeface="Helvetica"/>
                <a:cs typeface="Helvetica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410179" y="5481339"/>
              <a:ext cx="1137949" cy="360417"/>
            </a:xfrm>
            <a:prstGeom prst="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950" dirty="0" err="1" smtClean="0">
                  <a:latin typeface="Helvetica"/>
                  <a:cs typeface="Helvetica"/>
                </a:rPr>
                <a:t>Sorgu</a:t>
              </a:r>
              <a:r>
                <a:rPr lang="en-US" sz="1950" dirty="0" smtClean="0">
                  <a:latin typeface="Helvetica"/>
                  <a:cs typeface="Helvetica"/>
                </a:rPr>
                <a:t> 3</a:t>
              </a:r>
              <a:endParaRPr lang="en-US" sz="1950" dirty="0">
                <a:latin typeface="Helvetica"/>
                <a:cs typeface="Helvetica"/>
              </a:endParaRPr>
            </a:p>
          </p:txBody>
        </p:sp>
        <p:cxnSp>
          <p:nvCxnSpPr>
            <p:cNvPr id="19" name="Straight Arrow Connector 454"/>
            <p:cNvCxnSpPr>
              <a:cxnSpLocks noChangeShapeType="1"/>
              <a:endCxn id="16" idx="1"/>
            </p:cNvCxnSpPr>
            <p:nvPr/>
          </p:nvCxnSpPr>
          <p:spPr bwMode="auto">
            <a:xfrm flipV="1">
              <a:off x="4101377" y="4597992"/>
              <a:ext cx="309381" cy="413296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Straight Arrow Connector 454"/>
            <p:cNvCxnSpPr>
              <a:cxnSpLocks noChangeShapeType="1"/>
              <a:stCxn id="15" idx="4"/>
              <a:endCxn id="17" idx="1"/>
            </p:cNvCxnSpPr>
            <p:nvPr/>
          </p:nvCxnSpPr>
          <p:spPr bwMode="auto">
            <a:xfrm>
              <a:off x="4101377" y="5132334"/>
              <a:ext cx="309382" cy="961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Arrow Connector 454"/>
            <p:cNvCxnSpPr>
              <a:cxnSpLocks noChangeShapeType="1"/>
              <a:endCxn id="18" idx="1"/>
            </p:cNvCxnSpPr>
            <p:nvPr/>
          </p:nvCxnSpPr>
          <p:spPr bwMode="auto">
            <a:xfrm>
              <a:off x="4101377" y="5278062"/>
              <a:ext cx="309381" cy="383566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TextBox 90"/>
            <p:cNvSpPr txBox="1">
              <a:spLocks noChangeArrowheads="1"/>
            </p:cNvSpPr>
            <p:nvPr/>
          </p:nvSpPr>
          <p:spPr bwMode="auto">
            <a:xfrm>
              <a:off x="3315082" y="5981332"/>
              <a:ext cx="3036062" cy="446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2300" dirty="0" err="1" smtClean="0">
                  <a:latin typeface="Helvetica" charset="0"/>
                  <a:cs typeface="Helvetica" charset="0"/>
                </a:rPr>
                <a:t>İnteraktif</a:t>
              </a:r>
              <a:r>
                <a:rPr lang="en-US" sz="2300" dirty="0" smtClean="0">
                  <a:latin typeface="Helvetica" charset="0"/>
                  <a:cs typeface="Helvetica" charset="0"/>
                </a:rPr>
                <a:t> </a:t>
              </a:r>
              <a:r>
                <a:rPr lang="en-US" sz="2300" dirty="0" err="1" smtClean="0">
                  <a:latin typeface="Helvetica" charset="0"/>
                  <a:cs typeface="Helvetica" charset="0"/>
                </a:rPr>
                <a:t>madencilik</a:t>
              </a:r>
              <a:endParaRPr lang="en-US" sz="2300" dirty="0">
                <a:latin typeface="Helvetica" charset="0"/>
                <a:cs typeface="Helvetica" charset="0"/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6389688" y="3886199"/>
            <a:ext cx="2392563" cy="2163802"/>
            <a:chOff x="6316405" y="4251831"/>
            <a:chExt cx="2504038" cy="2301985"/>
          </a:xfrm>
        </p:grpSpPr>
        <p:sp>
          <p:nvSpPr>
            <p:cNvPr id="24" name="Can 23"/>
            <p:cNvSpPr/>
            <p:nvPr/>
          </p:nvSpPr>
          <p:spPr>
            <a:xfrm>
              <a:off x="6457629" y="5016894"/>
              <a:ext cx="515054" cy="604619"/>
            </a:xfrm>
            <a:prstGeom prst="can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latin typeface="Helvetica"/>
                <a:cs typeface="Helvetica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138413" y="4821124"/>
              <a:ext cx="438209" cy="1003176"/>
            </a:xfrm>
            <a:prstGeom prst="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sz="2000" dirty="0" err="1" smtClean="0">
                  <a:latin typeface="Helvetica"/>
                  <a:cs typeface="Helvetica"/>
                </a:rPr>
                <a:t>İş</a:t>
              </a:r>
              <a:r>
                <a:rPr lang="en-US" sz="2000" dirty="0" smtClean="0">
                  <a:latin typeface="Helvetica"/>
                  <a:cs typeface="Helvetica"/>
                </a:rPr>
                <a:t> 1</a:t>
              </a:r>
              <a:endParaRPr lang="en-US" sz="2000" dirty="0">
                <a:latin typeface="Helvetica"/>
                <a:cs typeface="Helvetica"/>
              </a:endParaRPr>
            </a:p>
          </p:txBody>
        </p:sp>
        <p:sp>
          <p:nvSpPr>
            <p:cNvPr id="26" name="Can 25"/>
            <p:cNvSpPr/>
            <p:nvPr/>
          </p:nvSpPr>
          <p:spPr>
            <a:xfrm>
              <a:off x="7168736" y="4251831"/>
              <a:ext cx="378814" cy="359732"/>
            </a:xfrm>
            <a:prstGeom prst="can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latin typeface="Helvetica"/>
                <a:cs typeface="Helvetica"/>
              </a:endParaRPr>
            </a:p>
          </p:txBody>
        </p:sp>
        <p:cxnSp>
          <p:nvCxnSpPr>
            <p:cNvPr id="27" name="Straight Arrow Connector 454"/>
            <p:cNvCxnSpPr>
              <a:cxnSpLocks noChangeShapeType="1"/>
              <a:stCxn id="26" idx="3"/>
              <a:endCxn id="25" idx="0"/>
            </p:cNvCxnSpPr>
            <p:nvPr/>
          </p:nvCxnSpPr>
          <p:spPr bwMode="auto">
            <a:xfrm>
              <a:off x="7357518" y="4611419"/>
              <a:ext cx="0" cy="209705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Rectangle 27"/>
            <p:cNvSpPr/>
            <p:nvPr/>
          </p:nvSpPr>
          <p:spPr>
            <a:xfrm>
              <a:off x="7753749" y="4821124"/>
              <a:ext cx="438209" cy="1003176"/>
            </a:xfrm>
            <a:prstGeom prst="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ctr">
                <a:defRPr/>
              </a:pPr>
              <a:r>
                <a:rPr lang="en-US" sz="2000" dirty="0" err="1" smtClean="0">
                  <a:latin typeface="Helvetica"/>
                  <a:cs typeface="Helvetica"/>
                </a:rPr>
                <a:t>İş</a:t>
              </a:r>
              <a:r>
                <a:rPr lang="en-US" sz="2000" dirty="0" smtClean="0">
                  <a:latin typeface="Helvetica"/>
                  <a:cs typeface="Helvetica"/>
                </a:rPr>
                <a:t> 2</a:t>
              </a:r>
              <a:endParaRPr lang="en-US" sz="2000" dirty="0">
                <a:latin typeface="Helvetica"/>
                <a:cs typeface="Helvetica"/>
              </a:endParaRPr>
            </a:p>
          </p:txBody>
        </p:sp>
        <p:sp>
          <p:nvSpPr>
            <p:cNvPr id="29" name="Can 28"/>
            <p:cNvSpPr/>
            <p:nvPr/>
          </p:nvSpPr>
          <p:spPr>
            <a:xfrm>
              <a:off x="7783478" y="4251831"/>
              <a:ext cx="378814" cy="359732"/>
            </a:xfrm>
            <a:prstGeom prst="can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latin typeface="Helvetica"/>
                <a:cs typeface="Helvetica"/>
              </a:endParaRPr>
            </a:p>
          </p:txBody>
        </p:sp>
        <p:cxnSp>
          <p:nvCxnSpPr>
            <p:cNvPr id="30" name="Straight Arrow Connector 454"/>
            <p:cNvCxnSpPr>
              <a:cxnSpLocks noChangeShapeType="1"/>
              <a:stCxn id="29" idx="3"/>
              <a:endCxn id="28" idx="0"/>
            </p:cNvCxnSpPr>
            <p:nvPr/>
          </p:nvCxnSpPr>
          <p:spPr bwMode="auto">
            <a:xfrm>
              <a:off x="7972854" y="4611419"/>
              <a:ext cx="0" cy="209705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Straight Arrow Connector 454"/>
            <p:cNvCxnSpPr>
              <a:cxnSpLocks noChangeShapeType="1"/>
              <a:endCxn id="25" idx="1"/>
            </p:cNvCxnSpPr>
            <p:nvPr/>
          </p:nvCxnSpPr>
          <p:spPr bwMode="auto">
            <a:xfrm>
              <a:off x="6972758" y="5322712"/>
              <a:ext cx="165655" cy="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Straight Arrow Connector 454"/>
            <p:cNvCxnSpPr>
              <a:cxnSpLocks noChangeShapeType="1"/>
              <a:stCxn id="25" idx="3"/>
              <a:endCxn id="28" idx="1"/>
            </p:cNvCxnSpPr>
            <p:nvPr/>
          </p:nvCxnSpPr>
          <p:spPr bwMode="auto">
            <a:xfrm>
              <a:off x="7576622" y="5322712"/>
              <a:ext cx="177127" cy="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Straight Arrow Connector 454"/>
            <p:cNvCxnSpPr>
              <a:cxnSpLocks noChangeShapeType="1"/>
            </p:cNvCxnSpPr>
            <p:nvPr/>
          </p:nvCxnSpPr>
          <p:spPr bwMode="auto">
            <a:xfrm>
              <a:off x="8194223" y="5331206"/>
              <a:ext cx="202273" cy="0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" name="TextBox 79"/>
            <p:cNvSpPr txBox="1">
              <a:spLocks noChangeArrowheads="1"/>
            </p:cNvSpPr>
            <p:nvPr/>
          </p:nvSpPr>
          <p:spPr bwMode="auto">
            <a:xfrm>
              <a:off x="8358777" y="5047492"/>
              <a:ext cx="461666" cy="425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2000">
                  <a:latin typeface="Helvetica" charset="0"/>
                  <a:cs typeface="Helvetica" charset="0"/>
                </a:rPr>
                <a:t>…</a:t>
              </a:r>
            </a:p>
          </p:txBody>
        </p:sp>
        <p:sp>
          <p:nvSpPr>
            <p:cNvPr id="35" name="TextBox 91"/>
            <p:cNvSpPr txBox="1">
              <a:spLocks noChangeArrowheads="1"/>
            </p:cNvSpPr>
            <p:nvPr/>
          </p:nvSpPr>
          <p:spPr bwMode="auto">
            <a:xfrm>
              <a:off x="6316405" y="6079040"/>
              <a:ext cx="1994946" cy="47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Comic Sans MS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2300" dirty="0" err="1" smtClean="0">
                  <a:latin typeface="Helvetica" charset="0"/>
                  <a:cs typeface="Helvetica" charset="0"/>
                </a:rPr>
                <a:t>Akım</a:t>
              </a:r>
              <a:r>
                <a:rPr lang="en-US" sz="2300" dirty="0" smtClean="0">
                  <a:latin typeface="Helvetica" charset="0"/>
                  <a:cs typeface="Helvetica" charset="0"/>
                </a:rPr>
                <a:t> </a:t>
              </a:r>
              <a:r>
                <a:rPr lang="en-US" sz="2300" dirty="0" err="1" smtClean="0">
                  <a:latin typeface="Helvetica" charset="0"/>
                  <a:cs typeface="Helvetica" charset="0"/>
                </a:rPr>
                <a:t>işleme</a:t>
              </a:r>
              <a:endParaRPr lang="en-US" sz="2300" dirty="0">
                <a:latin typeface="Helvetica" charset="0"/>
                <a:cs typeface="Helvetica" charset="0"/>
              </a:endParaRPr>
            </a:p>
          </p:txBody>
        </p:sp>
      </p:grpSp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7972395" y="361016"/>
            <a:ext cx="790605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93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457200" y="59848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Spark</a:t>
            </a:r>
            <a:endParaRPr lang="en-US" dirty="0">
              <a:latin typeface="Corbe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221163"/>
          </a:xfrm>
        </p:spPr>
        <p:txBody>
          <a:bodyPr/>
          <a:lstStyle/>
          <a:p>
            <a:pPr marL="0" indent="0"/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Kullanıcılara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uygulamalarında</a:t>
            </a:r>
            <a:r>
              <a:rPr lang="en-US" dirty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bilgisayar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kümeleri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üzerine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kullanabilecekleri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dağıtık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hafızayı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modellerini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sağlar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. </a:t>
            </a:r>
            <a:endParaRPr lang="en-US" dirty="0">
              <a:latin typeface="Corbel" charset="0"/>
              <a:ea typeface="ＭＳ Ｐゴシック" charset="0"/>
              <a:cs typeface="ＭＳ Ｐゴシック" charset="0"/>
            </a:endParaRPr>
          </a:p>
          <a:p>
            <a:pPr marL="0" indent="0"/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MapReduce</a:t>
            </a:r>
            <a:r>
              <a:rPr lang="en-US" dirty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iyi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özellikleri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ile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korunuyor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:</a:t>
            </a:r>
            <a:endParaRPr lang="en-US" dirty="0">
              <a:latin typeface="Corbel" charset="0"/>
              <a:ea typeface="ＭＳ Ｐゴシック" charset="0"/>
              <a:cs typeface="ＭＳ Ｐゴシック" charset="0"/>
            </a:endParaRPr>
          </a:p>
          <a:p>
            <a:pPr lvl="1"/>
            <a:r>
              <a:rPr lang="en-US" dirty="0" err="1" smtClean="0">
                <a:latin typeface="Corbel" charset="0"/>
                <a:ea typeface="ＭＳ Ｐゴシック" charset="0"/>
              </a:rPr>
              <a:t>Hatalara</a:t>
            </a:r>
            <a:r>
              <a:rPr lang="en-US" dirty="0" smtClean="0">
                <a:latin typeface="Corbel" charset="0"/>
                <a:ea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</a:rPr>
              <a:t>karşı</a:t>
            </a:r>
            <a:r>
              <a:rPr lang="en-US" dirty="0" smtClean="0">
                <a:latin typeface="Corbel" charset="0"/>
                <a:ea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</a:rPr>
              <a:t>dayanıklılık</a:t>
            </a:r>
            <a:endParaRPr lang="en-US" dirty="0">
              <a:latin typeface="Corbel" charset="0"/>
              <a:ea typeface="ＭＳ Ｐゴシック" charset="0"/>
            </a:endParaRPr>
          </a:p>
          <a:p>
            <a:pPr lvl="1"/>
            <a:r>
              <a:rPr lang="en-US" dirty="0" err="1" smtClean="0">
                <a:latin typeface="Corbel" charset="0"/>
                <a:ea typeface="ＭＳ Ｐゴシック" charset="0"/>
              </a:rPr>
              <a:t>Lokal</a:t>
            </a:r>
            <a:r>
              <a:rPr lang="en-US" dirty="0" smtClean="0">
                <a:latin typeface="Corbel" charset="0"/>
                <a:ea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</a:rPr>
              <a:t>veri</a:t>
            </a:r>
            <a:endParaRPr lang="en-US" dirty="0">
              <a:latin typeface="Corbel" charset="0"/>
              <a:ea typeface="ＭＳ Ｐゴシック" charset="0"/>
            </a:endParaRPr>
          </a:p>
          <a:p>
            <a:pPr lvl="1"/>
            <a:r>
              <a:rPr lang="en-US" dirty="0" err="1" smtClean="0">
                <a:latin typeface="Corbel" charset="0"/>
                <a:ea typeface="ＭＳ Ｐゴシック" charset="0"/>
              </a:rPr>
              <a:t>Ölçeklenebilirlik</a:t>
            </a:r>
            <a:endParaRPr lang="en-US" sz="2200" dirty="0">
              <a:latin typeface="Corbel" charset="0"/>
              <a:ea typeface="ＭＳ Ｐゴシック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" y="4457700"/>
            <a:ext cx="8077200" cy="2057400"/>
          </a:xfrm>
          <a:prstGeom prst="roundRect">
            <a:avLst>
              <a:gd name="adj" fmla="val 10339"/>
            </a:avLst>
          </a:prstGeom>
          <a:solidFill>
            <a:srgbClr val="D9E4F2"/>
          </a:solidFill>
          <a:ln w="19050" cmpd="sng">
            <a:solidFill>
              <a:srgbClr val="4F81BD"/>
            </a:solidFill>
            <a:headEnd type="none" w="med" len="med"/>
            <a:tailEnd type="non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tIns="0" anchor="ctr"/>
          <a:lstStyle/>
          <a:p>
            <a:pPr algn="ctr">
              <a:defRPr/>
            </a:pPr>
            <a:r>
              <a:rPr lang="en-US" sz="3200" b="1" dirty="0" err="1" smtClean="0"/>
              <a:t>Çözüm</a:t>
            </a:r>
            <a:r>
              <a:rPr lang="en-US" sz="3200" b="1" dirty="0" smtClean="0"/>
              <a:t>:</a:t>
            </a:r>
            <a:r>
              <a:rPr lang="en-US" sz="3200" dirty="0" smtClean="0"/>
              <a:t> </a:t>
            </a:r>
            <a:r>
              <a:rPr lang="en-US" sz="3200" dirty="0" err="1" smtClean="0"/>
              <a:t>veri</a:t>
            </a:r>
            <a:r>
              <a:rPr lang="en-US" sz="3200" dirty="0" smtClean="0"/>
              <a:t> </a:t>
            </a:r>
            <a:r>
              <a:rPr lang="en-US" sz="3200" dirty="0" err="1" smtClean="0"/>
              <a:t>akış</a:t>
            </a:r>
            <a:r>
              <a:rPr lang="en-US" sz="3200" dirty="0" smtClean="0"/>
              <a:t> </a:t>
            </a:r>
            <a:r>
              <a:rPr lang="en-US" sz="3200" dirty="0" err="1" smtClean="0"/>
              <a:t>mantığını</a:t>
            </a:r>
            <a:r>
              <a:rPr lang="en-US" sz="3200" dirty="0" smtClean="0"/>
              <a:t> “</a:t>
            </a:r>
            <a:r>
              <a:rPr lang="en-US" sz="3200" dirty="0"/>
              <a:t>resilient distributed datasets” (</a:t>
            </a:r>
            <a:r>
              <a:rPr lang="en-US" sz="3200" dirty="0" smtClean="0"/>
              <a:t>RDD) </a:t>
            </a:r>
            <a:r>
              <a:rPr lang="en-US" sz="3200" dirty="0" err="1" smtClean="0"/>
              <a:t>ile</a:t>
            </a:r>
            <a:r>
              <a:rPr lang="en-US" sz="3200" dirty="0" smtClean="0"/>
              <a:t> </a:t>
            </a:r>
            <a:r>
              <a:rPr lang="en-US" sz="3200" dirty="0" err="1" smtClean="0"/>
              <a:t>birleştirmek</a:t>
            </a:r>
            <a:endParaRPr lang="en-US" sz="32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758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Programlama</a:t>
            </a:r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Modeli</a:t>
            </a:r>
            <a:endParaRPr lang="en-US" dirty="0">
              <a:latin typeface="Corbe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724400"/>
          </a:xfrm>
        </p:spPr>
        <p:txBody>
          <a:bodyPr>
            <a:normAutofit/>
          </a:bodyPr>
          <a:lstStyle/>
          <a:p>
            <a:pPr marL="0" indent="0">
              <a:defRPr/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Resilient distributed datasets (</a:t>
            </a:r>
            <a:r>
              <a:rPr lang="en-US" dirty="0" err="1" smtClean="0">
                <a:ea typeface="ＭＳ Ｐゴシック" charset="-128"/>
                <a:cs typeface="ＭＳ Ｐゴシック" charset="-128"/>
              </a:rPr>
              <a:t>RDDs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)</a:t>
            </a:r>
          </a:p>
          <a:p>
            <a:pPr lvl="1">
              <a:defRPr/>
            </a:pPr>
            <a:r>
              <a:rPr lang="en-US" dirty="0" err="1" smtClean="0"/>
              <a:t>Bilgisayar</a:t>
            </a:r>
            <a:r>
              <a:rPr lang="en-US" dirty="0" smtClean="0"/>
              <a:t> </a:t>
            </a:r>
            <a:r>
              <a:rPr lang="en-US" dirty="0" err="1" smtClean="0"/>
              <a:t>kümeleri</a:t>
            </a:r>
            <a:r>
              <a:rPr lang="en-US" dirty="0" smtClean="0"/>
              <a:t> </a:t>
            </a:r>
            <a:r>
              <a:rPr lang="en-US" dirty="0" err="1" smtClean="0"/>
              <a:t>üzerinde</a:t>
            </a:r>
            <a:r>
              <a:rPr lang="en-US" dirty="0" smtClean="0"/>
              <a:t> </a:t>
            </a:r>
            <a:r>
              <a:rPr lang="en-US" dirty="0" err="1" smtClean="0"/>
              <a:t>paylaştırılmış</a:t>
            </a:r>
            <a:r>
              <a:rPr lang="en-US" dirty="0" smtClean="0"/>
              <a:t>, </a:t>
            </a:r>
            <a:r>
              <a:rPr lang="en-US" dirty="0" err="1" smtClean="0"/>
              <a:t>bir</a:t>
            </a:r>
            <a:r>
              <a:rPr lang="en-US" dirty="0"/>
              <a:t> </a:t>
            </a:r>
            <a:r>
              <a:rPr lang="en-US" dirty="0" err="1" smtClean="0"/>
              <a:t>bilgisayarda</a:t>
            </a:r>
            <a:r>
              <a:rPr lang="en-US" dirty="0" smtClean="0"/>
              <a:t> </a:t>
            </a:r>
            <a:r>
              <a:rPr lang="en-US" dirty="0" err="1" smtClean="0"/>
              <a:t>sorun</a:t>
            </a:r>
            <a:r>
              <a:rPr lang="en-US" dirty="0" smtClean="0"/>
              <a:t> </a:t>
            </a:r>
            <a:r>
              <a:rPr lang="en-US" dirty="0" err="1" smtClean="0"/>
              <a:t>çıktığında</a:t>
            </a:r>
            <a:r>
              <a:rPr lang="en-US" dirty="0" smtClean="0"/>
              <a:t> </a:t>
            </a:r>
            <a:r>
              <a:rPr lang="en-US" dirty="0" err="1" smtClean="0"/>
              <a:t>onarılabilecek</a:t>
            </a:r>
            <a:r>
              <a:rPr lang="en-US" dirty="0" smtClean="0"/>
              <a:t>, </a:t>
            </a:r>
            <a:r>
              <a:rPr lang="en-US" dirty="0" err="1" smtClean="0"/>
              <a:t>sabit</a:t>
            </a:r>
            <a:r>
              <a:rPr lang="en-US" dirty="0" smtClean="0"/>
              <a:t> </a:t>
            </a:r>
            <a:r>
              <a:rPr lang="en-US" dirty="0" err="1" smtClean="0"/>
              <a:t>veri</a:t>
            </a:r>
            <a:r>
              <a:rPr lang="en-US" dirty="0" smtClean="0"/>
              <a:t> </a:t>
            </a:r>
            <a:r>
              <a:rPr lang="en-US" dirty="0" err="1" smtClean="0"/>
              <a:t>kümeleri</a:t>
            </a:r>
            <a:endParaRPr lang="en-US" dirty="0" smtClean="0"/>
          </a:p>
          <a:p>
            <a:pPr lvl="1">
              <a:defRPr/>
            </a:pPr>
            <a:r>
              <a:rPr lang="en-US" dirty="0" err="1" smtClean="0"/>
              <a:t>Veri</a:t>
            </a:r>
            <a:r>
              <a:rPr lang="en-US" dirty="0" smtClean="0"/>
              <a:t> </a:t>
            </a:r>
            <a:r>
              <a:rPr lang="en-US" dirty="0" err="1" smtClean="0"/>
              <a:t>akarken</a:t>
            </a:r>
            <a:r>
              <a:rPr lang="en-US" dirty="0" smtClean="0"/>
              <a:t> </a:t>
            </a:r>
            <a:r>
              <a:rPr lang="en-US" dirty="0" err="1" smtClean="0"/>
              <a:t>filtrelerle</a:t>
            </a:r>
            <a:r>
              <a:rPr lang="en-US" dirty="0" smtClean="0"/>
              <a:t> </a:t>
            </a:r>
            <a:r>
              <a:rPr lang="en-US" dirty="0" err="1" smtClean="0"/>
              <a:t>değişikliklere</a:t>
            </a:r>
            <a:r>
              <a:rPr lang="en-US" dirty="0" smtClean="0"/>
              <a:t> </a:t>
            </a:r>
            <a:r>
              <a:rPr lang="en-US" dirty="0" err="1" smtClean="0"/>
              <a:t>uğrar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dönüştürülür</a:t>
            </a: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pPr lvl="1">
              <a:defRPr/>
            </a:pPr>
            <a:r>
              <a:rPr lang="en-US" dirty="0" err="1" smtClean="0"/>
              <a:t>Önbellekte</a:t>
            </a:r>
            <a:r>
              <a:rPr lang="en-US" dirty="0" smtClean="0"/>
              <a:t> </a:t>
            </a:r>
            <a:r>
              <a:rPr lang="en-US" dirty="0" err="1" smtClean="0"/>
              <a:t>tutulabilir</a:t>
            </a: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pPr marL="0" indent="0">
              <a:defRPr/>
            </a:pPr>
            <a:r>
              <a:rPr lang="en-US" dirty="0" err="1" smtClean="0">
                <a:ea typeface="ＭＳ Ｐゴシック" charset="-128"/>
                <a:cs typeface="ＭＳ Ｐゴシック" charset="-128"/>
              </a:rPr>
              <a:t>RDDler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 </a:t>
            </a:r>
            <a:r>
              <a:rPr lang="en-US" dirty="0" err="1" smtClean="0">
                <a:ea typeface="ＭＳ Ｐゴシック" charset="-128"/>
                <a:cs typeface="ＭＳ Ｐゴシック" charset="-128"/>
              </a:rPr>
              <a:t>üzerinde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 </a:t>
            </a:r>
            <a:r>
              <a:rPr lang="en-US" dirty="0" err="1" smtClean="0">
                <a:ea typeface="ＭＳ Ｐゴシック" charset="-128"/>
                <a:cs typeface="ＭＳ Ｐゴシック" charset="-128"/>
              </a:rPr>
              <a:t>koşut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 </a:t>
            </a:r>
            <a:r>
              <a:rPr lang="en-US" dirty="0" err="1" smtClean="0">
                <a:ea typeface="ＭＳ Ｐゴシック" charset="-128"/>
                <a:cs typeface="ＭＳ Ｐゴシック" charset="-128"/>
              </a:rPr>
              <a:t>işlemler</a:t>
            </a:r>
            <a:r>
              <a:rPr lang="en-US" dirty="0" smtClean="0">
                <a:ea typeface="ＭＳ Ｐゴシック" charset="-128"/>
                <a:cs typeface="ＭＳ Ｐゴシック" charset="-128"/>
              </a:rPr>
              <a:t> </a:t>
            </a:r>
            <a:r>
              <a:rPr lang="en-US" dirty="0" err="1" smtClean="0">
                <a:ea typeface="ＭＳ Ｐゴシック" charset="-128"/>
                <a:cs typeface="ＭＳ Ｐゴシック" charset="-128"/>
              </a:rPr>
              <a:t>çalıştırılabilir</a:t>
            </a: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pPr lvl="1">
              <a:defRPr/>
            </a:pPr>
            <a:r>
              <a:rPr lang="en-US" dirty="0" smtClean="0"/>
              <a:t>Reduce, collect, count, save, …</a:t>
            </a:r>
          </a:p>
          <a:p>
            <a:pPr marL="0" indent="0">
              <a:defRPr/>
            </a:pP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  <a:ea typeface="ＭＳ Ｐゴシック" charset="-128"/>
                <a:cs typeface="ＭＳ Ｐゴシック" charset="-128"/>
              </a:rPr>
              <a:t>Paylaşımlı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  <a:ea typeface="ＭＳ Ｐゴシック" charset="-128"/>
                <a:cs typeface="ＭＳ Ｐゴシック" charset="-128"/>
              </a:rPr>
              <a:t>değişkenler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ea typeface="ＭＳ Ｐゴシック" charset="-128"/>
              <a:cs typeface="ＭＳ Ｐゴシック" charset="-128"/>
            </a:endParaRPr>
          </a:p>
          <a:p>
            <a:pPr lvl="1">
              <a:defRPr/>
            </a:pP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Accumulators,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dağıtılmış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değişkenler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047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457200" y="598488"/>
            <a:ext cx="8229600" cy="1143000"/>
          </a:xfrm>
        </p:spPr>
        <p:txBody>
          <a:bodyPr/>
          <a:lstStyle/>
          <a:p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Basitçe</a:t>
            </a:r>
            <a:endParaRPr lang="en-US" dirty="0">
              <a:latin typeface="Corbe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072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676400"/>
            <a:ext cx="8255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437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531812" y="723900"/>
            <a:ext cx="6465888" cy="1143000"/>
          </a:xfrm>
        </p:spPr>
        <p:txBody>
          <a:bodyPr/>
          <a:lstStyle/>
          <a:p>
            <a:r>
              <a:rPr lang="en-US" sz="5700" dirty="0" err="1" smtClean="0">
                <a:latin typeface="Corbel" charset="0"/>
                <a:ea typeface="ＭＳ Ｐゴシック" charset="0"/>
                <a:cs typeface="ＭＳ Ｐゴシック" charset="0"/>
              </a:rPr>
              <a:t>Örnek</a:t>
            </a:r>
            <a:r>
              <a:rPr lang="en-US" sz="5700" dirty="0" smtClean="0">
                <a:latin typeface="Corbel" charset="0"/>
                <a:ea typeface="ＭＳ Ｐゴシック" charset="0"/>
                <a:cs typeface="ＭＳ Ｐゴシック" charset="0"/>
              </a:rPr>
              <a:t>: </a:t>
            </a:r>
            <a:r>
              <a:rPr lang="en-US" sz="5700" dirty="0">
                <a:latin typeface="Corbel" charset="0"/>
                <a:ea typeface="ＭＳ Ｐゴシック" charset="0"/>
                <a:cs typeface="ＭＳ Ｐゴシック" charset="0"/>
              </a:rPr>
              <a:t>Log </a:t>
            </a:r>
            <a:r>
              <a:rPr lang="en-US" sz="5700" dirty="0" err="1" smtClean="0">
                <a:latin typeface="Corbel" charset="0"/>
                <a:ea typeface="ＭＳ Ｐゴシック" charset="0"/>
                <a:cs typeface="ＭＳ Ｐゴシック" charset="0"/>
              </a:rPr>
              <a:t>Madenciliği</a:t>
            </a:r>
            <a:endParaRPr lang="en-US" sz="5700" dirty="0">
              <a:latin typeface="Corbe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8600" y="2667000"/>
            <a:ext cx="5791200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600"/>
              </a:spcBef>
            </a:pPr>
            <a:r>
              <a:rPr lang="en-US" sz="1600" dirty="0">
                <a:latin typeface="Lucida Console" charset="0"/>
                <a:cs typeface="Lucida Console" charset="0"/>
              </a:rPr>
              <a:t>lines = </a:t>
            </a:r>
            <a:r>
              <a:rPr lang="en-US" sz="1600" dirty="0" err="1">
                <a:latin typeface="Lucida Console" charset="0"/>
                <a:cs typeface="Lucida Console" charset="0"/>
              </a:rPr>
              <a:t>spark.textFile</a:t>
            </a:r>
            <a:r>
              <a:rPr lang="en-US" sz="1600" dirty="0">
                <a:latin typeface="Lucida Console" charset="0"/>
                <a:cs typeface="Lucida Console" charset="0"/>
              </a:rPr>
              <a:t>(“</a:t>
            </a:r>
            <a:r>
              <a:rPr lang="en-US" sz="1600" dirty="0" err="1">
                <a:latin typeface="Lucida Console" charset="0"/>
                <a:cs typeface="Lucida Console" charset="0"/>
              </a:rPr>
              <a:t>hdfs</a:t>
            </a:r>
            <a:r>
              <a:rPr lang="en-US" sz="1600" dirty="0">
                <a:latin typeface="Lucida Console" charset="0"/>
                <a:cs typeface="Lucida Console" charset="0"/>
              </a:rPr>
              <a:t>://...”)</a:t>
            </a:r>
          </a:p>
          <a:p>
            <a:pPr eaLnBrk="1" hangingPunct="1">
              <a:spcBef>
                <a:spcPts val="600"/>
              </a:spcBef>
            </a:pPr>
            <a:r>
              <a:rPr lang="en-US" sz="1600" dirty="0">
                <a:latin typeface="Lucida Console" charset="0"/>
                <a:cs typeface="Lucida Console" charset="0"/>
              </a:rPr>
              <a:t>errors = </a:t>
            </a:r>
            <a:r>
              <a:rPr lang="en-US" sz="1600" dirty="0" err="1">
                <a:latin typeface="Lucida Console" charset="0"/>
                <a:cs typeface="Lucida Console" charset="0"/>
              </a:rPr>
              <a:t>lines.</a:t>
            </a:r>
            <a:r>
              <a:rPr lang="en-US" sz="1600" dirty="0" err="1">
                <a:solidFill>
                  <a:srgbClr val="3366FF"/>
                </a:solidFill>
                <a:latin typeface="Lucida Console" charset="0"/>
                <a:cs typeface="Lucida Console" charset="0"/>
              </a:rPr>
              <a:t>filter</a:t>
            </a:r>
            <a:r>
              <a:rPr lang="en-US" sz="1600" dirty="0">
                <a:latin typeface="Lucida Console" charset="0"/>
                <a:cs typeface="Lucida Console" charset="0"/>
              </a:rPr>
              <a:t>(</a:t>
            </a:r>
            <a:r>
              <a:rPr lang="en-US" sz="1600" dirty="0">
                <a:solidFill>
                  <a:srgbClr val="FF0080"/>
                </a:solidFill>
                <a:latin typeface="Lucida Console" charset="0"/>
                <a:cs typeface="Lucida Console" charset="0"/>
              </a:rPr>
              <a:t>_.</a:t>
            </a:r>
            <a:r>
              <a:rPr lang="en-US" sz="1600" dirty="0" err="1">
                <a:solidFill>
                  <a:srgbClr val="FF0080"/>
                </a:solidFill>
                <a:latin typeface="Lucida Console" charset="0"/>
                <a:cs typeface="Lucida Console" charset="0"/>
              </a:rPr>
              <a:t>startsWith</a:t>
            </a:r>
            <a:r>
              <a:rPr lang="en-US" sz="1600" dirty="0">
                <a:solidFill>
                  <a:srgbClr val="FF0080"/>
                </a:solidFill>
                <a:latin typeface="Lucida Console" charset="0"/>
                <a:cs typeface="Lucida Console" charset="0"/>
              </a:rPr>
              <a:t>(“ERROR”)</a:t>
            </a:r>
            <a:r>
              <a:rPr lang="en-US" sz="1600" dirty="0">
                <a:latin typeface="Lucida Console" charset="0"/>
                <a:cs typeface="Lucida Console" charset="0"/>
              </a:rPr>
              <a:t>)</a:t>
            </a:r>
          </a:p>
          <a:p>
            <a:pPr eaLnBrk="1" hangingPunct="1">
              <a:spcBef>
                <a:spcPts val="600"/>
              </a:spcBef>
            </a:pPr>
            <a:r>
              <a:rPr lang="en-US" sz="1600" dirty="0">
                <a:latin typeface="Lucida Console" charset="0"/>
                <a:cs typeface="Lucida Console" charset="0"/>
              </a:rPr>
              <a:t>messages = </a:t>
            </a:r>
            <a:r>
              <a:rPr lang="en-US" sz="1600" dirty="0" err="1">
                <a:latin typeface="Lucida Console" charset="0"/>
                <a:cs typeface="Lucida Console" charset="0"/>
              </a:rPr>
              <a:t>errors.</a:t>
            </a:r>
            <a:r>
              <a:rPr lang="en-US" sz="1600" dirty="0" err="1">
                <a:solidFill>
                  <a:srgbClr val="3366FF"/>
                </a:solidFill>
                <a:latin typeface="Lucida Console" charset="0"/>
                <a:cs typeface="Lucida Console" charset="0"/>
              </a:rPr>
              <a:t>map</a:t>
            </a:r>
            <a:r>
              <a:rPr lang="en-US" sz="1600" dirty="0">
                <a:latin typeface="Lucida Console" charset="0"/>
                <a:cs typeface="Lucida Console" charset="0"/>
              </a:rPr>
              <a:t>(</a:t>
            </a:r>
            <a:r>
              <a:rPr lang="en-US" sz="1600" dirty="0">
                <a:solidFill>
                  <a:srgbClr val="FF0080"/>
                </a:solidFill>
                <a:latin typeface="Lucida Console" charset="0"/>
                <a:cs typeface="Lucida Console" charset="0"/>
              </a:rPr>
              <a:t>_.split(‘\t’)(2)</a:t>
            </a:r>
            <a:r>
              <a:rPr lang="en-US" sz="1600" dirty="0">
                <a:latin typeface="Lucida Console" charset="0"/>
                <a:cs typeface="Lucida Console" charset="0"/>
              </a:rPr>
              <a:t>)</a:t>
            </a:r>
          </a:p>
          <a:p>
            <a:pPr eaLnBrk="1" hangingPunct="1">
              <a:spcBef>
                <a:spcPts val="600"/>
              </a:spcBef>
            </a:pPr>
            <a:r>
              <a:rPr lang="en-US" sz="1600" dirty="0" err="1">
                <a:latin typeface="Lucida Console" charset="0"/>
                <a:cs typeface="Lucida Console" charset="0"/>
              </a:rPr>
              <a:t>cachedMsgs</a:t>
            </a:r>
            <a:r>
              <a:rPr lang="en-US" sz="1600" dirty="0">
                <a:latin typeface="Lucida Console" charset="0"/>
                <a:cs typeface="Lucida Console" charset="0"/>
              </a:rPr>
              <a:t> = </a:t>
            </a:r>
            <a:r>
              <a:rPr lang="en-US" sz="1600" dirty="0" err="1">
                <a:latin typeface="Lucida Console" charset="0"/>
                <a:cs typeface="Lucida Console" charset="0"/>
              </a:rPr>
              <a:t>messages.</a:t>
            </a:r>
            <a:r>
              <a:rPr lang="en-US" sz="1600" dirty="0" err="1">
                <a:solidFill>
                  <a:srgbClr val="3366FF"/>
                </a:solidFill>
                <a:latin typeface="Lucida Console" charset="0"/>
                <a:cs typeface="Lucida Console" charset="0"/>
              </a:rPr>
              <a:t>cache</a:t>
            </a:r>
            <a:r>
              <a:rPr lang="en-US" sz="1600" dirty="0">
                <a:latin typeface="Lucida Console" charset="0"/>
                <a:cs typeface="Lucida Console" charset="0"/>
              </a:rPr>
              <a:t>()</a:t>
            </a:r>
          </a:p>
        </p:txBody>
      </p:sp>
      <p:grpSp>
        <p:nvGrpSpPr>
          <p:cNvPr id="68" name="Group 67"/>
          <p:cNvGrpSpPr>
            <a:grpSpLocks/>
          </p:cNvGrpSpPr>
          <p:nvPr/>
        </p:nvGrpSpPr>
        <p:grpSpPr bwMode="auto">
          <a:xfrm>
            <a:off x="5614988" y="2743200"/>
            <a:ext cx="3071812" cy="3851275"/>
            <a:chOff x="5615710" y="2743323"/>
            <a:chExt cx="3071090" cy="3851442"/>
          </a:xfrm>
        </p:grpSpPr>
        <p:pic>
          <p:nvPicPr>
            <p:cNvPr id="31777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3729" y="3493655"/>
              <a:ext cx="1128236" cy="1128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78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8564" y="2743323"/>
              <a:ext cx="1128236" cy="1128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79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7600" y="4800600"/>
              <a:ext cx="1128236" cy="1128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80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5710" y="5466529"/>
              <a:ext cx="1128236" cy="1128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Rectangle 18"/>
          <p:cNvSpPr/>
          <p:nvPr/>
        </p:nvSpPr>
        <p:spPr>
          <a:xfrm>
            <a:off x="7643813" y="3344863"/>
            <a:ext cx="790575" cy="320675"/>
          </a:xfrm>
          <a:prstGeom prst="rect">
            <a:avLst/>
          </a:prstGeom>
          <a:ln>
            <a:headEnd type="none" w="med" len="med"/>
            <a:tailEnd type="none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sz="1500" dirty="0"/>
              <a:t>Block 1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526338" y="5394325"/>
            <a:ext cx="819150" cy="320675"/>
          </a:xfrm>
          <a:prstGeom prst="rect">
            <a:avLst/>
          </a:prstGeom>
          <a:ln>
            <a:headEnd type="none" w="med" len="med"/>
            <a:tailEnd type="none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sz="1500" dirty="0"/>
              <a:t>Block 2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680075" y="6056313"/>
            <a:ext cx="806450" cy="320675"/>
          </a:xfrm>
          <a:prstGeom prst="rect">
            <a:avLst/>
          </a:prstGeom>
          <a:ln>
            <a:headEnd type="none" w="med" len="med"/>
            <a:tailEnd type="none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sz="1500" dirty="0"/>
              <a:t>Block 3</a:t>
            </a:r>
          </a:p>
        </p:txBody>
      </p:sp>
      <p:grpSp>
        <p:nvGrpSpPr>
          <p:cNvPr id="44" name="Group 43"/>
          <p:cNvGrpSpPr>
            <a:grpSpLocks/>
          </p:cNvGrpSpPr>
          <p:nvPr/>
        </p:nvGrpSpPr>
        <p:grpSpPr bwMode="auto">
          <a:xfrm>
            <a:off x="6019800" y="3041650"/>
            <a:ext cx="1576388" cy="2376488"/>
            <a:chOff x="6019801" y="3042352"/>
            <a:chExt cx="1577109" cy="2375746"/>
          </a:xfrm>
        </p:grpSpPr>
        <p:cxnSp>
          <p:nvCxnSpPr>
            <p:cNvPr id="28" name="Straight Arrow Connector 27"/>
            <p:cNvCxnSpPr/>
            <p:nvPr/>
          </p:nvCxnSpPr>
          <p:spPr>
            <a:xfrm flipV="1">
              <a:off x="6518504" y="3042352"/>
              <a:ext cx="1078406" cy="599888"/>
            </a:xfrm>
            <a:prstGeom prst="straightConnector1">
              <a:avLst/>
            </a:prstGeom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>
              <a:off x="6415270" y="3666045"/>
              <a:ext cx="1141934" cy="1096620"/>
            </a:xfrm>
            <a:prstGeom prst="straightConnector1">
              <a:avLst/>
            </a:prstGeom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rot="5400000">
              <a:off x="5341509" y="4344337"/>
              <a:ext cx="1752053" cy="395469"/>
            </a:xfrm>
            <a:prstGeom prst="straightConnector1">
              <a:avLst/>
            </a:prstGeom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>
            <a:grpSpLocks/>
          </p:cNvGrpSpPr>
          <p:nvPr/>
        </p:nvGrpSpPr>
        <p:grpSpPr bwMode="auto">
          <a:xfrm>
            <a:off x="5638800" y="2708275"/>
            <a:ext cx="2957012" cy="3074988"/>
            <a:chOff x="5638800" y="2707533"/>
            <a:chExt cx="2957312" cy="3075342"/>
          </a:xfrm>
        </p:grpSpPr>
        <p:sp>
          <p:nvSpPr>
            <p:cNvPr id="15" name="Rounded Rectangle 14"/>
            <p:cNvSpPr/>
            <p:nvPr/>
          </p:nvSpPr>
          <p:spPr>
            <a:xfrm>
              <a:off x="7585271" y="2707533"/>
              <a:ext cx="1010841" cy="357229"/>
            </a:xfrm>
            <a:prstGeom prst="round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/>
                <a:t>Worker</a:t>
              </a: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5638800" y="5425646"/>
              <a:ext cx="1103424" cy="357229"/>
            </a:xfrm>
            <a:prstGeom prst="round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/>
                <a:t>Worker</a:t>
              </a: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7223286" y="4763583"/>
              <a:ext cx="1184395" cy="357228"/>
            </a:xfrm>
            <a:prstGeom prst="round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/>
                <a:t>Worker</a:t>
              </a: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5946806" y="3452157"/>
              <a:ext cx="914493" cy="357228"/>
            </a:xfrm>
            <a:prstGeom prst="roundRect">
              <a:avLst/>
            </a:prstGeom>
            <a:ln>
              <a:headEnd type="none" w="med" len="med"/>
              <a:tailEnd type="none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800" dirty="0"/>
                <a:t>Driver</a:t>
              </a:r>
            </a:p>
          </p:txBody>
        </p:sp>
      </p:grp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28600" y="4248150"/>
            <a:ext cx="5791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00"/>
              </a:spcBef>
            </a:pPr>
            <a:r>
              <a:rPr lang="en-US" sz="1600" dirty="0" err="1">
                <a:latin typeface="Lucida Console" charset="0"/>
                <a:cs typeface="Lucida Console" charset="0"/>
              </a:rPr>
              <a:t>cachedMsgs.</a:t>
            </a:r>
            <a:r>
              <a:rPr lang="en-US" sz="1600" dirty="0" err="1">
                <a:solidFill>
                  <a:srgbClr val="3366FF"/>
                </a:solidFill>
                <a:latin typeface="Lucida Console" charset="0"/>
                <a:cs typeface="Lucida Console" charset="0"/>
              </a:rPr>
              <a:t>filter</a:t>
            </a:r>
            <a:r>
              <a:rPr lang="en-US" sz="1600" dirty="0">
                <a:latin typeface="Lucida Console" charset="0"/>
                <a:cs typeface="Lucida Console" charset="0"/>
              </a:rPr>
              <a:t>(</a:t>
            </a:r>
            <a:r>
              <a:rPr lang="en-US" sz="1600" dirty="0">
                <a:solidFill>
                  <a:srgbClr val="FF0080"/>
                </a:solidFill>
                <a:latin typeface="Lucida Console" charset="0"/>
                <a:cs typeface="Lucida Console" charset="0"/>
              </a:rPr>
              <a:t>_.contains(“foo”)</a:t>
            </a:r>
            <a:r>
              <a:rPr lang="en-US" sz="1600" dirty="0">
                <a:latin typeface="Lucida Console" charset="0"/>
                <a:cs typeface="Lucida Console" charset="0"/>
              </a:rPr>
              <a:t>).</a:t>
            </a:r>
            <a:r>
              <a:rPr lang="en-US" sz="1600" dirty="0">
                <a:solidFill>
                  <a:srgbClr val="3366FF"/>
                </a:solidFill>
                <a:latin typeface="Lucida Console" charset="0"/>
                <a:cs typeface="Lucida Console" charset="0"/>
              </a:rPr>
              <a:t>count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 rot="5400000" flipH="1" flipV="1">
            <a:off x="5306219" y="4456907"/>
            <a:ext cx="1570037" cy="336550"/>
          </a:xfrm>
          <a:prstGeom prst="straightConnector1">
            <a:avLst/>
          </a:prstGeom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rot="10800000">
            <a:off x="6742113" y="3840163"/>
            <a:ext cx="958850" cy="904875"/>
          </a:xfrm>
          <a:prstGeom prst="straightConnector1">
            <a:avLst/>
          </a:prstGeom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rot="10800000" flipV="1">
            <a:off x="6664325" y="2941638"/>
            <a:ext cx="909638" cy="493712"/>
          </a:xfrm>
          <a:prstGeom prst="straightConnector1">
            <a:avLst/>
          </a:prstGeom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228600" y="4572000"/>
            <a:ext cx="5791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00"/>
              </a:spcBef>
            </a:pPr>
            <a:r>
              <a:rPr lang="en-US" sz="1600">
                <a:latin typeface="Lucida Console" charset="0"/>
                <a:cs typeface="Lucida Console" charset="0"/>
              </a:rPr>
              <a:t>cachedMsgs.</a:t>
            </a:r>
            <a:r>
              <a:rPr lang="en-US" sz="1600">
                <a:solidFill>
                  <a:srgbClr val="3366FF"/>
                </a:solidFill>
                <a:latin typeface="Lucida Console" charset="0"/>
                <a:cs typeface="Lucida Console" charset="0"/>
              </a:rPr>
              <a:t>filter</a:t>
            </a:r>
            <a:r>
              <a:rPr lang="en-US" sz="1600">
                <a:latin typeface="Lucida Console" charset="0"/>
                <a:cs typeface="Lucida Console" charset="0"/>
              </a:rPr>
              <a:t>(</a:t>
            </a:r>
            <a:r>
              <a:rPr lang="en-US" sz="1600">
                <a:solidFill>
                  <a:srgbClr val="FF0080"/>
                </a:solidFill>
                <a:latin typeface="Lucida Console" charset="0"/>
                <a:cs typeface="Lucida Console" charset="0"/>
              </a:rPr>
              <a:t>_.contains(“bar”)</a:t>
            </a:r>
            <a:r>
              <a:rPr lang="en-US" sz="1600">
                <a:latin typeface="Lucida Console" charset="0"/>
                <a:cs typeface="Lucida Console" charset="0"/>
              </a:rPr>
              <a:t>).</a:t>
            </a:r>
            <a:r>
              <a:rPr lang="en-US" sz="1600">
                <a:solidFill>
                  <a:srgbClr val="3366FF"/>
                </a:solidFill>
                <a:latin typeface="Lucida Console" charset="0"/>
                <a:cs typeface="Lucida Console" charset="0"/>
              </a:rPr>
              <a:t>count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228600" y="4919663"/>
            <a:ext cx="5791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ts val="400"/>
              </a:spcBef>
            </a:pPr>
            <a:r>
              <a:rPr lang="en-US" sz="1600">
                <a:latin typeface="Lucida Console" charset="0"/>
                <a:cs typeface="Lucida Console" charset="0"/>
              </a:rPr>
              <a:t>. . .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6997700" y="3243263"/>
            <a:ext cx="622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>
                <a:latin typeface="Corbel" charset="0"/>
                <a:cs typeface="Corbel" charset="0"/>
              </a:rPr>
              <a:t>tasks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6477000" y="2873375"/>
            <a:ext cx="7461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>
                <a:latin typeface="Corbel" charset="0"/>
                <a:cs typeface="Corbel" charset="0"/>
              </a:rPr>
              <a:t>results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112125" y="2449513"/>
            <a:ext cx="879475" cy="320675"/>
          </a:xfrm>
          <a:prstGeom prst="rect">
            <a:avLst/>
          </a:prstGeom>
          <a:ln>
            <a:headEnd type="none" w="med" len="med"/>
            <a:tailEnd type="none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sz="1500" dirty="0"/>
              <a:t>Cache 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047038" y="4432300"/>
            <a:ext cx="855662" cy="411163"/>
          </a:xfrm>
          <a:prstGeom prst="rect">
            <a:avLst/>
          </a:prstGeom>
          <a:ln>
            <a:headEnd type="none" w="med" len="med"/>
            <a:tailEnd type="none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sz="1500" dirty="0"/>
              <a:t>Cache 2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196013" y="5160963"/>
            <a:ext cx="855567" cy="320675"/>
          </a:xfrm>
          <a:prstGeom prst="rect">
            <a:avLst/>
          </a:prstGeom>
          <a:ln>
            <a:headEnd type="none" w="med" len="med"/>
            <a:tailEnd type="none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en-US" sz="1500" dirty="0"/>
              <a:t>Cache 3</a:t>
            </a:r>
          </a:p>
        </p:txBody>
      </p:sp>
      <p:sp>
        <p:nvSpPr>
          <p:cNvPr id="70" name="Rectangular Callout 69"/>
          <p:cNvSpPr/>
          <p:nvPr/>
        </p:nvSpPr>
        <p:spPr>
          <a:xfrm>
            <a:off x="5233988" y="2324100"/>
            <a:ext cx="1319212" cy="493713"/>
          </a:xfrm>
          <a:prstGeom prst="wedgeRectCallout">
            <a:avLst>
              <a:gd name="adj1" fmla="val -94279"/>
              <a:gd name="adj2" fmla="val 44724"/>
            </a:avLst>
          </a:prstGeom>
          <a:ln>
            <a:headEnd type="none" w="med" len="med"/>
            <a:tailEnd type="none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700" dirty="0"/>
              <a:t>Base RDD</a:t>
            </a:r>
          </a:p>
        </p:txBody>
      </p:sp>
      <p:sp>
        <p:nvSpPr>
          <p:cNvPr id="71" name="Rectangular Callout 70"/>
          <p:cNvSpPr/>
          <p:nvPr/>
        </p:nvSpPr>
        <p:spPr>
          <a:xfrm>
            <a:off x="5643563" y="2324100"/>
            <a:ext cx="1835150" cy="577849"/>
          </a:xfrm>
          <a:prstGeom prst="wedgeRectCallout">
            <a:avLst>
              <a:gd name="adj1" fmla="val -46677"/>
              <a:gd name="adj2" fmla="val 118798"/>
            </a:avLst>
          </a:prstGeom>
          <a:ln>
            <a:headEnd type="none" w="med" len="med"/>
            <a:tailEnd type="none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700" dirty="0"/>
              <a:t>Transformed RDD</a:t>
            </a:r>
          </a:p>
        </p:txBody>
      </p:sp>
      <p:sp>
        <p:nvSpPr>
          <p:cNvPr id="72" name="Rectangular Callout 71"/>
          <p:cNvSpPr/>
          <p:nvPr/>
        </p:nvSpPr>
        <p:spPr>
          <a:xfrm>
            <a:off x="4338638" y="3810000"/>
            <a:ext cx="1457325" cy="438150"/>
          </a:xfrm>
          <a:prstGeom prst="wedgeRectCallout">
            <a:avLst>
              <a:gd name="adj1" fmla="val -80902"/>
              <a:gd name="adj2" fmla="val -47868"/>
            </a:avLst>
          </a:prstGeom>
          <a:ln>
            <a:headEnd type="none" w="med" len="med"/>
            <a:tailEnd type="none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700" dirty="0"/>
              <a:t>Cached RDD</a:t>
            </a:r>
          </a:p>
        </p:txBody>
      </p:sp>
      <p:sp>
        <p:nvSpPr>
          <p:cNvPr id="73" name="Rectangular Callout 72"/>
          <p:cNvSpPr/>
          <p:nvPr/>
        </p:nvSpPr>
        <p:spPr>
          <a:xfrm>
            <a:off x="5992813" y="3871387"/>
            <a:ext cx="1855787" cy="651401"/>
          </a:xfrm>
          <a:prstGeom prst="wedgeRectCallout">
            <a:avLst>
              <a:gd name="adj1" fmla="val -77556"/>
              <a:gd name="adj2" fmla="val 52132"/>
            </a:avLst>
          </a:prstGeom>
          <a:ln>
            <a:headEnd type="none" w="med" len="med"/>
            <a:tailEnd type="none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700" dirty="0"/>
              <a:t>Parallel operation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404813" y="5486400"/>
            <a:ext cx="4776787" cy="849313"/>
          </a:xfrm>
          <a:prstGeom prst="roundRect">
            <a:avLst>
              <a:gd name="adj" fmla="val 10339"/>
            </a:avLst>
          </a:prstGeom>
          <a:solidFill>
            <a:srgbClr val="D9E4F2"/>
          </a:solidFill>
          <a:ln w="19050" cmpd="sng">
            <a:solidFill>
              <a:srgbClr val="4F81BD"/>
            </a:solidFill>
            <a:headEnd type="none" w="med" len="med"/>
            <a:tailEnd type="non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 smtClean="0"/>
              <a:t>Sonuç</a:t>
            </a:r>
            <a:r>
              <a:rPr lang="en-US" b="1" dirty="0" smtClean="0"/>
              <a:t>: </a:t>
            </a:r>
            <a:r>
              <a:rPr lang="en-US" dirty="0" smtClean="0"/>
              <a:t>&lt;</a:t>
            </a:r>
            <a:r>
              <a:rPr lang="en-US" dirty="0"/>
              <a:t>1 </a:t>
            </a:r>
            <a:r>
              <a:rPr lang="en-US" dirty="0" err="1" smtClean="0"/>
              <a:t>saniyede</a:t>
            </a:r>
            <a:r>
              <a:rPr lang="en-US" dirty="0" smtClean="0"/>
              <a:t> Wikipedia </a:t>
            </a:r>
            <a:r>
              <a:rPr lang="en-US" dirty="0" err="1" smtClean="0"/>
              <a:t>taraması</a:t>
            </a:r>
            <a:r>
              <a:rPr lang="en-US" dirty="0" smtClean="0"/>
              <a:t> (disk-</a:t>
            </a:r>
            <a:r>
              <a:rPr lang="en-US" dirty="0" err="1" smtClean="0"/>
              <a:t>tabanlı</a:t>
            </a:r>
            <a:r>
              <a:rPr lang="en-US" dirty="0" smtClean="0"/>
              <a:t> </a:t>
            </a:r>
            <a:r>
              <a:rPr lang="en-US" dirty="0" err="1" smtClean="0"/>
              <a:t>hesaplama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20 </a:t>
            </a:r>
            <a:r>
              <a:rPr lang="en-US" dirty="0" err="1" smtClean="0"/>
              <a:t>saniye</a:t>
            </a:r>
            <a:r>
              <a:rPr lang="en-US" dirty="0" smtClean="0"/>
              <a:t>)</a:t>
            </a:r>
          </a:p>
          <a:p>
            <a:pPr algn="ctr">
              <a:defRPr/>
            </a:pPr>
            <a:r>
              <a:rPr lang="en-US" dirty="0" err="1" smtClean="0"/>
              <a:t>sürüyor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461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 nodeType="clickPar">
                      <p:stCondLst>
                        <p:cond delay="indefinite"/>
                      </p:stCondLst>
                      <p:childTnLst>
                        <p:par>
                          <p:cTn id="1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9" grpId="0" animBg="1"/>
      <p:bldP spid="19" grpId="1" animBg="1"/>
      <p:bldP spid="22" grpId="0" animBg="1"/>
      <p:bldP spid="22" grpId="1" animBg="1"/>
      <p:bldP spid="23" grpId="0" animBg="1"/>
      <p:bldP spid="23" grpId="1" animBg="1"/>
      <p:bldP spid="43" grpId="0" build="allAtOnce"/>
      <p:bldP spid="61" grpId="0" build="allAtOnce"/>
      <p:bldP spid="62" grpId="0" build="allAtOnce"/>
      <p:bldP spid="63" grpId="0"/>
      <p:bldP spid="63" grpId="1"/>
      <p:bldP spid="63" grpId="2"/>
      <p:bldP spid="64" grpId="0"/>
      <p:bldP spid="64" grpId="1"/>
      <p:bldP spid="64" grpId="2"/>
      <p:bldP spid="21" grpId="0" animBg="1"/>
      <p:bldP spid="21" grpId="1" animBg="1"/>
      <p:bldP spid="24" grpId="0" animBg="1"/>
      <p:bldP spid="24" grpId="1" animBg="1"/>
      <p:bldP spid="25" grpId="0" animBg="1"/>
      <p:bldP spid="25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38" grpId="0" animBg="1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ＭＳ Ｐゴシック" charset="0"/>
              </a:rPr>
              <a:t>RDD Operations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457200" y="1676400"/>
          <a:ext cx="4038600" cy="454183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038600"/>
              </a:tblGrid>
              <a:tr h="883982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 smtClean="0"/>
                        <a:t>Transformations</a:t>
                      </a:r>
                      <a:br>
                        <a:rPr lang="en-US" sz="2600" dirty="0" smtClean="0"/>
                      </a:br>
                      <a:r>
                        <a:rPr lang="en-US" sz="2600" b="0" dirty="0" smtClean="0"/>
                        <a:t>(define a new RDD)</a:t>
                      </a:r>
                      <a:endParaRPr lang="en-US" sz="2600" b="0" dirty="0"/>
                    </a:p>
                  </a:txBody>
                  <a:tcPr marT="45723" marB="45723"/>
                </a:tc>
              </a:tr>
              <a:tr h="365785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/>
                        <a:t>map</a:t>
                      </a:r>
                      <a:br>
                        <a:rPr lang="en-US" sz="2600" dirty="0" smtClean="0"/>
                      </a:br>
                      <a:r>
                        <a:rPr lang="en-US" sz="2600" dirty="0" smtClean="0"/>
                        <a:t>filter</a:t>
                      </a:r>
                      <a:br>
                        <a:rPr lang="en-US" sz="2600" dirty="0" smtClean="0"/>
                      </a:br>
                      <a:r>
                        <a:rPr lang="en-US" sz="2600" dirty="0" smtClean="0"/>
                        <a:t>sample</a:t>
                      </a:r>
                      <a:br>
                        <a:rPr lang="en-US" sz="2600" dirty="0" smtClean="0"/>
                      </a:br>
                      <a:r>
                        <a:rPr lang="en-US" sz="2600" dirty="0" smtClean="0"/>
                        <a:t>union</a:t>
                      </a:r>
                      <a:br>
                        <a:rPr lang="en-US" sz="2600" dirty="0" smtClean="0"/>
                      </a:br>
                      <a:r>
                        <a:rPr lang="en-US" sz="2600" dirty="0" err="1" smtClean="0"/>
                        <a:t>groupByKey</a:t>
                      </a:r>
                      <a:r>
                        <a:rPr lang="en-US" sz="2600" dirty="0" smtClean="0"/>
                        <a:t/>
                      </a:r>
                      <a:br>
                        <a:rPr lang="en-US" sz="2600" dirty="0" smtClean="0"/>
                      </a:br>
                      <a:r>
                        <a:rPr lang="en-US" sz="2600" dirty="0" err="1" smtClean="0"/>
                        <a:t>reduceByKey</a:t>
                      </a:r>
                      <a:r>
                        <a:rPr lang="en-US" sz="2600" dirty="0" smtClean="0"/>
                        <a:t/>
                      </a:r>
                      <a:br>
                        <a:rPr lang="en-US" sz="2600" dirty="0" smtClean="0"/>
                      </a:br>
                      <a:r>
                        <a:rPr lang="en-US" sz="2600" dirty="0" smtClean="0"/>
                        <a:t>join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/>
                        <a:t>cache</a:t>
                      </a:r>
                      <a:br>
                        <a:rPr lang="en-US" sz="2600" dirty="0" smtClean="0"/>
                      </a:br>
                      <a:r>
                        <a:rPr lang="en-US" sz="2600" dirty="0" smtClean="0"/>
                        <a:t>…</a:t>
                      </a:r>
                    </a:p>
                  </a:txBody>
                  <a:tcPr marT="45723" marB="45723"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4648200" y="1676400"/>
          <a:ext cx="4038600" cy="454183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038600"/>
              </a:tblGrid>
              <a:tr h="883982">
                <a:tc>
                  <a:txBody>
                    <a:bodyPr/>
                    <a:lstStyle/>
                    <a:p>
                      <a:pPr algn="ctr"/>
                      <a:r>
                        <a:rPr lang="en-US" sz="2600" b="1" dirty="0" smtClean="0"/>
                        <a:t>Parallel operations</a:t>
                      </a:r>
                      <a:br>
                        <a:rPr lang="en-US" sz="2600" b="1" dirty="0" smtClean="0"/>
                      </a:br>
                      <a:r>
                        <a:rPr lang="en-US" sz="2600" b="0" dirty="0" smtClean="0"/>
                        <a:t>(return a result to driver)</a:t>
                      </a:r>
                      <a:endParaRPr lang="en-US" sz="2600" b="0" dirty="0"/>
                    </a:p>
                  </a:txBody>
                  <a:tcPr marT="45723" marB="45723"/>
                </a:tc>
              </a:tr>
              <a:tr h="365785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smtClean="0"/>
                        <a:t>reduce</a:t>
                      </a:r>
                      <a:br>
                        <a:rPr lang="en-US" sz="2600" dirty="0" smtClean="0"/>
                      </a:br>
                      <a:r>
                        <a:rPr lang="en-US" sz="2600" dirty="0" smtClean="0"/>
                        <a:t>collect</a:t>
                      </a:r>
                      <a:br>
                        <a:rPr lang="en-US" sz="2600" dirty="0" smtClean="0"/>
                      </a:br>
                      <a:r>
                        <a:rPr lang="en-US" sz="2600" dirty="0" smtClean="0"/>
                        <a:t>count</a:t>
                      </a:r>
                      <a:br>
                        <a:rPr lang="en-US" sz="2600" dirty="0" smtClean="0"/>
                      </a:br>
                      <a:r>
                        <a:rPr lang="en-US" sz="2600" dirty="0" smtClean="0"/>
                        <a:t>save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dirty="0" err="1" smtClean="0"/>
                        <a:t>lookupKey</a:t>
                      </a:r>
                      <a:r>
                        <a:rPr lang="en-US" sz="2600" dirty="0" smtClean="0"/>
                        <a:t/>
                      </a:r>
                      <a:br>
                        <a:rPr lang="en-US" sz="2600" dirty="0" smtClean="0"/>
                      </a:br>
                      <a:r>
                        <a:rPr lang="en-US" sz="2600" dirty="0" smtClean="0"/>
                        <a:t>…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6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600" dirty="0" smtClean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600" dirty="0" smtClean="0"/>
                    </a:p>
                  </a:txBody>
                  <a:tcPr marT="45723" marB="45723"/>
                </a:tc>
              </a:tr>
            </a:tbl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882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ＭＳ Ｐゴシック" charset="0"/>
              </a:rPr>
              <a:t>RDD Operations</a:t>
            </a:r>
          </a:p>
        </p:txBody>
      </p:sp>
      <p:pic>
        <p:nvPicPr>
          <p:cNvPr id="3584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7861300" cy="503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29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ＭＳ Ｐゴシック" charset="0"/>
              </a:rPr>
              <a:t>RDD Operations</a:t>
            </a:r>
          </a:p>
        </p:txBody>
      </p:sp>
      <p:pic>
        <p:nvPicPr>
          <p:cNvPr id="3686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524000"/>
            <a:ext cx="8432800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3974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ＭＳ Ｐゴシック" charset="0"/>
              </a:rPr>
              <a:t>RDD Operations</a:t>
            </a:r>
          </a:p>
        </p:txBody>
      </p:sp>
      <p:pic>
        <p:nvPicPr>
          <p:cNvPr id="3789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1676400"/>
            <a:ext cx="8331200" cy="461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577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02877"/>
            <a:ext cx="6508377" cy="1143000"/>
          </a:xfrm>
        </p:spPr>
        <p:txBody>
          <a:bodyPr/>
          <a:lstStyle/>
          <a:p>
            <a:pPr algn="ctr"/>
            <a:r>
              <a:rPr lang="en-US" dirty="0" smtClean="0"/>
              <a:t>1977</a:t>
            </a:r>
            <a:br>
              <a:rPr lang="en-US" dirty="0" smtClean="0"/>
            </a:br>
            <a:r>
              <a:rPr lang="en-US" dirty="0" smtClean="0"/>
              <a:t>von Neumann </a:t>
            </a:r>
            <a:r>
              <a:rPr lang="en-US" dirty="0" err="1" smtClean="0"/>
              <a:t>darboğazı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34263" y="2315446"/>
            <a:ext cx="157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John Backus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78160" y="5380085"/>
            <a:ext cx="78740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“</a:t>
            </a:r>
            <a:r>
              <a:rPr lang="is-IS" dirty="0" smtClean="0"/>
              <a:t>… </a:t>
            </a:r>
            <a:r>
              <a:rPr lang="en-US" dirty="0" smtClean="0"/>
              <a:t>programming </a:t>
            </a:r>
            <a:r>
              <a:rPr lang="en-US" dirty="0"/>
              <a:t>is basically planning and detailing the enormous traffic of words through the von Neumann bottleneck, and much of that traffic concerns not significant data itself, but where to find </a:t>
            </a:r>
            <a:r>
              <a:rPr lang="en-US" dirty="0" smtClean="0"/>
              <a:t>it.” [1977 Turing Award Lecture]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61201" y="3026713"/>
            <a:ext cx="8686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darboğazı</a:t>
            </a:r>
            <a:r>
              <a:rPr lang="en-US" dirty="0"/>
              <a:t>: </a:t>
            </a:r>
            <a:r>
              <a:rPr lang="en-US" dirty="0" err="1"/>
              <a:t>Merkezi</a:t>
            </a:r>
            <a:r>
              <a:rPr lang="en-US" dirty="0"/>
              <a:t> </a:t>
            </a:r>
            <a:r>
              <a:rPr lang="en-US" dirty="0" err="1"/>
              <a:t>İşlemci</a:t>
            </a:r>
            <a:r>
              <a:rPr lang="en-US" dirty="0"/>
              <a:t> </a:t>
            </a:r>
            <a:r>
              <a:rPr lang="en-US" dirty="0" err="1"/>
              <a:t>Birimleri</a:t>
            </a:r>
            <a:r>
              <a:rPr lang="en-US" dirty="0"/>
              <a:t> (</a:t>
            </a:r>
            <a:r>
              <a:rPr lang="en-US" dirty="0" err="1"/>
              <a:t>CPU'lar</a:t>
            </a:r>
            <a:r>
              <a:rPr lang="en-US" dirty="0"/>
              <a:t>)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Rasgele</a:t>
            </a:r>
            <a:r>
              <a:rPr lang="en-US" dirty="0"/>
              <a:t> </a:t>
            </a:r>
            <a:r>
              <a:rPr lang="en-US" dirty="0" err="1"/>
              <a:t>Erişim</a:t>
            </a:r>
            <a:r>
              <a:rPr lang="en-US" dirty="0"/>
              <a:t> </a:t>
            </a:r>
            <a:r>
              <a:rPr lang="en-US" dirty="0" err="1"/>
              <a:t>Belleği</a:t>
            </a:r>
            <a:r>
              <a:rPr lang="en-US" dirty="0"/>
              <a:t> </a:t>
            </a:r>
            <a:r>
              <a:rPr lang="en-US" dirty="0" err="1"/>
              <a:t>arasındaki</a:t>
            </a:r>
            <a:r>
              <a:rPr lang="en-US" dirty="0"/>
              <a:t> </a:t>
            </a:r>
            <a:r>
              <a:rPr lang="en-US" dirty="0" err="1"/>
              <a:t>bant</a:t>
            </a:r>
            <a:r>
              <a:rPr lang="en-US" dirty="0"/>
              <a:t> </a:t>
            </a:r>
            <a:r>
              <a:rPr lang="en-US" dirty="0" err="1"/>
              <a:t>genişliği</a:t>
            </a:r>
            <a:r>
              <a:rPr lang="en-US" dirty="0"/>
              <a:t> </a:t>
            </a:r>
            <a:r>
              <a:rPr lang="en-US" dirty="0" err="1"/>
              <a:t>tipik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CPU'nun</a:t>
            </a:r>
            <a:r>
              <a:rPr lang="en-US" dirty="0"/>
              <a:t> </a:t>
            </a:r>
            <a:r>
              <a:rPr lang="en-US" dirty="0" err="1"/>
              <a:t>dahili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işleyebileceği</a:t>
            </a:r>
            <a:r>
              <a:rPr lang="en-US" dirty="0"/>
              <a:t> </a:t>
            </a:r>
            <a:r>
              <a:rPr lang="en-US" dirty="0" err="1"/>
              <a:t>hızdan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düşüktür</a:t>
            </a:r>
            <a:r>
              <a:rPr lang="en-US" dirty="0"/>
              <a:t>.</a:t>
            </a:r>
          </a:p>
          <a:p>
            <a:pPr marL="285750" indent="-285750">
              <a:buFont typeface="Arial"/>
              <a:buChar char="•"/>
            </a:pP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err="1"/>
              <a:t>Bir</a:t>
            </a:r>
            <a:r>
              <a:rPr lang="en-US" dirty="0"/>
              <a:t> '</a:t>
            </a:r>
            <a:r>
              <a:rPr lang="en-US" dirty="0" err="1"/>
              <a:t>entelektüel</a:t>
            </a:r>
            <a:r>
              <a:rPr lang="en-US" dirty="0"/>
              <a:t> </a:t>
            </a:r>
            <a:r>
              <a:rPr lang="en-US" dirty="0" err="1"/>
              <a:t>darboğaz</a:t>
            </a:r>
            <a:r>
              <a:rPr lang="en-US" dirty="0"/>
              <a:t>': </a:t>
            </a:r>
            <a:r>
              <a:rPr lang="en-US" dirty="0" err="1" smtClean="0"/>
              <a:t>programcılar</a:t>
            </a:r>
            <a:r>
              <a:rPr lang="en-US" dirty="0" smtClean="0"/>
              <a:t> CPU </a:t>
            </a:r>
            <a:r>
              <a:rPr lang="en-US" dirty="0" err="1"/>
              <a:t>ve</a:t>
            </a:r>
            <a:r>
              <a:rPr lang="en-US" dirty="0"/>
              <a:t> RAM </a:t>
            </a:r>
            <a:r>
              <a:rPr lang="en-US" dirty="0" err="1"/>
              <a:t>arasında</a:t>
            </a:r>
            <a:r>
              <a:rPr lang="en-US" dirty="0"/>
              <a:t> </a:t>
            </a:r>
            <a:r>
              <a:rPr lang="en-US" dirty="0" err="1" smtClean="0"/>
              <a:t>gidip</a:t>
            </a:r>
            <a:r>
              <a:rPr lang="en-US" dirty="0" smtClean="0"/>
              <a:t> </a:t>
            </a:r>
            <a:r>
              <a:rPr lang="en-US" dirty="0" err="1" smtClean="0"/>
              <a:t>gelen</a:t>
            </a:r>
            <a:r>
              <a:rPr lang="en-US" dirty="0" smtClean="0"/>
              <a:t> "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sürü</a:t>
            </a:r>
            <a:r>
              <a:rPr lang="en-US" dirty="0"/>
              <a:t> </a:t>
            </a:r>
            <a:r>
              <a:rPr lang="en-US" dirty="0" err="1" smtClean="0"/>
              <a:t>gerekli</a:t>
            </a:r>
            <a:r>
              <a:rPr lang="en-US" dirty="0" smtClean="0"/>
              <a:t>/</a:t>
            </a:r>
            <a:r>
              <a:rPr lang="en-US" dirty="0" err="1" smtClean="0"/>
              <a:t>gereksiz</a:t>
            </a:r>
            <a:r>
              <a:rPr lang="en-US" dirty="0" smtClean="0"/>
              <a:t> </a:t>
            </a:r>
            <a:r>
              <a:rPr lang="en-US" dirty="0" err="1" smtClean="0"/>
              <a:t>kelimeyi</a:t>
            </a:r>
            <a:r>
              <a:rPr lang="en-US" dirty="0" smtClean="0"/>
              <a:t>” </a:t>
            </a:r>
            <a:r>
              <a:rPr lang="en-US" dirty="0" err="1" smtClean="0"/>
              <a:t>azaltmak</a:t>
            </a:r>
            <a:r>
              <a:rPr lang="en-US" dirty="0" smtClean="0"/>
              <a:t>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gerekli</a:t>
            </a:r>
            <a:r>
              <a:rPr lang="en-US" dirty="0" smtClean="0"/>
              <a:t> </a:t>
            </a:r>
            <a:r>
              <a:rPr lang="en-US" dirty="0" err="1" smtClean="0"/>
              <a:t>kod</a:t>
            </a:r>
            <a:r>
              <a:rPr lang="en-US" dirty="0" smtClean="0"/>
              <a:t> </a:t>
            </a:r>
            <a:r>
              <a:rPr lang="en-US" dirty="0" err="1" smtClean="0"/>
              <a:t>optimizasyonlarını</a:t>
            </a:r>
            <a:r>
              <a:rPr lang="en-US" dirty="0" smtClean="0"/>
              <a:t> </a:t>
            </a:r>
            <a:r>
              <a:rPr lang="en-US" dirty="0" err="1"/>
              <a:t>düşünmek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zaman</a:t>
            </a:r>
            <a:r>
              <a:rPr lang="en-US" dirty="0"/>
              <a:t> </a:t>
            </a:r>
            <a:r>
              <a:rPr lang="en-US" dirty="0" err="1" smtClean="0"/>
              <a:t>harcıyorlar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580" y="97992"/>
            <a:ext cx="1855421" cy="2217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632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ＭＳ Ｐゴシック" charset="0"/>
              </a:rPr>
              <a:t>RDD Operations</a:t>
            </a:r>
          </a:p>
        </p:txBody>
      </p:sp>
      <p:pic>
        <p:nvPicPr>
          <p:cNvPr id="3891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524000"/>
            <a:ext cx="83947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942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orbel" charset="0"/>
                <a:ea typeface="ＭＳ Ｐゴシック" charset="0"/>
                <a:cs typeface="ＭＳ Ｐゴシック" charset="0"/>
              </a:rPr>
              <a:t>Accumulator </a:t>
            </a:r>
            <a:r>
              <a:rPr lang="en-US" dirty="0" err="1" smtClean="0">
                <a:latin typeface="Corbel" charset="0"/>
                <a:ea typeface="ＭＳ Ｐゴシック" charset="0"/>
                <a:cs typeface="ＭＳ Ｐゴシック" charset="0"/>
              </a:rPr>
              <a:t>değişkenleri</a:t>
            </a:r>
            <a:endParaRPr lang="en-US" dirty="0">
              <a:latin typeface="Corbe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096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524000"/>
            <a:ext cx="5791200" cy="499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464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Down Arrow 39"/>
          <p:cNvSpPr/>
          <p:nvPr/>
        </p:nvSpPr>
        <p:spPr>
          <a:xfrm>
            <a:off x="3543300" y="4024313"/>
            <a:ext cx="1981200" cy="61595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ＭＳ Ｐゴシック" charset="0"/>
              </a:rPr>
              <a:t>RDD Fault Tolerance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457200" y="2244724"/>
            <a:ext cx="8305800" cy="4167187"/>
          </a:xfrm>
        </p:spPr>
        <p:txBody>
          <a:bodyPr/>
          <a:lstStyle/>
          <a:p>
            <a:pPr marL="0" indent="0">
              <a:spcBef>
                <a:spcPts val="1800"/>
              </a:spcBef>
            </a:pPr>
            <a:r>
              <a:rPr lang="en-US" dirty="0">
                <a:latin typeface="Corbel" charset="0"/>
                <a:ea typeface="ＭＳ Ｐゴシック" charset="0"/>
                <a:cs typeface="ＭＳ Ｐゴシック" charset="0"/>
              </a:rPr>
              <a:t>RDDs maintain </a:t>
            </a:r>
            <a:r>
              <a:rPr lang="en-US" i="1" dirty="0">
                <a:latin typeface="Corbel" charset="0"/>
                <a:ea typeface="ＭＳ Ｐゴシック" charset="0"/>
                <a:cs typeface="ＭＳ Ｐゴシック" charset="0"/>
              </a:rPr>
              <a:t>lineage</a:t>
            </a:r>
            <a:r>
              <a:rPr lang="en-US" dirty="0">
                <a:latin typeface="Corbel" charset="0"/>
                <a:ea typeface="ＭＳ Ｐゴシック" charset="0"/>
                <a:cs typeface="ＭＳ Ｐゴシック" charset="0"/>
              </a:rPr>
              <a:t> information that can be used to reconstruct lost partitions</a:t>
            </a:r>
          </a:p>
          <a:p>
            <a:pPr marL="0" indent="0">
              <a:spcBef>
                <a:spcPts val="1800"/>
              </a:spcBef>
            </a:pPr>
            <a:r>
              <a:rPr lang="en-US" dirty="0">
                <a:latin typeface="Corbel" charset="0"/>
                <a:ea typeface="ＭＳ Ｐゴシック" charset="0"/>
                <a:cs typeface="ＭＳ Ｐゴシック" charset="0"/>
              </a:rPr>
              <a:t>Ex:</a:t>
            </a:r>
          </a:p>
          <a:p>
            <a:pPr marL="0" indent="0">
              <a:spcBef>
                <a:spcPts val="1400"/>
              </a:spcBef>
            </a:pPr>
            <a:endParaRPr lang="en-US" dirty="0">
              <a:latin typeface="Corbel" charset="0"/>
              <a:ea typeface="ＭＳ Ｐゴシック" charset="0"/>
              <a:cs typeface="ＭＳ Ｐゴシック" charset="0"/>
            </a:endParaRPr>
          </a:p>
          <a:p>
            <a:pPr marL="0" indent="0">
              <a:spcBef>
                <a:spcPts val="1400"/>
              </a:spcBef>
            </a:pPr>
            <a:endParaRPr lang="en-US" dirty="0">
              <a:latin typeface="Corbe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1988" name="TextBox 4"/>
          <p:cNvSpPr txBox="1">
            <a:spLocks noChangeArrowheads="1"/>
          </p:cNvSpPr>
          <p:nvPr/>
        </p:nvSpPr>
        <p:spPr bwMode="auto">
          <a:xfrm>
            <a:off x="1092200" y="3051175"/>
            <a:ext cx="7899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Lucida Console" charset="0"/>
                <a:cs typeface="Lucida Console" charset="0"/>
              </a:rPr>
              <a:t>cachedMsgs = textFile(...).</a:t>
            </a:r>
            <a:r>
              <a:rPr lang="en-US" sz="1800">
                <a:solidFill>
                  <a:srgbClr val="3366FF"/>
                </a:solidFill>
                <a:latin typeface="Lucida Console" charset="0"/>
                <a:cs typeface="Lucida Console" charset="0"/>
              </a:rPr>
              <a:t>filter</a:t>
            </a:r>
            <a:r>
              <a:rPr lang="en-US" sz="1800">
                <a:latin typeface="Lucida Console" charset="0"/>
                <a:cs typeface="Lucida Console" charset="0"/>
              </a:rPr>
              <a:t>(</a:t>
            </a:r>
            <a:r>
              <a:rPr lang="en-US" sz="1800">
                <a:solidFill>
                  <a:srgbClr val="FF0080"/>
                </a:solidFill>
                <a:latin typeface="Lucida Console" charset="0"/>
                <a:cs typeface="Lucida Console" charset="0"/>
              </a:rPr>
              <a:t>_.contains(“error”)</a:t>
            </a:r>
            <a:r>
              <a:rPr lang="en-US" sz="1800">
                <a:latin typeface="Lucida Console" charset="0"/>
                <a:cs typeface="Lucida Console" charset="0"/>
              </a:rPr>
              <a:t>)</a:t>
            </a:r>
          </a:p>
          <a:p>
            <a:pPr eaLnBrk="1" hangingPunct="1"/>
            <a:r>
              <a:rPr lang="en-US" sz="1800">
                <a:latin typeface="Lucida Console" charset="0"/>
                <a:cs typeface="Lucida Console" charset="0"/>
              </a:rPr>
              <a:t>                          .</a:t>
            </a:r>
            <a:r>
              <a:rPr lang="en-US" sz="1800">
                <a:solidFill>
                  <a:srgbClr val="3366FF"/>
                </a:solidFill>
                <a:latin typeface="Lucida Console" charset="0"/>
                <a:cs typeface="Lucida Console" charset="0"/>
              </a:rPr>
              <a:t>map</a:t>
            </a:r>
            <a:r>
              <a:rPr lang="en-US" sz="1800">
                <a:latin typeface="Lucida Console" charset="0"/>
                <a:cs typeface="Lucida Console" charset="0"/>
              </a:rPr>
              <a:t>(</a:t>
            </a:r>
            <a:r>
              <a:rPr lang="en-US" sz="1800">
                <a:solidFill>
                  <a:srgbClr val="FF0080"/>
                </a:solidFill>
                <a:latin typeface="Lucida Console" charset="0"/>
                <a:cs typeface="Lucida Console" charset="0"/>
              </a:rPr>
              <a:t>_.split(‘\t’)(2)</a:t>
            </a:r>
            <a:r>
              <a:rPr lang="en-US" sz="1800">
                <a:latin typeface="Lucida Console" charset="0"/>
                <a:cs typeface="Lucida Console" charset="0"/>
              </a:rPr>
              <a:t>)</a:t>
            </a:r>
          </a:p>
          <a:p>
            <a:pPr eaLnBrk="1" hangingPunct="1"/>
            <a:r>
              <a:rPr lang="en-US" sz="1800">
                <a:latin typeface="Lucida Console" charset="0"/>
                <a:cs typeface="Lucida Console" charset="0"/>
              </a:rPr>
              <a:t>                          .</a:t>
            </a:r>
            <a:r>
              <a:rPr lang="en-US" sz="1800">
                <a:solidFill>
                  <a:srgbClr val="3366FF"/>
                </a:solidFill>
                <a:latin typeface="Lucida Console" charset="0"/>
                <a:cs typeface="Lucida Console" charset="0"/>
              </a:rPr>
              <a:t>cache</a:t>
            </a:r>
            <a:r>
              <a:rPr lang="en-US" sz="1800">
                <a:latin typeface="Lucida Console" charset="0"/>
                <a:cs typeface="Lucida Console" charset="0"/>
              </a:rPr>
              <a:t>()</a:t>
            </a:r>
          </a:p>
        </p:txBody>
      </p:sp>
      <p:grpSp>
        <p:nvGrpSpPr>
          <p:cNvPr id="41989" name="Group 33"/>
          <p:cNvGrpSpPr>
            <a:grpSpLocks/>
          </p:cNvGrpSpPr>
          <p:nvPr/>
        </p:nvGrpSpPr>
        <p:grpSpPr bwMode="auto">
          <a:xfrm>
            <a:off x="609600" y="4824413"/>
            <a:ext cx="7848600" cy="738187"/>
            <a:chOff x="1039465" y="4756967"/>
            <a:chExt cx="6961535" cy="653233"/>
          </a:xfrm>
        </p:grpSpPr>
        <p:sp>
          <p:nvSpPr>
            <p:cNvPr id="10" name="Rounded Rectangle 9"/>
            <p:cNvSpPr/>
            <p:nvPr/>
          </p:nvSpPr>
          <p:spPr>
            <a:xfrm>
              <a:off x="1039465" y="4756967"/>
              <a:ext cx="1399629" cy="653233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0" rIns="0" anchor="ctr"/>
            <a:lstStyle/>
            <a:p>
              <a:pPr algn="ctr">
                <a:defRPr/>
              </a:pPr>
              <a:r>
                <a:rPr lang="en-US" sz="1900" dirty="0" err="1"/>
                <a:t>HdfsRDD</a:t>
              </a:r>
              <a:endParaRPr lang="en-US" sz="1900" dirty="0"/>
            </a:p>
            <a:p>
              <a:pPr algn="ctr">
                <a:defRPr/>
              </a:pPr>
              <a:r>
                <a:rPr lang="en-US" sz="1600" dirty="0"/>
                <a:t>path: </a:t>
              </a:r>
              <a:r>
                <a:rPr lang="en-US" sz="1600" dirty="0" err="1"/>
                <a:t>hdfs</a:t>
              </a:r>
              <a:r>
                <a:rPr lang="en-US" sz="1600" dirty="0"/>
                <a:t>://…</a:t>
              </a: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2893903" y="4756967"/>
              <a:ext cx="1398220" cy="653233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0" rIns="0" anchor="ctr"/>
            <a:lstStyle/>
            <a:p>
              <a:pPr algn="ctr">
                <a:defRPr/>
              </a:pPr>
              <a:r>
                <a:rPr lang="en-US" sz="1900" dirty="0" err="1"/>
                <a:t>FilteredRDD</a:t>
              </a:r>
              <a:endParaRPr lang="en-US" sz="1900" dirty="0"/>
            </a:p>
            <a:p>
              <a:pPr algn="ctr">
                <a:defRPr/>
              </a:pPr>
              <a:r>
                <a:rPr lang="en-US" sz="1600" dirty="0" err="1"/>
                <a:t>func</a:t>
              </a:r>
              <a:r>
                <a:rPr lang="en-US" sz="1600" dirty="0"/>
                <a:t>: contains(...)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4748341" y="4756967"/>
              <a:ext cx="1398221" cy="653233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0" rIns="0" anchor="ctr"/>
            <a:lstStyle/>
            <a:p>
              <a:pPr algn="ctr">
                <a:defRPr/>
              </a:pPr>
              <a:r>
                <a:rPr lang="en-US" sz="1900" dirty="0" err="1"/>
                <a:t>MappedRDD</a:t>
              </a:r>
              <a:endParaRPr lang="en-US" sz="1900" dirty="0"/>
            </a:p>
            <a:p>
              <a:pPr algn="ctr">
                <a:defRPr/>
              </a:pPr>
              <a:r>
                <a:rPr lang="en-US" sz="1600" dirty="0" err="1"/>
                <a:t>func</a:t>
              </a:r>
              <a:r>
                <a:rPr lang="en-US" sz="1600" dirty="0"/>
                <a:t>: split(…)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6601371" y="4756967"/>
              <a:ext cx="1399629" cy="653233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lIns="0" rIns="0" anchor="ctr"/>
            <a:lstStyle/>
            <a:p>
              <a:pPr algn="ctr">
                <a:defRPr/>
              </a:pPr>
              <a:r>
                <a:rPr lang="en-US" sz="1900" dirty="0" err="1"/>
                <a:t>CachedRDD</a:t>
              </a:r>
              <a:endParaRPr lang="en-US" sz="1900" dirty="0"/>
            </a:p>
          </p:txBody>
        </p:sp>
        <p:cxnSp>
          <p:nvCxnSpPr>
            <p:cNvPr id="21" name="Straight Arrow Connector 20"/>
            <p:cNvCxnSpPr>
              <a:stCxn id="11" idx="1"/>
              <a:endCxn id="10" idx="3"/>
            </p:cNvCxnSpPr>
            <p:nvPr/>
          </p:nvCxnSpPr>
          <p:spPr>
            <a:xfrm rot="10800000">
              <a:off x="2439094" y="5084286"/>
              <a:ext cx="454809" cy="140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>
              <a:stCxn id="12" idx="1"/>
              <a:endCxn id="11" idx="3"/>
            </p:cNvCxnSpPr>
            <p:nvPr/>
          </p:nvCxnSpPr>
          <p:spPr>
            <a:xfrm rot="10800000">
              <a:off x="4292124" y="5084286"/>
              <a:ext cx="456217" cy="140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>
              <a:stCxn id="13" idx="1"/>
              <a:endCxn id="12" idx="3"/>
            </p:cNvCxnSpPr>
            <p:nvPr/>
          </p:nvCxnSpPr>
          <p:spPr>
            <a:xfrm rot="10800000">
              <a:off x="6146562" y="5084286"/>
              <a:ext cx="454809" cy="140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395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>
          <a:xfrm>
            <a:off x="457200" y="598488"/>
            <a:ext cx="8229600" cy="1143000"/>
          </a:xfrm>
        </p:spPr>
        <p:txBody>
          <a:bodyPr/>
          <a:lstStyle/>
          <a:p>
            <a:r>
              <a:rPr lang="en-US" sz="4000">
                <a:latin typeface="Corbel" charset="0"/>
                <a:ea typeface="ＭＳ Ｐゴシック" charset="0"/>
                <a:cs typeface="ＭＳ Ｐゴシック" charset="0"/>
              </a:rPr>
              <a:t>RDDs vs Distributed Shared Memory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51038"/>
          <a:ext cx="8229600" cy="4754852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286000"/>
                <a:gridCol w="2971800"/>
                <a:gridCol w="2971800"/>
              </a:tblGrid>
              <a:tr h="441958"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Concern</a:t>
                      </a:r>
                      <a:endParaRPr lang="en-US" sz="23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RDDs</a:t>
                      </a:r>
                      <a:endParaRPr lang="en-US" sz="2300" dirty="0"/>
                    </a:p>
                  </a:txBody>
                  <a:tcPr marT="45717" marB="45717"/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Distr. Shared </a:t>
                      </a:r>
                      <a:r>
                        <a:rPr lang="en-US" sz="2300" dirty="0" err="1" smtClean="0"/>
                        <a:t>Mem</a:t>
                      </a:r>
                      <a:r>
                        <a:rPr lang="en-US" sz="2300" dirty="0" smtClean="0"/>
                        <a:t>.</a:t>
                      </a:r>
                      <a:endParaRPr lang="en-US" sz="2300" dirty="0"/>
                    </a:p>
                  </a:txBody>
                  <a:tcPr marT="45717" marB="45717"/>
                </a:tc>
              </a:tr>
              <a:tr h="441958"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Reads</a:t>
                      </a:r>
                      <a:endParaRPr lang="en-US" sz="2300" dirty="0"/>
                    </a:p>
                  </a:txBody>
                  <a:tcPr marT="45717" marB="45717">
                    <a:lnR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Fine-grained</a:t>
                      </a:r>
                      <a:endParaRPr lang="en-US" sz="2300" dirty="0"/>
                    </a:p>
                  </a:txBody>
                  <a:tcPr marT="45717" marB="45717">
                    <a:lnL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Fine-grained</a:t>
                      </a:r>
                      <a:endParaRPr lang="en-US" sz="2300" dirty="0"/>
                    </a:p>
                  </a:txBody>
                  <a:tcPr marT="45717" marB="45717">
                    <a:lnL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41958"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Writes</a:t>
                      </a:r>
                      <a:endParaRPr lang="en-US" sz="2300" dirty="0"/>
                    </a:p>
                  </a:txBody>
                  <a:tcPr marT="45717" marB="45717">
                    <a:lnR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Bulk</a:t>
                      </a:r>
                      <a:r>
                        <a:rPr lang="en-US" sz="2300" baseline="0" dirty="0" smtClean="0"/>
                        <a:t> transformations</a:t>
                      </a:r>
                      <a:endParaRPr lang="en-US" sz="2300" dirty="0"/>
                    </a:p>
                  </a:txBody>
                  <a:tcPr marT="45717" marB="45717">
                    <a:lnL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Fine-grained</a:t>
                      </a:r>
                      <a:endParaRPr lang="en-US" sz="2300" dirty="0"/>
                    </a:p>
                  </a:txBody>
                  <a:tcPr marT="45717" marB="45717">
                    <a:lnL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41958"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Consistency</a:t>
                      </a:r>
                      <a:endParaRPr lang="en-US" sz="2300" dirty="0"/>
                    </a:p>
                  </a:txBody>
                  <a:tcPr marT="45717" marB="45717">
                    <a:lnR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Trivial (immutable)</a:t>
                      </a:r>
                      <a:endParaRPr lang="en-US" sz="2300" dirty="0"/>
                    </a:p>
                  </a:txBody>
                  <a:tcPr marT="45717" marB="45717">
                    <a:lnL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Up</a:t>
                      </a:r>
                      <a:r>
                        <a:rPr lang="en-US" sz="2300" baseline="0" dirty="0" smtClean="0"/>
                        <a:t> to app / runtime</a:t>
                      </a:r>
                      <a:endParaRPr lang="en-US" sz="2300" dirty="0"/>
                    </a:p>
                  </a:txBody>
                  <a:tcPr marT="45717" marB="45717">
                    <a:lnL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92483"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Fault recovery</a:t>
                      </a:r>
                      <a:endParaRPr lang="en-US" sz="2300" dirty="0"/>
                    </a:p>
                  </a:txBody>
                  <a:tcPr marT="45717" marB="45717">
                    <a:lnR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Fine-grained and low-overhead</a:t>
                      </a:r>
                      <a:r>
                        <a:rPr lang="en-US" sz="2300" baseline="0" dirty="0" smtClean="0"/>
                        <a:t> using lineage</a:t>
                      </a:r>
                      <a:endParaRPr lang="en-US" sz="2300" dirty="0"/>
                    </a:p>
                  </a:txBody>
                  <a:tcPr marT="45717" marB="45717">
                    <a:lnL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Requires checkpoints</a:t>
                      </a:r>
                      <a:r>
                        <a:rPr lang="en-US" sz="2300" baseline="0" dirty="0" smtClean="0"/>
                        <a:t> and program rollback</a:t>
                      </a:r>
                      <a:endParaRPr lang="en-US" sz="2300" dirty="0"/>
                    </a:p>
                  </a:txBody>
                  <a:tcPr marT="45717" marB="45717">
                    <a:lnL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792483"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Work placement</a:t>
                      </a:r>
                      <a:endParaRPr lang="en-US" sz="2300" dirty="0"/>
                    </a:p>
                  </a:txBody>
                  <a:tcPr marT="45717" marB="45717">
                    <a:lnR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Automatic</a:t>
                      </a:r>
                      <a:r>
                        <a:rPr lang="en-US" sz="2300" baseline="0" dirty="0" smtClean="0"/>
                        <a:t> b</a:t>
                      </a:r>
                      <a:r>
                        <a:rPr lang="en-US" sz="2300" dirty="0" smtClean="0"/>
                        <a:t>ased on data locality</a:t>
                      </a:r>
                      <a:endParaRPr lang="en-US" sz="2300" dirty="0"/>
                    </a:p>
                  </a:txBody>
                  <a:tcPr marT="45717" marB="45717">
                    <a:lnL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2300" dirty="0" smtClean="0"/>
                        <a:t>Up to</a:t>
                      </a:r>
                      <a:r>
                        <a:rPr lang="en-US" sz="2300" baseline="0" dirty="0" smtClean="0"/>
                        <a:t> app (but runtime aims for transparency)</a:t>
                      </a:r>
                      <a:endParaRPr lang="en-US" sz="2300" dirty="0"/>
                    </a:p>
                  </a:txBody>
                  <a:tcPr marT="45717" marB="45717">
                    <a:lnL w="12700" cap="flat" cmpd="sng" algn="ctr">
                      <a:solidFill>
                        <a:srgbClr val="4F80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062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>
          <a:xfrm>
            <a:off x="457200" y="598488"/>
            <a:ext cx="8229600" cy="1143000"/>
          </a:xfrm>
        </p:spPr>
        <p:txBody>
          <a:bodyPr/>
          <a:lstStyle/>
          <a:p>
            <a:r>
              <a:rPr lang="en-US" sz="5000" dirty="0" err="1" smtClean="0">
                <a:latin typeface="Corbel" charset="0"/>
                <a:ea typeface="ＭＳ Ｐゴシック" charset="0"/>
                <a:cs typeface="ＭＳ Ｐゴシック" charset="0"/>
              </a:rPr>
              <a:t>Örnek</a:t>
            </a:r>
            <a:r>
              <a:rPr lang="en-US" sz="5000" dirty="0" smtClean="0">
                <a:latin typeface="Corbel" charset="0"/>
                <a:ea typeface="ＭＳ Ｐゴシック" charset="0"/>
                <a:cs typeface="ＭＳ Ｐゴシック" charset="0"/>
              </a:rPr>
              <a:t>: </a:t>
            </a:r>
            <a:r>
              <a:rPr lang="en-US" sz="5000" dirty="0">
                <a:latin typeface="Corbel" charset="0"/>
                <a:ea typeface="ＭＳ Ｐゴシック" charset="0"/>
                <a:cs typeface="ＭＳ Ｐゴシック" charset="0"/>
              </a:rPr>
              <a:t>Logistic Regression</a:t>
            </a:r>
          </a:p>
        </p:txBody>
      </p:sp>
      <p:sp>
        <p:nvSpPr>
          <p:cNvPr id="46082" name="Content Placeholder 4"/>
          <p:cNvSpPr>
            <a:spLocks noGrp="1"/>
          </p:cNvSpPr>
          <p:nvPr>
            <p:ph idx="1"/>
          </p:nvPr>
        </p:nvSpPr>
        <p:spPr>
          <a:xfrm>
            <a:off x="457200" y="1951038"/>
            <a:ext cx="8229600" cy="944562"/>
          </a:xfrm>
        </p:spPr>
        <p:txBody>
          <a:bodyPr/>
          <a:lstStyle/>
          <a:p>
            <a:pPr marL="0" indent="0"/>
            <a:r>
              <a:rPr lang="en-US">
                <a:latin typeface="Corbel" charset="0"/>
                <a:ea typeface="ＭＳ Ｐゴシック" charset="0"/>
                <a:cs typeface="ＭＳ Ｐゴシック" charset="0"/>
              </a:rPr>
              <a:t>Goal: find best line separating two sets of points</a:t>
            </a:r>
          </a:p>
        </p:txBody>
      </p:sp>
      <p:sp>
        <p:nvSpPr>
          <p:cNvPr id="46083" name="TextBox 6"/>
          <p:cNvSpPr txBox="1">
            <a:spLocks noChangeArrowheads="1"/>
          </p:cNvSpPr>
          <p:nvPr/>
        </p:nvSpPr>
        <p:spPr bwMode="auto">
          <a:xfrm rot="21003">
            <a:off x="4630738" y="3713163"/>
            <a:ext cx="4095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0000FF"/>
                </a:solidFill>
                <a:cs typeface="Arial" charset="0"/>
              </a:rPr>
              <a:t>+</a:t>
            </a:r>
          </a:p>
        </p:txBody>
      </p:sp>
      <p:sp>
        <p:nvSpPr>
          <p:cNvPr id="46084" name="TextBox 7"/>
          <p:cNvSpPr txBox="1">
            <a:spLocks noChangeArrowheads="1"/>
          </p:cNvSpPr>
          <p:nvPr/>
        </p:nvSpPr>
        <p:spPr bwMode="auto">
          <a:xfrm rot="21003">
            <a:off x="3611563" y="4946650"/>
            <a:ext cx="40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cs typeface="Arial" charset="0"/>
              </a:rPr>
              <a:t>–</a:t>
            </a:r>
          </a:p>
        </p:txBody>
      </p:sp>
      <p:sp>
        <p:nvSpPr>
          <p:cNvPr id="46085" name="TextBox 8"/>
          <p:cNvSpPr txBox="1">
            <a:spLocks noChangeArrowheads="1"/>
          </p:cNvSpPr>
          <p:nvPr/>
        </p:nvSpPr>
        <p:spPr bwMode="auto">
          <a:xfrm rot="21003">
            <a:off x="4524375" y="4117975"/>
            <a:ext cx="4095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0000FF"/>
                </a:solidFill>
                <a:cs typeface="Arial" charset="0"/>
              </a:rPr>
              <a:t>+</a:t>
            </a:r>
          </a:p>
        </p:txBody>
      </p:sp>
      <p:sp>
        <p:nvSpPr>
          <p:cNvPr id="46086" name="TextBox 9"/>
          <p:cNvSpPr txBox="1">
            <a:spLocks noChangeArrowheads="1"/>
          </p:cNvSpPr>
          <p:nvPr/>
        </p:nvSpPr>
        <p:spPr bwMode="auto">
          <a:xfrm rot="21003">
            <a:off x="5392738" y="3870325"/>
            <a:ext cx="4095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0000FF"/>
                </a:solidFill>
                <a:cs typeface="Arial" charset="0"/>
              </a:rPr>
              <a:t>+</a:t>
            </a:r>
          </a:p>
        </p:txBody>
      </p:sp>
      <p:sp>
        <p:nvSpPr>
          <p:cNvPr id="46087" name="TextBox 10"/>
          <p:cNvSpPr txBox="1">
            <a:spLocks noChangeArrowheads="1"/>
          </p:cNvSpPr>
          <p:nvPr/>
        </p:nvSpPr>
        <p:spPr bwMode="auto">
          <a:xfrm rot="21003">
            <a:off x="4981575" y="4116388"/>
            <a:ext cx="4095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0000FF"/>
                </a:solidFill>
                <a:cs typeface="Arial" charset="0"/>
              </a:rPr>
              <a:t>+</a:t>
            </a:r>
          </a:p>
        </p:txBody>
      </p:sp>
      <p:sp>
        <p:nvSpPr>
          <p:cNvPr id="46088" name="TextBox 11"/>
          <p:cNvSpPr txBox="1">
            <a:spLocks noChangeArrowheads="1"/>
          </p:cNvSpPr>
          <p:nvPr/>
        </p:nvSpPr>
        <p:spPr bwMode="auto">
          <a:xfrm rot="21003">
            <a:off x="4910138" y="3430588"/>
            <a:ext cx="4095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0000FF"/>
                </a:solidFill>
                <a:cs typeface="Arial" charset="0"/>
              </a:rPr>
              <a:t>+</a:t>
            </a:r>
          </a:p>
        </p:txBody>
      </p:sp>
      <p:sp>
        <p:nvSpPr>
          <p:cNvPr id="46089" name="TextBox 12"/>
          <p:cNvSpPr txBox="1">
            <a:spLocks noChangeArrowheads="1"/>
          </p:cNvSpPr>
          <p:nvPr/>
        </p:nvSpPr>
        <p:spPr bwMode="auto">
          <a:xfrm rot="21003">
            <a:off x="5360988" y="4479925"/>
            <a:ext cx="4095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0000FF"/>
                </a:solidFill>
                <a:cs typeface="Arial" charset="0"/>
              </a:rPr>
              <a:t>+</a:t>
            </a:r>
          </a:p>
        </p:txBody>
      </p:sp>
      <p:sp>
        <p:nvSpPr>
          <p:cNvPr id="46090" name="TextBox 13"/>
          <p:cNvSpPr txBox="1">
            <a:spLocks noChangeArrowheads="1"/>
          </p:cNvSpPr>
          <p:nvPr/>
        </p:nvSpPr>
        <p:spPr bwMode="auto">
          <a:xfrm rot="21003">
            <a:off x="4222750" y="3578225"/>
            <a:ext cx="4095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0000FF"/>
                </a:solidFill>
                <a:cs typeface="Arial" charset="0"/>
              </a:rPr>
              <a:t>+</a:t>
            </a:r>
          </a:p>
        </p:txBody>
      </p:sp>
      <p:sp>
        <p:nvSpPr>
          <p:cNvPr id="46091" name="TextBox 14"/>
          <p:cNvSpPr txBox="1">
            <a:spLocks noChangeArrowheads="1"/>
          </p:cNvSpPr>
          <p:nvPr/>
        </p:nvSpPr>
        <p:spPr bwMode="auto">
          <a:xfrm rot="21003">
            <a:off x="4557713" y="3200400"/>
            <a:ext cx="4095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0000FF"/>
                </a:solidFill>
                <a:cs typeface="Arial" charset="0"/>
              </a:rPr>
              <a:t>+</a:t>
            </a:r>
          </a:p>
        </p:txBody>
      </p:sp>
      <p:sp>
        <p:nvSpPr>
          <p:cNvPr id="46092" name="TextBox 15"/>
          <p:cNvSpPr txBox="1">
            <a:spLocks noChangeArrowheads="1"/>
          </p:cNvSpPr>
          <p:nvPr/>
        </p:nvSpPr>
        <p:spPr bwMode="auto">
          <a:xfrm rot="21003">
            <a:off x="5265738" y="3411538"/>
            <a:ext cx="4095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0000FF"/>
                </a:solidFill>
                <a:cs typeface="Arial" charset="0"/>
              </a:rPr>
              <a:t>+</a:t>
            </a:r>
          </a:p>
        </p:txBody>
      </p:sp>
      <p:sp>
        <p:nvSpPr>
          <p:cNvPr id="46093" name="TextBox 16"/>
          <p:cNvSpPr txBox="1">
            <a:spLocks noChangeArrowheads="1"/>
          </p:cNvSpPr>
          <p:nvPr/>
        </p:nvSpPr>
        <p:spPr bwMode="auto">
          <a:xfrm rot="21003">
            <a:off x="3355975" y="4538663"/>
            <a:ext cx="4032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cs typeface="Arial" charset="0"/>
              </a:rPr>
              <a:t>–</a:t>
            </a:r>
          </a:p>
        </p:txBody>
      </p:sp>
      <p:sp>
        <p:nvSpPr>
          <p:cNvPr id="46094" name="TextBox 17"/>
          <p:cNvSpPr txBox="1">
            <a:spLocks noChangeArrowheads="1"/>
          </p:cNvSpPr>
          <p:nvPr/>
        </p:nvSpPr>
        <p:spPr bwMode="auto">
          <a:xfrm rot="21003">
            <a:off x="3919538" y="4470400"/>
            <a:ext cx="40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cs typeface="Arial" charset="0"/>
              </a:rPr>
              <a:t>–</a:t>
            </a:r>
          </a:p>
        </p:txBody>
      </p:sp>
      <p:sp>
        <p:nvSpPr>
          <p:cNvPr id="46095" name="TextBox 18"/>
          <p:cNvSpPr txBox="1">
            <a:spLocks noChangeArrowheads="1"/>
          </p:cNvSpPr>
          <p:nvPr/>
        </p:nvSpPr>
        <p:spPr bwMode="auto">
          <a:xfrm rot="21003">
            <a:off x="3692525" y="4184650"/>
            <a:ext cx="40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cs typeface="Arial" charset="0"/>
              </a:rPr>
              <a:t>–</a:t>
            </a:r>
          </a:p>
        </p:txBody>
      </p:sp>
      <p:sp>
        <p:nvSpPr>
          <p:cNvPr id="46096" name="TextBox 19"/>
          <p:cNvSpPr txBox="1">
            <a:spLocks noChangeArrowheads="1"/>
          </p:cNvSpPr>
          <p:nvPr/>
        </p:nvSpPr>
        <p:spPr bwMode="auto">
          <a:xfrm rot="21003">
            <a:off x="3076575" y="5151438"/>
            <a:ext cx="4032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cs typeface="Arial" charset="0"/>
              </a:rPr>
              <a:t>–</a:t>
            </a:r>
          </a:p>
        </p:txBody>
      </p:sp>
      <p:sp>
        <p:nvSpPr>
          <p:cNvPr id="46097" name="TextBox 20"/>
          <p:cNvSpPr txBox="1">
            <a:spLocks noChangeArrowheads="1"/>
          </p:cNvSpPr>
          <p:nvPr/>
        </p:nvSpPr>
        <p:spPr bwMode="auto">
          <a:xfrm rot="21003">
            <a:off x="3159125" y="4029075"/>
            <a:ext cx="40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cs typeface="Arial" charset="0"/>
              </a:rPr>
              <a:t>–</a:t>
            </a:r>
          </a:p>
        </p:txBody>
      </p:sp>
      <p:sp>
        <p:nvSpPr>
          <p:cNvPr id="46098" name="TextBox 21"/>
          <p:cNvSpPr txBox="1">
            <a:spLocks noChangeArrowheads="1"/>
          </p:cNvSpPr>
          <p:nvPr/>
        </p:nvSpPr>
        <p:spPr bwMode="auto">
          <a:xfrm rot="21003">
            <a:off x="4144963" y="4776788"/>
            <a:ext cx="4032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cs typeface="Arial" charset="0"/>
              </a:rPr>
              <a:t>–</a:t>
            </a:r>
          </a:p>
        </p:txBody>
      </p:sp>
      <p:sp>
        <p:nvSpPr>
          <p:cNvPr id="46099" name="TextBox 23"/>
          <p:cNvSpPr txBox="1">
            <a:spLocks noChangeArrowheads="1"/>
          </p:cNvSpPr>
          <p:nvPr/>
        </p:nvSpPr>
        <p:spPr bwMode="auto">
          <a:xfrm rot="21003">
            <a:off x="3706813" y="5327650"/>
            <a:ext cx="40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cs typeface="Arial" charset="0"/>
              </a:rPr>
              <a:t>–</a:t>
            </a:r>
          </a:p>
        </p:txBody>
      </p:sp>
      <p:sp>
        <p:nvSpPr>
          <p:cNvPr id="46100" name="TextBox 26"/>
          <p:cNvSpPr txBox="1">
            <a:spLocks noChangeArrowheads="1"/>
          </p:cNvSpPr>
          <p:nvPr/>
        </p:nvSpPr>
        <p:spPr bwMode="auto">
          <a:xfrm rot="21003">
            <a:off x="4219575" y="5102225"/>
            <a:ext cx="4032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cs typeface="Arial" charset="0"/>
              </a:rPr>
              <a:t>–</a:t>
            </a:r>
          </a:p>
        </p:txBody>
      </p:sp>
      <p:cxnSp>
        <p:nvCxnSpPr>
          <p:cNvPr id="29" name="Straight Connector 28"/>
          <p:cNvCxnSpPr/>
          <p:nvPr/>
        </p:nvCxnSpPr>
        <p:spPr>
          <a:xfrm rot="16221003" flipH="1">
            <a:off x="2840832" y="3455194"/>
            <a:ext cx="3243262" cy="2311400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6102" name="TextBox 32"/>
          <p:cNvSpPr txBox="1">
            <a:spLocks noChangeArrowheads="1"/>
          </p:cNvSpPr>
          <p:nvPr/>
        </p:nvSpPr>
        <p:spPr bwMode="auto">
          <a:xfrm rot="21003">
            <a:off x="4826000" y="4573588"/>
            <a:ext cx="4095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0000FF"/>
                </a:solidFill>
                <a:cs typeface="Arial" charset="0"/>
              </a:rPr>
              <a:t>+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470525" y="5564188"/>
            <a:ext cx="9794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latin typeface="Corbel" charset="0"/>
                <a:cs typeface="Corbel" charset="0"/>
              </a:rPr>
              <a:t>target</a:t>
            </a:r>
          </a:p>
        </p:txBody>
      </p:sp>
      <p:sp>
        <p:nvSpPr>
          <p:cNvPr id="46104" name="TextBox 43"/>
          <p:cNvSpPr txBox="1">
            <a:spLocks noChangeArrowheads="1"/>
          </p:cNvSpPr>
          <p:nvPr/>
        </p:nvSpPr>
        <p:spPr bwMode="auto">
          <a:xfrm rot="21003">
            <a:off x="2927350" y="4637088"/>
            <a:ext cx="4032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000" b="1">
                <a:solidFill>
                  <a:srgbClr val="FF0000"/>
                </a:solidFill>
                <a:cs typeface="Arial" charset="0"/>
              </a:rPr>
              <a:t>–</a:t>
            </a:r>
          </a:p>
        </p:txBody>
      </p:sp>
      <p:cxnSp>
        <p:nvCxnSpPr>
          <p:cNvPr id="47" name="Straight Connector 46"/>
          <p:cNvCxnSpPr/>
          <p:nvPr/>
        </p:nvCxnSpPr>
        <p:spPr>
          <a:xfrm rot="21003" flipV="1">
            <a:off x="2570163" y="3425825"/>
            <a:ext cx="3759200" cy="2438400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21003" flipV="1">
            <a:off x="2239963" y="3967163"/>
            <a:ext cx="4368800" cy="1363662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21003" flipV="1">
            <a:off x="2151063" y="4492625"/>
            <a:ext cx="4521200" cy="284163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21003">
            <a:off x="2290763" y="4010025"/>
            <a:ext cx="4330700" cy="1244600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5259388" y="2925763"/>
            <a:ext cx="24717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>
                <a:latin typeface="Corbel" charset="0"/>
                <a:cs typeface="Corbel" charset="0"/>
              </a:rPr>
              <a:t>random initial line</a:t>
            </a:r>
          </a:p>
        </p:txBody>
      </p:sp>
      <p:grpSp>
        <p:nvGrpSpPr>
          <p:cNvPr id="2" name="Group 126"/>
          <p:cNvGrpSpPr>
            <a:grpSpLocks/>
          </p:cNvGrpSpPr>
          <p:nvPr/>
        </p:nvGrpSpPr>
        <p:grpSpPr bwMode="auto">
          <a:xfrm>
            <a:off x="3241675" y="3429000"/>
            <a:ext cx="2309813" cy="2281238"/>
            <a:chOff x="3241449" y="3429776"/>
            <a:chExt cx="2309983" cy="2280738"/>
          </a:xfrm>
        </p:grpSpPr>
        <p:cxnSp>
          <p:nvCxnSpPr>
            <p:cNvPr id="109" name="Straight Connector 108"/>
            <p:cNvCxnSpPr/>
            <p:nvPr/>
          </p:nvCxnSpPr>
          <p:spPr>
            <a:xfrm rot="3444250" flipH="1" flipV="1">
              <a:off x="3682830" y="5197863"/>
              <a:ext cx="160303" cy="1588"/>
            </a:xfrm>
            <a:prstGeom prst="line">
              <a:avLst/>
            </a:prstGeom>
            <a:ln w="25400" cap="flat" cmpd="sng" algn="ctr">
              <a:solidFill>
                <a:srgbClr val="00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113" name="Group 125"/>
            <p:cNvGrpSpPr>
              <a:grpSpLocks/>
            </p:cNvGrpSpPr>
            <p:nvPr/>
          </p:nvGrpSpPr>
          <p:grpSpPr bwMode="auto">
            <a:xfrm>
              <a:off x="3241449" y="3429776"/>
              <a:ext cx="2309983" cy="2280738"/>
              <a:chOff x="3241449" y="3429776"/>
              <a:chExt cx="2309983" cy="2280738"/>
            </a:xfrm>
          </p:grpSpPr>
          <p:cxnSp>
            <p:nvCxnSpPr>
              <p:cNvPr id="74" name="Straight Connector 73"/>
              <p:cNvCxnSpPr/>
              <p:nvPr/>
            </p:nvCxnSpPr>
            <p:spPr>
              <a:xfrm rot="3444250">
                <a:off x="5033134" y="3903541"/>
                <a:ext cx="403137" cy="1587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rot="3444250">
                <a:off x="4774339" y="4151137"/>
                <a:ext cx="312669" cy="0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rot="3444250">
                <a:off x="4587068" y="3816247"/>
                <a:ext cx="779292" cy="6350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rot="3444250">
                <a:off x="5468106" y="3813073"/>
                <a:ext cx="165064" cy="1588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rot="3444250">
                <a:off x="4275085" y="4142408"/>
                <a:ext cx="661842" cy="1587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 rot="3444250" flipH="1" flipV="1">
                <a:off x="5434767" y="4063844"/>
                <a:ext cx="174587" cy="1588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 rot="3444250" flipH="1" flipV="1">
                <a:off x="5036276" y="4319375"/>
                <a:ext cx="174587" cy="1587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 rot="3444250" flipH="1" flipV="1">
                <a:off x="5036342" y="4457457"/>
                <a:ext cx="625338" cy="1587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 rot="3444250" flipH="1" flipV="1">
                <a:off x="4648941" y="4663787"/>
                <a:ext cx="472971" cy="1587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 rot="3444250">
                <a:off x="3178062" y="4705846"/>
                <a:ext cx="801512" cy="1588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 rot="3444250">
                <a:off x="3796378" y="4689181"/>
                <a:ext cx="380916" cy="1587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 rot="3444250">
                <a:off x="3029565" y="5155803"/>
                <a:ext cx="425357" cy="1588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 rot="3444250" flipH="1" flipV="1">
                <a:off x="4099601" y="4958997"/>
                <a:ext cx="304733" cy="1588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 rot="3444250">
                <a:off x="3466184" y="5414510"/>
                <a:ext cx="590421" cy="1587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 rot="3444250" flipH="1" flipV="1">
                <a:off x="3934534" y="5152629"/>
                <a:ext cx="615815" cy="1588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/>
              <p:cNvCxnSpPr/>
              <p:nvPr/>
            </p:nvCxnSpPr>
            <p:spPr>
              <a:xfrm rot="3444250" flipH="1" flipV="1">
                <a:off x="3227172" y="5442285"/>
                <a:ext cx="74596" cy="1588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 rot="3444250" flipH="1" flipV="1">
                <a:off x="4076547" y="4820121"/>
                <a:ext cx="74596" cy="1587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 rot="3444250" flipH="1" flipV="1">
                <a:off x="3478049" y="4975662"/>
                <a:ext cx="306321" cy="1587"/>
              </a:xfrm>
              <a:prstGeom prst="line">
                <a:avLst/>
              </a:prstGeom>
              <a:ln w="25400" cap="flat" cmpd="sng" algn="ctr">
                <a:solidFill>
                  <a:srgbClr val="00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29" name="Straight Connector 128"/>
          <p:cNvCxnSpPr/>
          <p:nvPr/>
        </p:nvCxnSpPr>
        <p:spPr>
          <a:xfrm>
            <a:off x="2641600" y="3335338"/>
            <a:ext cx="3649663" cy="2557462"/>
          </a:xfrm>
          <a:prstGeom prst="line">
            <a:avLst/>
          </a:prstGeom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892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65" grpId="0"/>
      <p:bldP spid="65" grpId="1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598488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Logistic Regression Code</a:t>
            </a:r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457199" y="2209800"/>
            <a:ext cx="8305801" cy="3916363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</a:pPr>
            <a:r>
              <a:rPr lang="en-US" sz="1900" dirty="0" err="1">
                <a:latin typeface="Lucida Console" charset="0"/>
                <a:ea typeface="ＭＳ Ｐゴシック" charset="0"/>
                <a:cs typeface="ＭＳ Ｐゴシック" charset="0"/>
              </a:rPr>
              <a:t>val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 data = </a:t>
            </a:r>
            <a:r>
              <a:rPr lang="en-US" sz="1900" dirty="0" err="1">
                <a:latin typeface="Lucida Console" charset="0"/>
                <a:ea typeface="ＭＳ Ｐゴシック" charset="0"/>
                <a:cs typeface="ＭＳ Ｐゴシック" charset="0"/>
              </a:rPr>
              <a:t>spark.textFile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(...).</a:t>
            </a:r>
            <a:r>
              <a:rPr lang="en-US" sz="1900" dirty="0">
                <a:solidFill>
                  <a:srgbClr val="3366FF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map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(</a:t>
            </a:r>
            <a:r>
              <a:rPr lang="en-US" sz="1900" dirty="0" err="1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readPoint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).</a:t>
            </a:r>
            <a:r>
              <a:rPr lang="en-US" sz="1900" dirty="0">
                <a:solidFill>
                  <a:srgbClr val="3366FF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cache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()</a:t>
            </a:r>
          </a:p>
          <a:p>
            <a:pPr marL="0" indent="0">
              <a:spcBef>
                <a:spcPct val="0"/>
              </a:spcBef>
            </a:pPr>
            <a:endParaRPr lang="en-US" sz="1900" dirty="0">
              <a:latin typeface="Lucida Console" charset="0"/>
              <a:ea typeface="ＭＳ Ｐゴシック" charset="0"/>
              <a:cs typeface="ＭＳ Ｐゴシック" charset="0"/>
            </a:endParaRPr>
          </a:p>
          <a:p>
            <a:pPr marL="0" indent="0">
              <a:spcBef>
                <a:spcPct val="0"/>
              </a:spcBef>
            </a:pPr>
            <a:r>
              <a:rPr lang="en-US" sz="1900" dirty="0" err="1">
                <a:latin typeface="Lucida Console" charset="0"/>
                <a:ea typeface="ＭＳ Ｐゴシック" charset="0"/>
                <a:cs typeface="ＭＳ Ｐゴシック" charset="0"/>
              </a:rPr>
              <a:t>var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 w = </a:t>
            </a:r>
            <a:r>
              <a:rPr lang="en-US" sz="1900" dirty="0" err="1">
                <a:latin typeface="Lucida Console" charset="0"/>
                <a:ea typeface="ＭＳ Ｐゴシック" charset="0"/>
                <a:cs typeface="ＭＳ Ｐゴシック" charset="0"/>
              </a:rPr>
              <a:t>Vector.random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(D)</a:t>
            </a:r>
          </a:p>
          <a:p>
            <a:pPr marL="0" indent="0">
              <a:spcBef>
                <a:spcPct val="0"/>
              </a:spcBef>
            </a:pPr>
            <a:endParaRPr lang="en-US" sz="1900" dirty="0">
              <a:latin typeface="Lucida Console" charset="0"/>
              <a:ea typeface="ＭＳ Ｐゴシック" charset="0"/>
              <a:cs typeface="ＭＳ Ｐゴシック" charset="0"/>
            </a:endParaRPr>
          </a:p>
          <a:p>
            <a:pPr marL="0" indent="0">
              <a:spcBef>
                <a:spcPct val="0"/>
              </a:spcBef>
            </a:pP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for (</a:t>
            </a:r>
            <a:r>
              <a:rPr lang="en-US" sz="1900" dirty="0" err="1">
                <a:latin typeface="Lucida Console" charset="0"/>
                <a:ea typeface="ＭＳ Ｐゴシック" charset="0"/>
                <a:cs typeface="ＭＳ Ｐゴシック" charset="0"/>
              </a:rPr>
              <a:t>i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 &lt;- 1 to ITERATIONS) {</a:t>
            </a:r>
          </a:p>
          <a:p>
            <a:pPr marL="0" indent="0">
              <a:spcBef>
                <a:spcPct val="0"/>
              </a:spcBef>
            </a:pP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  </a:t>
            </a:r>
            <a:r>
              <a:rPr lang="en-US" sz="1900" dirty="0" err="1">
                <a:latin typeface="Lucida Console" charset="0"/>
                <a:ea typeface="ＭＳ Ｐゴシック" charset="0"/>
                <a:cs typeface="ＭＳ Ｐゴシック" charset="0"/>
              </a:rPr>
              <a:t>val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 gradient = </a:t>
            </a:r>
            <a:r>
              <a:rPr lang="en-US" sz="1900" dirty="0" err="1">
                <a:latin typeface="Lucida Console" charset="0"/>
                <a:ea typeface="ＭＳ Ｐゴシック" charset="0"/>
                <a:cs typeface="ＭＳ Ｐゴシック" charset="0"/>
              </a:rPr>
              <a:t>data.</a:t>
            </a:r>
            <a:r>
              <a:rPr lang="en-US" sz="1900" dirty="0" err="1">
                <a:solidFill>
                  <a:srgbClr val="3366FF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map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(</a:t>
            </a:r>
            <a:r>
              <a:rPr lang="en-US" sz="1900" dirty="0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p =&gt;</a:t>
            </a:r>
          </a:p>
          <a:p>
            <a:pPr marL="0" indent="0">
              <a:spcBef>
                <a:spcPct val="0"/>
              </a:spcBef>
            </a:pPr>
            <a:r>
              <a:rPr lang="en-US" sz="1900" dirty="0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    (1 / (1 + </a:t>
            </a:r>
            <a:r>
              <a:rPr lang="en-US" sz="1900" dirty="0" err="1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exp</a:t>
            </a:r>
            <a:r>
              <a:rPr lang="en-US" sz="1900" dirty="0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(-</a:t>
            </a:r>
            <a:r>
              <a:rPr lang="en-US" sz="1900" dirty="0" err="1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p.y</a:t>
            </a:r>
            <a:r>
              <a:rPr lang="en-US" sz="1900" dirty="0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*(w dot </a:t>
            </a:r>
            <a:r>
              <a:rPr lang="en-US" sz="1900" dirty="0" err="1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p.x</a:t>
            </a:r>
            <a:r>
              <a:rPr lang="en-US" sz="1900" dirty="0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))) - 1) * </a:t>
            </a:r>
            <a:r>
              <a:rPr lang="en-US" sz="1900" dirty="0" err="1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p.y</a:t>
            </a:r>
            <a:r>
              <a:rPr lang="en-US" sz="1900" dirty="0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 * </a:t>
            </a:r>
            <a:r>
              <a:rPr lang="en-US" sz="1900" dirty="0" err="1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p.x</a:t>
            </a:r>
            <a:endParaRPr lang="en-US" sz="1900" dirty="0">
              <a:solidFill>
                <a:srgbClr val="FF0080"/>
              </a:solidFill>
              <a:latin typeface="Lucida Console" charset="0"/>
              <a:ea typeface="ＭＳ Ｐゴシック" charset="0"/>
              <a:cs typeface="ＭＳ Ｐゴシック" charset="0"/>
            </a:endParaRPr>
          </a:p>
          <a:p>
            <a:pPr marL="0" indent="0">
              <a:spcBef>
                <a:spcPct val="0"/>
              </a:spcBef>
            </a:pPr>
            <a:r>
              <a:rPr lang="en-US" sz="1900" dirty="0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  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).</a:t>
            </a:r>
            <a:r>
              <a:rPr lang="en-US" sz="1900" dirty="0">
                <a:solidFill>
                  <a:srgbClr val="3366FF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reduce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(</a:t>
            </a:r>
            <a:r>
              <a:rPr lang="en-US" sz="1900" dirty="0">
                <a:solidFill>
                  <a:srgbClr val="FF0080"/>
                </a:solidFill>
                <a:latin typeface="Lucida Console" charset="0"/>
                <a:ea typeface="ＭＳ Ｐゴシック" charset="0"/>
                <a:cs typeface="ＭＳ Ｐゴシック" charset="0"/>
              </a:rPr>
              <a:t>_ + _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)</a:t>
            </a:r>
          </a:p>
          <a:p>
            <a:pPr marL="0" indent="0">
              <a:spcBef>
                <a:spcPct val="0"/>
              </a:spcBef>
            </a:pP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  w -= gradient</a:t>
            </a:r>
          </a:p>
          <a:p>
            <a:pPr marL="0" indent="0">
              <a:spcBef>
                <a:spcPct val="0"/>
              </a:spcBef>
            </a:pP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}</a:t>
            </a:r>
          </a:p>
          <a:p>
            <a:pPr marL="0" indent="0">
              <a:spcBef>
                <a:spcPct val="0"/>
              </a:spcBef>
            </a:pPr>
            <a:endParaRPr lang="en-US" sz="1900" dirty="0">
              <a:latin typeface="Lucida Console" charset="0"/>
              <a:ea typeface="ＭＳ Ｐゴシック" charset="0"/>
              <a:cs typeface="ＭＳ Ｐゴシック" charset="0"/>
            </a:endParaRPr>
          </a:p>
          <a:p>
            <a:pPr marL="0" indent="0">
              <a:spcBef>
                <a:spcPct val="0"/>
              </a:spcBef>
            </a:pPr>
            <a:r>
              <a:rPr lang="en-US" sz="1900" dirty="0" err="1">
                <a:latin typeface="Lucida Console" charset="0"/>
                <a:ea typeface="ＭＳ Ｐゴシック" charset="0"/>
                <a:cs typeface="ＭＳ Ｐゴシック" charset="0"/>
              </a:rPr>
              <a:t>println</a:t>
            </a:r>
            <a:r>
              <a:rPr lang="en-US" sz="1900" dirty="0">
                <a:latin typeface="Lucida Console" charset="0"/>
                <a:ea typeface="ＭＳ Ｐゴシック" charset="0"/>
                <a:cs typeface="ＭＳ Ｐゴシック" charset="0"/>
              </a:rPr>
              <a:t>("Final w: " + w)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14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>
          <a:xfrm>
            <a:off x="457200" y="598488"/>
            <a:ext cx="6646863" cy="1143000"/>
          </a:xfrm>
        </p:spPr>
        <p:txBody>
          <a:bodyPr/>
          <a:lstStyle/>
          <a:p>
            <a:r>
              <a:rPr lang="en-US" sz="4500" dirty="0">
                <a:latin typeface="Corbel" charset="0"/>
                <a:ea typeface="ＭＳ Ｐゴシック" charset="0"/>
                <a:cs typeface="ＭＳ Ｐゴシック" charset="0"/>
              </a:rPr>
              <a:t>Logistic Regression Performance</a:t>
            </a:r>
          </a:p>
        </p:txBody>
      </p:sp>
      <p:graphicFrame>
        <p:nvGraphicFramePr>
          <p:cNvPr id="50178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900238"/>
          <a:ext cx="7569200" cy="432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90" name="Chart" r:id="rId4" imgW="7564511" imgH="4321707" progId="Excel.Chart.8">
                  <p:embed/>
                </p:oleObj>
              </mc:Choice>
              <mc:Fallback>
                <p:oleObj name="Chart" r:id="rId4" imgW="7564511" imgH="4321707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900238"/>
                        <a:ext cx="7569200" cy="432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6962775" y="2463800"/>
            <a:ext cx="1851025" cy="965200"/>
            <a:chOff x="7021694" y="2615568"/>
            <a:chExt cx="1850936" cy="965833"/>
          </a:xfrm>
        </p:grpSpPr>
        <p:cxnSp>
          <p:nvCxnSpPr>
            <p:cNvPr id="6" name="Straight Arrow Connector 5"/>
            <p:cNvCxnSpPr/>
            <p:nvPr/>
          </p:nvCxnSpPr>
          <p:spPr>
            <a:xfrm rot="5400000">
              <a:off x="6972297" y="3238330"/>
              <a:ext cx="533750" cy="15239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184" name="TextBox 8"/>
            <p:cNvSpPr txBox="1">
              <a:spLocks noChangeArrowheads="1"/>
            </p:cNvSpPr>
            <p:nvPr/>
          </p:nvSpPr>
          <p:spPr bwMode="auto">
            <a:xfrm>
              <a:off x="7021694" y="2615568"/>
              <a:ext cx="1850936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2100">
                  <a:latin typeface="Corbel" charset="0"/>
                  <a:cs typeface="Calibri" charset="0"/>
                </a:rPr>
                <a:t>127 s / iteration</a:t>
              </a: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542088" y="4267200"/>
            <a:ext cx="2525712" cy="1195388"/>
            <a:chOff x="6565901" y="4635502"/>
            <a:chExt cx="2525596" cy="1195776"/>
          </a:xfrm>
        </p:grpSpPr>
        <p:cxnSp>
          <p:nvCxnSpPr>
            <p:cNvPr id="9" name="Straight Arrow Connector 8"/>
            <p:cNvCxnSpPr/>
            <p:nvPr/>
          </p:nvCxnSpPr>
          <p:spPr>
            <a:xfrm rot="16200000" flipV="1">
              <a:off x="6967427" y="4784813"/>
              <a:ext cx="501813" cy="20319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182" name="TextBox 10"/>
            <p:cNvSpPr txBox="1">
              <a:spLocks noChangeArrowheads="1"/>
            </p:cNvSpPr>
            <p:nvPr/>
          </p:nvSpPr>
          <p:spPr bwMode="auto">
            <a:xfrm>
              <a:off x="6565901" y="5092703"/>
              <a:ext cx="2525596" cy="738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2100">
                  <a:latin typeface="Corbel" charset="0"/>
                  <a:cs typeface="Calibri" charset="0"/>
                </a:rPr>
                <a:t>first iteration 174 s</a:t>
              </a:r>
            </a:p>
            <a:p>
              <a:pPr algn="ctr" eaLnBrk="1" hangingPunct="1"/>
              <a:r>
                <a:rPr lang="en-US" sz="2100">
                  <a:latin typeface="Corbel" charset="0"/>
                  <a:cs typeface="Calibri" charset="0"/>
                </a:rPr>
                <a:t>further iterations 6 s</a:t>
              </a: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777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>
          <a:xfrm>
            <a:off x="457200" y="598488"/>
            <a:ext cx="8229600" cy="1143000"/>
          </a:xfrm>
        </p:spPr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ＭＳ Ｐゴシック" charset="0"/>
              </a:rPr>
              <a:t>Example: MapReduce</a:t>
            </a:r>
          </a:p>
        </p:txBody>
      </p:sp>
      <p:sp>
        <p:nvSpPr>
          <p:cNvPr id="52226" name="Content Placeholder 2"/>
          <p:cNvSpPr>
            <a:spLocks noGrp="1"/>
          </p:cNvSpPr>
          <p:nvPr>
            <p:ph idx="1"/>
          </p:nvPr>
        </p:nvSpPr>
        <p:spPr>
          <a:xfrm>
            <a:off x="457200" y="1951038"/>
            <a:ext cx="8229600" cy="1249362"/>
          </a:xfrm>
        </p:spPr>
        <p:txBody>
          <a:bodyPr/>
          <a:lstStyle/>
          <a:p>
            <a:pPr marL="0" indent="0"/>
            <a:r>
              <a:rPr lang="en-US">
                <a:latin typeface="Corbel" charset="0"/>
                <a:ea typeface="ＭＳ Ｐゴシック" charset="0"/>
                <a:cs typeface="ＭＳ Ｐゴシック" charset="0"/>
              </a:rPr>
              <a:t>MapReduce data flow can be expressed using RDD transformations</a:t>
            </a:r>
          </a:p>
        </p:txBody>
      </p:sp>
      <p:sp>
        <p:nvSpPr>
          <p:cNvPr id="52227" name="Content Placeholder 2"/>
          <p:cNvSpPr txBox="1">
            <a:spLocks/>
          </p:cNvSpPr>
          <p:nvPr/>
        </p:nvSpPr>
        <p:spPr bwMode="auto">
          <a:xfrm>
            <a:off x="515938" y="3200400"/>
            <a:ext cx="8229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900">
                <a:latin typeface="Lucida Console" charset="0"/>
              </a:rPr>
              <a:t>res = data.</a:t>
            </a:r>
            <a:r>
              <a:rPr lang="en-US" sz="1900">
                <a:solidFill>
                  <a:srgbClr val="3366FF"/>
                </a:solidFill>
                <a:latin typeface="Lucida Console" charset="0"/>
              </a:rPr>
              <a:t>flatMap</a:t>
            </a:r>
            <a:r>
              <a:rPr lang="en-US" sz="1900">
                <a:latin typeface="Lucida Console" charset="0"/>
              </a:rPr>
              <a:t>(</a:t>
            </a:r>
            <a:r>
              <a:rPr lang="en-US" sz="1900">
                <a:solidFill>
                  <a:srgbClr val="FF0080"/>
                </a:solidFill>
                <a:latin typeface="Lucida Console" charset="0"/>
              </a:rPr>
              <a:t>rec =&gt; myMapFunc(rec)</a:t>
            </a:r>
            <a:r>
              <a:rPr lang="en-US" sz="1900">
                <a:latin typeface="Lucida Console" charset="0"/>
              </a:rPr>
              <a:t>)</a:t>
            </a:r>
          </a:p>
          <a:p>
            <a:r>
              <a:rPr lang="en-US" sz="1900">
                <a:latin typeface="Lucida Console" charset="0"/>
              </a:rPr>
              <a:t>          .</a:t>
            </a:r>
            <a:r>
              <a:rPr lang="en-US" sz="1900">
                <a:solidFill>
                  <a:srgbClr val="3366FF"/>
                </a:solidFill>
                <a:latin typeface="Lucida Console" charset="0"/>
              </a:rPr>
              <a:t>groupByKey</a:t>
            </a:r>
            <a:r>
              <a:rPr lang="en-US" sz="1900">
                <a:latin typeface="Lucida Console" charset="0"/>
              </a:rPr>
              <a:t>()</a:t>
            </a:r>
          </a:p>
          <a:p>
            <a:r>
              <a:rPr lang="en-US" sz="1900">
                <a:latin typeface="Lucida Console" charset="0"/>
              </a:rPr>
              <a:t>          .</a:t>
            </a:r>
            <a:r>
              <a:rPr lang="en-US" sz="1900">
                <a:solidFill>
                  <a:srgbClr val="3366FF"/>
                </a:solidFill>
                <a:latin typeface="Lucida Console" charset="0"/>
              </a:rPr>
              <a:t>map</a:t>
            </a:r>
            <a:r>
              <a:rPr lang="en-US" sz="1900">
                <a:latin typeface="Lucida Console" charset="0"/>
              </a:rPr>
              <a:t>(</a:t>
            </a:r>
            <a:r>
              <a:rPr lang="en-US" sz="1900">
                <a:solidFill>
                  <a:srgbClr val="FF0080"/>
                </a:solidFill>
                <a:latin typeface="Lucida Console" charset="0"/>
              </a:rPr>
              <a:t>(key, vals) =&gt; myReduceFunc(key, vals)</a:t>
            </a:r>
            <a:r>
              <a:rPr lang="en-US" sz="1900">
                <a:latin typeface="Lucida Console" charset="0"/>
              </a:rPr>
              <a:t>)</a:t>
            </a:r>
          </a:p>
        </p:txBody>
      </p:sp>
      <p:sp>
        <p:nvSpPr>
          <p:cNvPr id="52228" name="Content Placeholder 2"/>
          <p:cNvSpPr txBox="1">
            <a:spLocks/>
          </p:cNvSpPr>
          <p:nvPr/>
        </p:nvSpPr>
        <p:spPr bwMode="auto">
          <a:xfrm>
            <a:off x="457200" y="4402138"/>
            <a:ext cx="8229600" cy="124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ts val="2000"/>
              </a:spcBef>
            </a:pPr>
            <a:r>
              <a:rPr lang="en-US" sz="3200">
                <a:latin typeface="Corbel" charset="0"/>
              </a:rPr>
              <a:t>Or with combiners:</a:t>
            </a:r>
          </a:p>
        </p:txBody>
      </p:sp>
      <p:sp>
        <p:nvSpPr>
          <p:cNvPr id="52229" name="Content Placeholder 2"/>
          <p:cNvSpPr txBox="1">
            <a:spLocks/>
          </p:cNvSpPr>
          <p:nvPr/>
        </p:nvSpPr>
        <p:spPr bwMode="auto">
          <a:xfrm>
            <a:off x="515938" y="5181600"/>
            <a:ext cx="8229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900">
                <a:latin typeface="Lucida Console" charset="0"/>
              </a:rPr>
              <a:t>res = data.</a:t>
            </a:r>
            <a:r>
              <a:rPr lang="en-US" sz="1900">
                <a:solidFill>
                  <a:srgbClr val="3366FF"/>
                </a:solidFill>
                <a:latin typeface="Lucida Console" charset="0"/>
              </a:rPr>
              <a:t>flatMap</a:t>
            </a:r>
            <a:r>
              <a:rPr lang="en-US" sz="1900">
                <a:latin typeface="Lucida Console" charset="0"/>
              </a:rPr>
              <a:t>(</a:t>
            </a:r>
            <a:r>
              <a:rPr lang="en-US" sz="1900">
                <a:solidFill>
                  <a:srgbClr val="FF0080"/>
                </a:solidFill>
                <a:latin typeface="Lucida Console" charset="0"/>
              </a:rPr>
              <a:t>rec =&gt; myMapFunc(rec)</a:t>
            </a:r>
            <a:r>
              <a:rPr lang="en-US" sz="1900">
                <a:latin typeface="Lucida Console" charset="0"/>
              </a:rPr>
              <a:t>)</a:t>
            </a:r>
          </a:p>
          <a:p>
            <a:r>
              <a:rPr lang="en-US" sz="1900">
                <a:latin typeface="Lucida Console" charset="0"/>
              </a:rPr>
              <a:t>          .</a:t>
            </a:r>
            <a:r>
              <a:rPr lang="en-US" sz="1900">
                <a:solidFill>
                  <a:srgbClr val="3366FF"/>
                </a:solidFill>
                <a:latin typeface="Lucida Console" charset="0"/>
              </a:rPr>
              <a:t>reduceByKey</a:t>
            </a:r>
            <a:r>
              <a:rPr lang="en-US" sz="1900">
                <a:latin typeface="Lucida Console" charset="0"/>
              </a:rPr>
              <a:t>(</a:t>
            </a:r>
            <a:r>
              <a:rPr lang="en-US" sz="1900">
                <a:solidFill>
                  <a:srgbClr val="FF0080"/>
                </a:solidFill>
                <a:latin typeface="Lucida Console" charset="0"/>
              </a:rPr>
              <a:t>myCombiner</a:t>
            </a:r>
            <a:r>
              <a:rPr lang="en-US" sz="1900">
                <a:latin typeface="Lucida Console" charset="0"/>
              </a:rPr>
              <a:t>)</a:t>
            </a:r>
          </a:p>
          <a:p>
            <a:r>
              <a:rPr lang="en-US" sz="1900">
                <a:latin typeface="Lucida Console" charset="0"/>
              </a:rPr>
              <a:t>          .</a:t>
            </a:r>
            <a:r>
              <a:rPr lang="en-US" sz="1900">
                <a:solidFill>
                  <a:srgbClr val="3366FF"/>
                </a:solidFill>
                <a:latin typeface="Lucida Console" charset="0"/>
              </a:rPr>
              <a:t>map</a:t>
            </a:r>
            <a:r>
              <a:rPr lang="en-US" sz="1900">
                <a:latin typeface="Lucida Console" charset="0"/>
              </a:rPr>
              <a:t>(</a:t>
            </a:r>
            <a:r>
              <a:rPr lang="en-US" sz="1900">
                <a:solidFill>
                  <a:srgbClr val="FF0080"/>
                </a:solidFill>
                <a:latin typeface="Lucida Console" charset="0"/>
              </a:rPr>
              <a:t>(key, val) =&gt; myReduceFunc(key, val)</a:t>
            </a:r>
            <a:r>
              <a:rPr lang="en-US" sz="1900">
                <a:latin typeface="Lucida Console" charset="0"/>
              </a:rPr>
              <a:t>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390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>
          <a:xfrm>
            <a:off x="457200" y="598488"/>
            <a:ext cx="8229600" cy="1143000"/>
          </a:xfrm>
        </p:spPr>
        <p:txBody>
          <a:bodyPr/>
          <a:lstStyle/>
          <a:p>
            <a:r>
              <a:rPr lang="en-US">
                <a:latin typeface="Corbel" charset="0"/>
                <a:ea typeface="ＭＳ Ｐゴシック" charset="0"/>
                <a:cs typeface="ＭＳ Ｐゴシック" charset="0"/>
              </a:rPr>
              <a:t>Word Count in Spark</a:t>
            </a:r>
          </a:p>
        </p:txBody>
      </p:sp>
      <p:sp>
        <p:nvSpPr>
          <p:cNvPr id="54274" name="Content Placeholder 2"/>
          <p:cNvSpPr txBox="1">
            <a:spLocks/>
          </p:cNvSpPr>
          <p:nvPr/>
        </p:nvSpPr>
        <p:spPr bwMode="auto">
          <a:xfrm>
            <a:off x="515938" y="1951038"/>
            <a:ext cx="8229600" cy="38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300">
                <a:latin typeface="Lucida Console" charset="0"/>
              </a:rPr>
              <a:t>val lines = spark.textFile(“</a:t>
            </a:r>
            <a:r>
              <a:rPr lang="en-US" altLang="ja-JP" sz="2300">
                <a:latin typeface="Lucida Console" charset="0"/>
                <a:cs typeface="Lucida Console" charset="0"/>
              </a:rPr>
              <a:t>hdfs://...</a:t>
            </a:r>
            <a:r>
              <a:rPr lang="en-US" sz="2300">
                <a:latin typeface="Lucida Console" charset="0"/>
                <a:cs typeface="Lucida Console" charset="0"/>
              </a:rPr>
              <a:t>”</a:t>
            </a:r>
            <a:r>
              <a:rPr lang="en-US" altLang="ja-JP" sz="2300">
                <a:latin typeface="Lucida Console" charset="0"/>
                <a:cs typeface="Lucida Console" charset="0"/>
              </a:rPr>
              <a:t>)</a:t>
            </a:r>
          </a:p>
          <a:p>
            <a:endParaRPr lang="en-US" sz="2300">
              <a:latin typeface="Lucida Console" charset="0"/>
              <a:cs typeface="Lucida Console" charset="0"/>
            </a:endParaRPr>
          </a:p>
          <a:p>
            <a:r>
              <a:rPr lang="en-US" sz="2300">
                <a:latin typeface="Lucida Console" charset="0"/>
                <a:cs typeface="Lucida Console" charset="0"/>
              </a:rPr>
              <a:t>val counts = lines.</a:t>
            </a:r>
            <a:r>
              <a:rPr lang="en-US" sz="2300">
                <a:solidFill>
                  <a:srgbClr val="3366FF"/>
                </a:solidFill>
                <a:latin typeface="Lucida Console" charset="0"/>
                <a:cs typeface="Lucida Console" charset="0"/>
              </a:rPr>
              <a:t>flatMap</a:t>
            </a:r>
            <a:r>
              <a:rPr lang="en-US" sz="2300">
                <a:latin typeface="Lucida Console" charset="0"/>
                <a:cs typeface="Lucida Console" charset="0"/>
              </a:rPr>
              <a:t>(</a:t>
            </a:r>
            <a:r>
              <a:rPr lang="en-US" sz="2300">
                <a:solidFill>
                  <a:srgbClr val="FF0080"/>
                </a:solidFill>
                <a:latin typeface="Lucida Console" charset="0"/>
                <a:cs typeface="Lucida Console" charset="0"/>
              </a:rPr>
              <a:t>_.split(“\\s”)</a:t>
            </a:r>
            <a:r>
              <a:rPr lang="en-US" sz="2300">
                <a:latin typeface="Lucida Console" charset="0"/>
                <a:cs typeface="Lucida Console" charset="0"/>
              </a:rPr>
              <a:t>)</a:t>
            </a:r>
          </a:p>
          <a:p>
            <a:r>
              <a:rPr lang="en-US" sz="2300">
                <a:latin typeface="Lucida Console" charset="0"/>
                <a:cs typeface="Lucida Console" charset="0"/>
              </a:rPr>
              <a:t>                  .</a:t>
            </a:r>
            <a:r>
              <a:rPr lang="en-US" sz="2300">
                <a:solidFill>
                  <a:srgbClr val="3366FF"/>
                </a:solidFill>
                <a:latin typeface="Lucida Console" charset="0"/>
                <a:cs typeface="Lucida Console" charset="0"/>
              </a:rPr>
              <a:t>reduceByKey</a:t>
            </a:r>
            <a:r>
              <a:rPr lang="en-US" sz="2300">
                <a:latin typeface="Lucida Console" charset="0"/>
                <a:cs typeface="Lucida Console" charset="0"/>
              </a:rPr>
              <a:t>(</a:t>
            </a:r>
            <a:r>
              <a:rPr lang="en-US" sz="2300">
                <a:solidFill>
                  <a:srgbClr val="FF0080"/>
                </a:solidFill>
                <a:latin typeface="Lucida Console" charset="0"/>
                <a:cs typeface="Lucida Console" charset="0"/>
              </a:rPr>
              <a:t>_ + _</a:t>
            </a:r>
            <a:r>
              <a:rPr lang="en-US" sz="2300">
                <a:latin typeface="Lucida Console" charset="0"/>
                <a:cs typeface="Lucida Console" charset="0"/>
              </a:rPr>
              <a:t>)</a:t>
            </a:r>
          </a:p>
          <a:p>
            <a:endParaRPr lang="en-US" sz="2300">
              <a:latin typeface="Lucida Console" charset="0"/>
              <a:cs typeface="Lucida Console" charset="0"/>
            </a:endParaRPr>
          </a:p>
          <a:p>
            <a:r>
              <a:rPr lang="en-US" sz="2300">
                <a:latin typeface="Lucida Console" charset="0"/>
                <a:cs typeface="Lucida Console" charset="0"/>
              </a:rPr>
              <a:t>counts.</a:t>
            </a:r>
            <a:r>
              <a:rPr lang="en-US" sz="2300">
                <a:solidFill>
                  <a:srgbClr val="3366FF"/>
                </a:solidFill>
                <a:latin typeface="Lucida Console" charset="0"/>
                <a:cs typeface="Lucida Console" charset="0"/>
              </a:rPr>
              <a:t>save</a:t>
            </a:r>
            <a:r>
              <a:rPr lang="en-US" sz="2300">
                <a:latin typeface="Lucida Console" charset="0"/>
                <a:cs typeface="Lucida Console" charset="0"/>
              </a:rPr>
              <a:t>(“</a:t>
            </a:r>
            <a:r>
              <a:rPr lang="en-US" altLang="ja-JP" sz="2300">
                <a:latin typeface="Lucida Console" charset="0"/>
                <a:cs typeface="Lucida Console" charset="0"/>
              </a:rPr>
              <a:t>hdfs://...</a:t>
            </a:r>
            <a:r>
              <a:rPr lang="en-US" sz="2300">
                <a:latin typeface="Lucida Console" charset="0"/>
                <a:cs typeface="Lucida Console" charset="0"/>
              </a:rPr>
              <a:t>”</a:t>
            </a:r>
            <a:r>
              <a:rPr lang="en-US" altLang="ja-JP" sz="2300">
                <a:latin typeface="Lucida Console" charset="0"/>
                <a:cs typeface="Lucida Console" charset="0"/>
              </a:rPr>
              <a:t>)</a:t>
            </a:r>
            <a:endParaRPr lang="en-US" sz="2300">
              <a:latin typeface="Lucida Console" charset="0"/>
              <a:cs typeface="Lucida Console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31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MLlib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0099" y="2247900"/>
            <a:ext cx="4394201" cy="3916363"/>
          </a:xfrm>
        </p:spPr>
        <p:txBody>
          <a:bodyPr>
            <a:normAutofit/>
          </a:bodyPr>
          <a:lstStyle/>
          <a:p>
            <a:r>
              <a:rPr lang="en-US" dirty="0"/>
              <a:t>Classification and regression</a:t>
            </a:r>
          </a:p>
          <a:p>
            <a:pPr lvl="1"/>
            <a:r>
              <a:rPr lang="en-US" dirty="0" smtClean="0"/>
              <a:t> linear </a:t>
            </a:r>
            <a:r>
              <a:rPr lang="en-US" dirty="0"/>
              <a:t>models (SVMs, logistic regression, linear regression)</a:t>
            </a:r>
          </a:p>
          <a:p>
            <a:pPr lvl="1"/>
            <a:r>
              <a:rPr lang="en-US" dirty="0" smtClean="0"/>
              <a:t>naive </a:t>
            </a:r>
            <a:r>
              <a:rPr lang="en-US" dirty="0"/>
              <a:t>Bayes</a:t>
            </a:r>
          </a:p>
          <a:p>
            <a:pPr lvl="1"/>
            <a:r>
              <a:rPr lang="en-US" dirty="0" smtClean="0"/>
              <a:t>decision </a:t>
            </a:r>
            <a:r>
              <a:rPr lang="en-US" dirty="0"/>
              <a:t>trees</a:t>
            </a:r>
          </a:p>
          <a:p>
            <a:pPr lvl="1"/>
            <a:r>
              <a:rPr lang="en-US" dirty="0" smtClean="0"/>
              <a:t>ensembles </a:t>
            </a:r>
            <a:r>
              <a:rPr lang="en-US" dirty="0"/>
              <a:t>of trees (Random Forests and Gradient-Boosted Trees)</a:t>
            </a:r>
          </a:p>
          <a:p>
            <a:pPr lvl="1"/>
            <a:r>
              <a:rPr lang="en-US" dirty="0" smtClean="0"/>
              <a:t>isotonic </a:t>
            </a:r>
            <a:r>
              <a:rPr lang="en-US" dirty="0"/>
              <a:t>regression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15300" y="361016"/>
            <a:ext cx="6477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169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799" y="2247900"/>
            <a:ext cx="4394201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Basic statistics</a:t>
            </a:r>
          </a:p>
          <a:p>
            <a:pPr lvl="1"/>
            <a:r>
              <a:rPr lang="en-US" dirty="0" smtClean="0"/>
              <a:t>summary statistics</a:t>
            </a:r>
          </a:p>
          <a:p>
            <a:pPr lvl="1"/>
            <a:r>
              <a:rPr lang="en-US" dirty="0" smtClean="0"/>
              <a:t>Correlations</a:t>
            </a:r>
          </a:p>
          <a:p>
            <a:pPr lvl="1"/>
            <a:r>
              <a:rPr lang="en-US" dirty="0" smtClean="0"/>
              <a:t>stratified sampling</a:t>
            </a:r>
          </a:p>
          <a:p>
            <a:pPr lvl="1"/>
            <a:r>
              <a:rPr lang="en-US" dirty="0" smtClean="0"/>
              <a:t>hypothesis testing</a:t>
            </a:r>
          </a:p>
          <a:p>
            <a:pPr lvl="1"/>
            <a:r>
              <a:rPr lang="en-US" dirty="0" smtClean="0"/>
              <a:t>streaming significance testing</a:t>
            </a:r>
          </a:p>
          <a:p>
            <a:pPr lvl="1"/>
            <a:r>
              <a:rPr lang="en-US" dirty="0" smtClean="0"/>
              <a:t>random data generation</a:t>
            </a:r>
          </a:p>
          <a:p>
            <a:pPr marL="0" indent="0">
              <a:buFont typeface="Wingdings 2" pitchFamily="18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028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işlemci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-2" t="112" r="55076" b="62419"/>
          <a:stretch/>
        </p:blipFill>
        <p:spPr>
          <a:xfrm>
            <a:off x="1791484" y="3128339"/>
            <a:ext cx="5174092" cy="1747541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47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MLlib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0099" y="2247900"/>
            <a:ext cx="4394201" cy="3916363"/>
          </a:xfrm>
        </p:spPr>
        <p:txBody>
          <a:bodyPr>
            <a:normAutofit/>
          </a:bodyPr>
          <a:lstStyle/>
          <a:p>
            <a:r>
              <a:rPr lang="en-US" dirty="0"/>
              <a:t>Frequent pattern mining</a:t>
            </a:r>
          </a:p>
          <a:p>
            <a:pPr lvl="1"/>
            <a:r>
              <a:rPr lang="en-US" dirty="0" smtClean="0"/>
              <a:t>FP</a:t>
            </a:r>
            <a:r>
              <a:rPr lang="en-US" dirty="0"/>
              <a:t>-growth</a:t>
            </a:r>
          </a:p>
          <a:p>
            <a:pPr lvl="1"/>
            <a:r>
              <a:rPr lang="en-US" dirty="0" smtClean="0"/>
              <a:t>association </a:t>
            </a:r>
            <a:r>
              <a:rPr lang="en-US" dirty="0"/>
              <a:t>rules</a:t>
            </a:r>
          </a:p>
          <a:p>
            <a:pPr lvl="1"/>
            <a:r>
              <a:rPr lang="en-US" dirty="0" err="1" smtClean="0"/>
              <a:t>PrefixSpan</a:t>
            </a:r>
            <a:endParaRPr lang="en-US" dirty="0"/>
          </a:p>
          <a:p>
            <a:r>
              <a:rPr lang="en-US" dirty="0"/>
              <a:t>Evaluation metrics</a:t>
            </a:r>
          </a:p>
          <a:p>
            <a:r>
              <a:rPr lang="en-US" dirty="0"/>
              <a:t>PMML model export</a:t>
            </a:r>
          </a:p>
          <a:p>
            <a:r>
              <a:rPr lang="en-US" dirty="0" smtClean="0"/>
              <a:t>Optimization</a:t>
            </a:r>
            <a:endParaRPr lang="en-US" dirty="0"/>
          </a:p>
          <a:p>
            <a:pPr lvl="1"/>
            <a:r>
              <a:rPr lang="en-US" dirty="0" smtClean="0"/>
              <a:t>stochastic </a:t>
            </a:r>
            <a:r>
              <a:rPr lang="en-US" dirty="0"/>
              <a:t>gradient descent</a:t>
            </a:r>
          </a:p>
          <a:p>
            <a:pPr lvl="1"/>
            <a:r>
              <a:rPr lang="en-US" dirty="0"/>
              <a:t>l</a:t>
            </a:r>
            <a:r>
              <a:rPr lang="en-US" dirty="0" smtClean="0"/>
              <a:t>imited</a:t>
            </a:r>
            <a:r>
              <a:rPr lang="en-US" dirty="0"/>
              <a:t>-memory BFGS (L-BFGS)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15300" y="361016"/>
            <a:ext cx="6477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170</a:t>
            </a:fld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04799" y="2247900"/>
            <a:ext cx="4394201" cy="39163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Collaborative filtering</a:t>
            </a:r>
          </a:p>
          <a:p>
            <a:pPr lvl="1"/>
            <a:r>
              <a:rPr lang="en-US" dirty="0" smtClean="0"/>
              <a:t>alternating </a:t>
            </a:r>
            <a:r>
              <a:rPr lang="en-US" dirty="0"/>
              <a:t>least squares (ALS)</a:t>
            </a:r>
          </a:p>
          <a:p>
            <a:r>
              <a:rPr lang="en-US" dirty="0"/>
              <a:t>Clustering</a:t>
            </a:r>
          </a:p>
          <a:p>
            <a:pPr lvl="1"/>
            <a:r>
              <a:rPr lang="en-US" dirty="0" smtClean="0"/>
              <a:t>k</a:t>
            </a:r>
            <a:r>
              <a:rPr lang="en-US" dirty="0"/>
              <a:t>-means</a:t>
            </a:r>
          </a:p>
          <a:p>
            <a:r>
              <a:rPr lang="en-US" dirty="0"/>
              <a:t>Gaussian mixture</a:t>
            </a:r>
          </a:p>
          <a:p>
            <a:pPr lvl="1"/>
            <a:r>
              <a:rPr lang="en-US" dirty="0" smtClean="0"/>
              <a:t>power </a:t>
            </a:r>
            <a:r>
              <a:rPr lang="en-US" dirty="0"/>
              <a:t>iteration clustering (PIC)</a:t>
            </a:r>
          </a:p>
          <a:p>
            <a:pPr lvl="1"/>
            <a:r>
              <a:rPr lang="en-US" dirty="0" smtClean="0"/>
              <a:t>latent </a:t>
            </a:r>
            <a:r>
              <a:rPr lang="en-US" dirty="0" err="1"/>
              <a:t>Dirichlet</a:t>
            </a:r>
            <a:r>
              <a:rPr lang="en-US" dirty="0"/>
              <a:t> allocation (LDA)</a:t>
            </a:r>
          </a:p>
          <a:p>
            <a:pPr lvl="1"/>
            <a:r>
              <a:rPr lang="en-US" dirty="0" smtClean="0"/>
              <a:t>bisecting </a:t>
            </a:r>
            <a:r>
              <a:rPr lang="en-US" dirty="0"/>
              <a:t>k-means</a:t>
            </a:r>
          </a:p>
          <a:p>
            <a:pPr lvl="1"/>
            <a:r>
              <a:rPr lang="en-US" dirty="0" smtClean="0"/>
              <a:t>streaming </a:t>
            </a:r>
            <a:r>
              <a:rPr lang="en-US" dirty="0"/>
              <a:t>k-means</a:t>
            </a:r>
          </a:p>
          <a:p>
            <a:r>
              <a:rPr lang="en-US" dirty="0"/>
              <a:t>Dimensionality reduction</a:t>
            </a:r>
          </a:p>
          <a:p>
            <a:pPr lvl="1"/>
            <a:r>
              <a:rPr lang="en-US" dirty="0" smtClean="0"/>
              <a:t>singular </a:t>
            </a:r>
            <a:r>
              <a:rPr lang="en-US" dirty="0"/>
              <a:t>value decomposition (SVD)</a:t>
            </a:r>
          </a:p>
          <a:p>
            <a:pPr lvl="1"/>
            <a:r>
              <a:rPr lang="en-US" dirty="0" smtClean="0"/>
              <a:t>principal </a:t>
            </a:r>
            <a:r>
              <a:rPr lang="en-US" dirty="0"/>
              <a:t>component analysis (PCA)</a:t>
            </a:r>
          </a:p>
        </p:txBody>
      </p:sp>
    </p:spTree>
    <p:extLst>
      <p:ext uri="{BB962C8B-B14F-4D97-AF65-F5344CB8AC3E}">
        <p14:creationId xmlns:p14="http://schemas.microsoft.com/office/powerpoint/2010/main" val="28684537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573" y="63500"/>
            <a:ext cx="6508377" cy="736600"/>
          </a:xfrm>
        </p:spPr>
        <p:txBody>
          <a:bodyPr/>
          <a:lstStyle/>
          <a:p>
            <a:r>
              <a:rPr lang="en-US" dirty="0" smtClean="0"/>
              <a:t>Apache </a:t>
            </a:r>
            <a:r>
              <a:rPr lang="en-US" dirty="0" err="1" smtClean="0"/>
              <a:t>Flink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4404" r="-14404"/>
          <a:stretch>
            <a:fillRect/>
          </a:stretch>
        </p:blipFill>
        <p:spPr>
          <a:xfrm>
            <a:off x="0" y="952500"/>
            <a:ext cx="8746050" cy="52625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361016"/>
            <a:ext cx="6858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258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54000"/>
            <a:ext cx="6508377" cy="685800"/>
          </a:xfrm>
        </p:spPr>
        <p:txBody>
          <a:bodyPr/>
          <a:lstStyle/>
          <a:p>
            <a:r>
              <a:rPr lang="en-US" dirty="0" smtClean="0"/>
              <a:t>Apache </a:t>
            </a:r>
            <a:r>
              <a:rPr lang="en-US" dirty="0" err="1" smtClean="0"/>
              <a:t>ve</a:t>
            </a:r>
            <a:r>
              <a:rPr lang="en-US" dirty="0" smtClean="0"/>
              <a:t> HPC: PageRank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098" y="1117599"/>
            <a:ext cx="7391402" cy="52067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96506" y="6488668"/>
            <a:ext cx="1443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Liang </a:t>
            </a:r>
            <a:r>
              <a:rPr lang="en-US" dirty="0" err="1" smtClean="0"/>
              <a:t>ve</a:t>
            </a:r>
            <a:r>
              <a:rPr lang="en-US" dirty="0" smtClean="0"/>
              <a:t> Lu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001000" y="361016"/>
            <a:ext cx="7620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804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54000"/>
            <a:ext cx="6508377" cy="685800"/>
          </a:xfrm>
        </p:spPr>
        <p:txBody>
          <a:bodyPr/>
          <a:lstStyle/>
          <a:p>
            <a:r>
              <a:rPr lang="en-US" dirty="0" smtClean="0"/>
              <a:t>Apache </a:t>
            </a:r>
            <a:r>
              <a:rPr lang="en-US" dirty="0" err="1" smtClean="0"/>
              <a:t>ve</a:t>
            </a:r>
            <a:r>
              <a:rPr lang="en-US" dirty="0" smtClean="0"/>
              <a:t> HPC: k-means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990136"/>
            <a:ext cx="7467601" cy="54985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96506" y="6488668"/>
            <a:ext cx="1443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Liang </a:t>
            </a:r>
            <a:r>
              <a:rPr lang="en-US" dirty="0" err="1" smtClean="0"/>
              <a:t>ve</a:t>
            </a:r>
            <a:r>
              <a:rPr lang="en-US" dirty="0" smtClean="0"/>
              <a:t> Lu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039100" y="361016"/>
            <a:ext cx="7239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1522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3200"/>
            <a:ext cx="6508377" cy="596900"/>
          </a:xfrm>
        </p:spPr>
        <p:txBody>
          <a:bodyPr/>
          <a:lstStyle/>
          <a:p>
            <a:r>
              <a:rPr lang="en-US" dirty="0" smtClean="0"/>
              <a:t>Apache </a:t>
            </a:r>
            <a:r>
              <a:rPr lang="en-US" dirty="0" err="1" smtClean="0"/>
              <a:t>ve</a:t>
            </a:r>
            <a:r>
              <a:rPr lang="en-US" dirty="0"/>
              <a:t> </a:t>
            </a:r>
            <a:r>
              <a:rPr lang="en-US" dirty="0" smtClean="0"/>
              <a:t>HPC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2376" r="2376"/>
          <a:stretch>
            <a:fillRect/>
          </a:stretch>
        </p:blipFill>
        <p:spPr>
          <a:xfrm>
            <a:off x="174812" y="901700"/>
            <a:ext cx="8800950" cy="52959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903609" y="6381750"/>
            <a:ext cx="1072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Jha</a:t>
            </a:r>
            <a:r>
              <a:rPr lang="en-US" dirty="0" smtClean="0"/>
              <a:t> </a:t>
            </a:r>
            <a:r>
              <a:rPr lang="en-US" dirty="0" err="1" smtClean="0"/>
              <a:t>v.d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064500" y="361016"/>
            <a:ext cx="6985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7487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Bibliyografi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bağlantılar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952" y="2209800"/>
            <a:ext cx="8841619" cy="39163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1400" b="1" dirty="0"/>
              <a:t>Where HPC &amp; Big Data </a:t>
            </a:r>
            <a:r>
              <a:rPr lang="en-US" sz="1400" b="1" dirty="0" smtClean="0"/>
              <a:t>Intersect</a:t>
            </a:r>
            <a:r>
              <a:rPr lang="en-US" sz="1400" dirty="0"/>
              <a:t>,</a:t>
            </a:r>
            <a:r>
              <a:rPr lang="en-US" sz="1400" dirty="0" smtClean="0"/>
              <a:t> Bruce Hendrickson, Sandia National Labs</a:t>
            </a:r>
          </a:p>
          <a:p>
            <a:pPr>
              <a:spcBef>
                <a:spcPts val="0"/>
              </a:spcBef>
            </a:pPr>
            <a:r>
              <a:rPr lang="en-US" sz="1400" b="1" dirty="0"/>
              <a:t>A Tale of Two Data-Intensive Paradigms: Applications, Abstractions, and Architectures</a:t>
            </a:r>
            <a:r>
              <a:rPr lang="en-US" sz="1400" dirty="0"/>
              <a:t>, </a:t>
            </a:r>
            <a:r>
              <a:rPr lang="en-US" sz="1400" dirty="0" err="1"/>
              <a:t>Jha</a:t>
            </a:r>
            <a:r>
              <a:rPr lang="en-US" sz="1400" dirty="0"/>
              <a:t>, S., </a:t>
            </a:r>
            <a:r>
              <a:rPr lang="en-US" sz="1400" dirty="0" err="1"/>
              <a:t>Qiu</a:t>
            </a:r>
            <a:r>
              <a:rPr lang="en-US" sz="1400" dirty="0"/>
              <a:t>, J</a:t>
            </a:r>
            <a:r>
              <a:rPr lang="en-US" sz="1400" dirty="0" smtClean="0"/>
              <a:t>., </a:t>
            </a:r>
            <a:r>
              <a:rPr lang="en-US" sz="1400" dirty="0" err="1"/>
              <a:t>Luckow</a:t>
            </a:r>
            <a:r>
              <a:rPr lang="en-US" sz="1400" dirty="0"/>
              <a:t>, A., </a:t>
            </a:r>
            <a:r>
              <a:rPr lang="en-US" sz="1400" dirty="0" err="1"/>
              <a:t>Mantha</a:t>
            </a:r>
            <a:r>
              <a:rPr lang="en-US" sz="1400" dirty="0"/>
              <a:t>, P., 2014 IEEE International Congress on Big Data (</a:t>
            </a:r>
            <a:r>
              <a:rPr lang="en-US" sz="1400" dirty="0" err="1"/>
              <a:t>BigData</a:t>
            </a:r>
            <a:r>
              <a:rPr lang="en-US" sz="1400" dirty="0"/>
              <a:t> Congress)</a:t>
            </a:r>
          </a:p>
          <a:p>
            <a:pPr>
              <a:spcBef>
                <a:spcPts val="0"/>
              </a:spcBef>
            </a:pPr>
            <a:r>
              <a:rPr lang="en-US" sz="1400" b="1" dirty="0"/>
              <a:t>How Big Data Is Redefining High Performance </a:t>
            </a:r>
            <a:r>
              <a:rPr lang="en-US" sz="1400" b="1" dirty="0" smtClean="0"/>
              <a:t>Computing</a:t>
            </a:r>
            <a:r>
              <a:rPr lang="en-US" sz="1400" dirty="0" smtClean="0"/>
              <a:t>, </a:t>
            </a:r>
            <a:r>
              <a:rPr lang="en-US" sz="1400" dirty="0"/>
              <a:t>Earl Joseph, Steve Conway, </a:t>
            </a:r>
            <a:r>
              <a:rPr lang="en-US" sz="1400" dirty="0" err="1"/>
              <a:t>Chirag</a:t>
            </a:r>
            <a:r>
              <a:rPr lang="en-US" sz="1400" dirty="0"/>
              <a:t> </a:t>
            </a:r>
            <a:r>
              <a:rPr lang="en-US" sz="1400" dirty="0" err="1"/>
              <a:t>Dekate</a:t>
            </a:r>
            <a:r>
              <a:rPr lang="en-US" sz="1400" dirty="0"/>
              <a:t>, Bob Sorensen </a:t>
            </a:r>
            <a:endParaRPr lang="en-US" sz="1400" dirty="0" smtClean="0"/>
          </a:p>
          <a:p>
            <a:pPr>
              <a:spcBef>
                <a:spcPts val="0"/>
              </a:spcBef>
            </a:pPr>
            <a:r>
              <a:rPr lang="en-US" sz="1400" dirty="0">
                <a:hlinkClick r:id="rId2"/>
              </a:rPr>
              <a:t>http://www.extremetech.com/extreme/185057-supercomputer-stagnation-new-list-of-the-worlds-fastest-computers-makes-exascale-by-2020-seem-</a:t>
            </a:r>
            <a:r>
              <a:rPr lang="en-US" sz="1400" dirty="0" smtClean="0">
                <a:hlinkClick r:id="rId2"/>
              </a:rPr>
              <a:t>unlikely</a:t>
            </a:r>
            <a:endParaRPr lang="en-US" sz="1400" dirty="0" smtClean="0"/>
          </a:p>
          <a:p>
            <a:pPr>
              <a:spcBef>
                <a:spcPts val="0"/>
              </a:spcBef>
            </a:pPr>
            <a:r>
              <a:rPr lang="en-US" sz="1400" b="1" dirty="0"/>
              <a:t>Accelerating Iterative Big Data Computing Through MPI</a:t>
            </a:r>
            <a:r>
              <a:rPr lang="en-US" sz="1400" dirty="0"/>
              <a:t>, Fan Liang and </a:t>
            </a:r>
            <a:r>
              <a:rPr lang="en-US" sz="1400" dirty="0" err="1"/>
              <a:t>Xiaoyi</a:t>
            </a:r>
            <a:r>
              <a:rPr lang="en-US" sz="1400" dirty="0"/>
              <a:t> </a:t>
            </a:r>
            <a:r>
              <a:rPr lang="en-US" sz="1400" dirty="0" smtClean="0"/>
              <a:t>Lu</a:t>
            </a:r>
          </a:p>
          <a:p>
            <a:pPr>
              <a:spcBef>
                <a:spcPts val="0"/>
              </a:spcBef>
            </a:pPr>
            <a:r>
              <a:rPr lang="en-US" sz="1400" b="1" dirty="0"/>
              <a:t>A Tale of Two Data-Intensive Paradigms: Applications, Abstractions, and </a:t>
            </a:r>
            <a:r>
              <a:rPr lang="en-US" sz="1400" b="1" dirty="0" smtClean="0"/>
              <a:t>Architectures </a:t>
            </a:r>
            <a:r>
              <a:rPr lang="en-US" sz="1400" dirty="0" err="1" smtClean="0"/>
              <a:t>Shantenu</a:t>
            </a:r>
            <a:r>
              <a:rPr lang="en-US" sz="1400" dirty="0" smtClean="0"/>
              <a:t> </a:t>
            </a:r>
            <a:r>
              <a:rPr lang="en-US" sz="1400" dirty="0" err="1"/>
              <a:t>Jha</a:t>
            </a:r>
            <a:r>
              <a:rPr lang="en-US" sz="1400" dirty="0"/>
              <a:t>, Judy </a:t>
            </a:r>
            <a:r>
              <a:rPr lang="en-US" sz="1400" dirty="0" err="1"/>
              <a:t>Qiu</a:t>
            </a:r>
            <a:r>
              <a:rPr lang="en-US" sz="1400" dirty="0"/>
              <a:t>, Andre </a:t>
            </a:r>
            <a:r>
              <a:rPr lang="en-US" sz="1400" dirty="0" err="1"/>
              <a:t>Luckow</a:t>
            </a:r>
            <a:r>
              <a:rPr lang="en-US" sz="1400" dirty="0"/>
              <a:t>, </a:t>
            </a:r>
            <a:r>
              <a:rPr lang="en-US" sz="1400" dirty="0" err="1"/>
              <a:t>Pradeep</a:t>
            </a:r>
            <a:r>
              <a:rPr lang="en-US" sz="1400" dirty="0"/>
              <a:t> </a:t>
            </a:r>
            <a:r>
              <a:rPr lang="en-US" sz="1400" dirty="0" err="1"/>
              <a:t>Mantha</a:t>
            </a:r>
            <a:r>
              <a:rPr lang="en-US" sz="1400" dirty="0"/>
              <a:t>, Geoffrey </a:t>
            </a:r>
            <a:r>
              <a:rPr lang="en-US" sz="1400" dirty="0" err="1"/>
              <a:t>C.Fox</a:t>
            </a:r>
            <a:r>
              <a:rPr lang="en-US" sz="1400" dirty="0"/>
              <a:t> </a:t>
            </a:r>
            <a:endParaRPr lang="en-US" sz="1400" dirty="0" smtClean="0"/>
          </a:p>
          <a:p>
            <a:pPr>
              <a:spcBef>
                <a:spcPts val="0"/>
              </a:spcBef>
            </a:pPr>
            <a:r>
              <a:rPr lang="en-US" sz="1400" dirty="0">
                <a:hlinkClick r:id="rId3"/>
              </a:rPr>
              <a:t>http://www.theplatform.net/2015/02/22/flink-sparks-next-wave-of-distributed-data-processing</a:t>
            </a:r>
            <a:r>
              <a:rPr lang="en-US" sz="1400" dirty="0" smtClean="0">
                <a:hlinkClick r:id="rId3"/>
              </a:rPr>
              <a:t>/</a:t>
            </a:r>
            <a:endParaRPr lang="en-US" sz="1400" dirty="0" smtClean="0"/>
          </a:p>
          <a:p>
            <a:pPr>
              <a:spcBef>
                <a:spcPts val="0"/>
              </a:spcBef>
            </a:pPr>
            <a:r>
              <a:rPr lang="en-US" sz="1400" dirty="0">
                <a:hlinkClick r:id="rId4"/>
              </a:rPr>
              <a:t>http://mechanitis.blogspot.com.tr/</a:t>
            </a:r>
            <a:r>
              <a:rPr lang="en-US" sz="1400" dirty="0" smtClean="0">
                <a:hlinkClick r:id="rId4"/>
              </a:rPr>
              <a:t>2011_07_01_archive.html</a:t>
            </a:r>
            <a:endParaRPr lang="en-US" sz="1400" dirty="0" smtClean="0"/>
          </a:p>
          <a:p>
            <a:pPr>
              <a:spcBef>
                <a:spcPts val="0"/>
              </a:spcBef>
            </a:pPr>
            <a:r>
              <a:rPr lang="en-US" sz="1400" dirty="0"/>
              <a:t>top500.org/featured/top-systems/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64500" y="361016"/>
            <a:ext cx="698500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175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5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06" y="773360"/>
            <a:ext cx="8561179" cy="5425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5038" y="342900"/>
            <a:ext cx="6508377" cy="564243"/>
          </a:xfrm>
        </p:spPr>
        <p:txBody>
          <a:bodyPr/>
          <a:lstStyle/>
          <a:p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zamanlar</a:t>
            </a:r>
            <a:r>
              <a:rPr lang="en-US" dirty="0" smtClean="0"/>
              <a:t>… 	</a:t>
            </a:r>
            <a:endParaRPr 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6007100" cy="365125"/>
          </a:xfrm>
        </p:spPr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18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727" y="4330700"/>
            <a:ext cx="1423472" cy="147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900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0"/>
            <a:ext cx="6508377" cy="967619"/>
          </a:xfrm>
        </p:spPr>
        <p:txBody>
          <a:bodyPr/>
          <a:lstStyle/>
          <a:p>
            <a:r>
              <a:rPr lang="en-US" dirty="0" err="1" smtClean="0"/>
              <a:t>Güç</a:t>
            </a:r>
            <a:r>
              <a:rPr lang="en-US" dirty="0" smtClean="0"/>
              <a:t> </a:t>
            </a:r>
            <a:r>
              <a:rPr lang="en-US" dirty="0" err="1" smtClean="0"/>
              <a:t>duvarı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10828" r="-10828"/>
          <a:stretch>
            <a:fillRect/>
          </a:stretch>
        </p:blipFill>
        <p:spPr>
          <a:xfrm>
            <a:off x="84668" y="1149275"/>
            <a:ext cx="8383058" cy="5043790"/>
          </a:xfrm>
        </p:spPr>
      </p:pic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6007100" cy="365125"/>
          </a:xfrm>
        </p:spPr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143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b="1" dirty="0" err="1" smtClean="0"/>
              <a:t>başarım</a:t>
            </a:r>
            <a:r>
              <a:rPr lang="en-US" dirty="0" smtClean="0"/>
              <a:t>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209800"/>
            <a:ext cx="8255001" cy="3916363"/>
          </a:xfrm>
        </p:spPr>
        <p:txBody>
          <a:bodyPr/>
          <a:lstStyle/>
          <a:p>
            <a:r>
              <a:rPr lang="en-US" dirty="0"/>
              <a:t>1. (</a:t>
            </a:r>
            <a:r>
              <a:rPr lang="en-US" dirty="0" err="1" smtClean="0"/>
              <a:t>isim</a:t>
            </a:r>
            <a:r>
              <a:rPr lang="en-US" dirty="0"/>
              <a:t>)</a:t>
            </a:r>
            <a:r>
              <a:rPr lang="en-US" dirty="0" smtClean="0"/>
              <a:t> </a:t>
            </a:r>
            <a:r>
              <a:rPr lang="en-US" dirty="0" err="1"/>
              <a:t>Elde</a:t>
            </a:r>
            <a:r>
              <a:rPr lang="en-US" dirty="0"/>
              <a:t> </a:t>
            </a:r>
            <a:r>
              <a:rPr lang="en-US" dirty="0" err="1"/>
              <a:t>edilen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başarı</a:t>
            </a:r>
            <a:endParaRPr lang="en-US" dirty="0"/>
          </a:p>
          <a:p>
            <a:r>
              <a:rPr lang="en-US" dirty="0"/>
              <a:t>2. </a:t>
            </a:r>
            <a:r>
              <a:rPr lang="en-US" dirty="0" err="1"/>
              <a:t>Herhangi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olayı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durumu</a:t>
            </a:r>
            <a:r>
              <a:rPr lang="en-US" dirty="0"/>
              <a:t> </a:t>
            </a:r>
            <a:r>
              <a:rPr lang="en-US" dirty="0" err="1"/>
              <a:t>başarma</a:t>
            </a:r>
            <a:r>
              <a:rPr lang="en-US" dirty="0"/>
              <a:t> </a:t>
            </a:r>
            <a:r>
              <a:rPr lang="en-US" dirty="0" err="1"/>
              <a:t>isteği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gücü</a:t>
            </a:r>
            <a:endParaRPr lang="en-US" dirty="0"/>
          </a:p>
          <a:p>
            <a:r>
              <a:rPr lang="en-US" dirty="0"/>
              <a:t>3. </a:t>
            </a:r>
            <a:r>
              <a:rPr lang="en-US" dirty="0" err="1"/>
              <a:t>Kişinin</a:t>
            </a:r>
            <a:r>
              <a:rPr lang="en-US" dirty="0"/>
              <a:t> </a:t>
            </a:r>
            <a:r>
              <a:rPr lang="en-US" dirty="0" err="1"/>
              <a:t>yapabileceği</a:t>
            </a:r>
            <a:r>
              <a:rPr lang="en-US" dirty="0"/>
              <a:t> </a:t>
            </a:r>
            <a:r>
              <a:rPr lang="en-US" b="1" dirty="0"/>
              <a:t>en </a:t>
            </a:r>
            <a:r>
              <a:rPr lang="en-US" b="1" dirty="0" err="1"/>
              <a:t>iyi</a:t>
            </a:r>
            <a:r>
              <a:rPr lang="en-US" b="1" dirty="0"/>
              <a:t> </a:t>
            </a:r>
            <a:r>
              <a:rPr lang="en-US" dirty="0" err="1"/>
              <a:t>derece</a:t>
            </a:r>
            <a:r>
              <a:rPr lang="en-US" dirty="0"/>
              <a:t>, </a:t>
            </a:r>
            <a:r>
              <a:rPr lang="en-US" dirty="0" err="1"/>
              <a:t>performans</a:t>
            </a:r>
            <a:endParaRPr lang="en-US" dirty="0"/>
          </a:p>
          <a:p>
            <a:r>
              <a:rPr lang="en-US" dirty="0"/>
              <a:t>4. </a:t>
            </a:r>
            <a:r>
              <a:rPr lang="en-US" dirty="0" err="1"/>
              <a:t>Herhangi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eseri</a:t>
            </a:r>
            <a:r>
              <a:rPr lang="en-US" dirty="0"/>
              <a:t>, </a:t>
            </a:r>
            <a:r>
              <a:rPr lang="en-US" dirty="0" err="1"/>
              <a:t>oyunu</a:t>
            </a:r>
            <a:r>
              <a:rPr lang="en-US" dirty="0"/>
              <a:t>, </a:t>
            </a:r>
            <a:r>
              <a:rPr lang="en-US" dirty="0" err="1"/>
              <a:t>işi</a:t>
            </a:r>
            <a:r>
              <a:rPr lang="en-US" dirty="0"/>
              <a:t> </a:t>
            </a:r>
            <a:r>
              <a:rPr lang="en-US" dirty="0" err="1"/>
              <a:t>vb.ni</a:t>
            </a:r>
            <a:r>
              <a:rPr lang="en-US" dirty="0"/>
              <a:t> </a:t>
            </a:r>
            <a:r>
              <a:rPr lang="en-US" dirty="0" err="1"/>
              <a:t>ortaya</a:t>
            </a:r>
            <a:r>
              <a:rPr lang="en-US" dirty="0"/>
              <a:t> </a:t>
            </a:r>
            <a:r>
              <a:rPr lang="en-US" dirty="0" err="1"/>
              <a:t>koyarken</a:t>
            </a:r>
            <a:r>
              <a:rPr lang="en-US" dirty="0"/>
              <a:t> </a:t>
            </a:r>
            <a:r>
              <a:rPr lang="en-US" dirty="0" err="1"/>
              <a:t>gösterilen</a:t>
            </a:r>
            <a:r>
              <a:rPr lang="en-US" dirty="0"/>
              <a:t> </a:t>
            </a:r>
            <a:r>
              <a:rPr lang="en-US" dirty="0" err="1"/>
              <a:t>başarı</a:t>
            </a:r>
            <a:r>
              <a:rPr lang="en-US" dirty="0"/>
              <a:t>, </a:t>
            </a:r>
            <a:r>
              <a:rPr lang="en-US" dirty="0" err="1"/>
              <a:t>performans</a:t>
            </a:r>
            <a:endParaRPr lang="en-US" dirty="0" smtClean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6007100" cy="365125"/>
          </a:xfrm>
        </p:spPr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690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1327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404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1480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1556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632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708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785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1861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1937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2013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2089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2166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2242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2318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2394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2470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2547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>
            <a:off x="2623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2699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>
            <a:off x="2775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2851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2928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>
            <a:off x="3004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>
            <a:off x="3080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>
            <a:off x="3156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3232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1" name="Line 29"/>
          <p:cNvSpPr>
            <a:spLocks noChangeShapeType="1"/>
          </p:cNvSpPr>
          <p:nvPr/>
        </p:nvSpPr>
        <p:spPr bwMode="auto">
          <a:xfrm>
            <a:off x="3309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2" name="Line 30"/>
          <p:cNvSpPr>
            <a:spLocks noChangeShapeType="1"/>
          </p:cNvSpPr>
          <p:nvPr/>
        </p:nvSpPr>
        <p:spPr bwMode="auto">
          <a:xfrm>
            <a:off x="3385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3" name="Line 31"/>
          <p:cNvSpPr>
            <a:spLocks noChangeShapeType="1"/>
          </p:cNvSpPr>
          <p:nvPr/>
        </p:nvSpPr>
        <p:spPr bwMode="auto">
          <a:xfrm>
            <a:off x="3461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3537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>
            <a:off x="3613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>
            <a:off x="3690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>
            <a:off x="3766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" name="Line 36"/>
          <p:cNvSpPr>
            <a:spLocks noChangeShapeType="1"/>
          </p:cNvSpPr>
          <p:nvPr/>
        </p:nvSpPr>
        <p:spPr bwMode="auto">
          <a:xfrm>
            <a:off x="3842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9" name="Line 37"/>
          <p:cNvSpPr>
            <a:spLocks noChangeShapeType="1"/>
          </p:cNvSpPr>
          <p:nvPr/>
        </p:nvSpPr>
        <p:spPr bwMode="auto">
          <a:xfrm>
            <a:off x="3918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0" name="Line 38"/>
          <p:cNvSpPr>
            <a:spLocks noChangeShapeType="1"/>
          </p:cNvSpPr>
          <p:nvPr/>
        </p:nvSpPr>
        <p:spPr bwMode="auto">
          <a:xfrm>
            <a:off x="3994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1" name="Line 39"/>
          <p:cNvSpPr>
            <a:spLocks noChangeShapeType="1"/>
          </p:cNvSpPr>
          <p:nvPr/>
        </p:nvSpPr>
        <p:spPr bwMode="auto">
          <a:xfrm>
            <a:off x="4071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2" name="Line 40"/>
          <p:cNvSpPr>
            <a:spLocks noChangeShapeType="1"/>
          </p:cNvSpPr>
          <p:nvPr/>
        </p:nvSpPr>
        <p:spPr bwMode="auto">
          <a:xfrm>
            <a:off x="4147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3" name="Line 41"/>
          <p:cNvSpPr>
            <a:spLocks noChangeShapeType="1"/>
          </p:cNvSpPr>
          <p:nvPr/>
        </p:nvSpPr>
        <p:spPr bwMode="auto">
          <a:xfrm>
            <a:off x="4223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4" name="Line 42"/>
          <p:cNvSpPr>
            <a:spLocks noChangeShapeType="1"/>
          </p:cNvSpPr>
          <p:nvPr/>
        </p:nvSpPr>
        <p:spPr bwMode="auto">
          <a:xfrm>
            <a:off x="4299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5" name="Line 43"/>
          <p:cNvSpPr>
            <a:spLocks noChangeShapeType="1"/>
          </p:cNvSpPr>
          <p:nvPr/>
        </p:nvSpPr>
        <p:spPr bwMode="auto">
          <a:xfrm>
            <a:off x="4375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6" name="Line 44"/>
          <p:cNvSpPr>
            <a:spLocks noChangeShapeType="1"/>
          </p:cNvSpPr>
          <p:nvPr/>
        </p:nvSpPr>
        <p:spPr bwMode="auto">
          <a:xfrm>
            <a:off x="4452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7" name="Line 45"/>
          <p:cNvSpPr>
            <a:spLocks noChangeShapeType="1"/>
          </p:cNvSpPr>
          <p:nvPr/>
        </p:nvSpPr>
        <p:spPr bwMode="auto">
          <a:xfrm>
            <a:off x="4528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8" name="Line 46"/>
          <p:cNvSpPr>
            <a:spLocks noChangeShapeType="1"/>
          </p:cNvSpPr>
          <p:nvPr/>
        </p:nvSpPr>
        <p:spPr bwMode="auto">
          <a:xfrm>
            <a:off x="4604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49" name="Line 47"/>
          <p:cNvSpPr>
            <a:spLocks noChangeShapeType="1"/>
          </p:cNvSpPr>
          <p:nvPr/>
        </p:nvSpPr>
        <p:spPr bwMode="auto">
          <a:xfrm>
            <a:off x="4680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0" name="Line 48"/>
          <p:cNvSpPr>
            <a:spLocks noChangeShapeType="1"/>
          </p:cNvSpPr>
          <p:nvPr/>
        </p:nvSpPr>
        <p:spPr bwMode="auto">
          <a:xfrm>
            <a:off x="4756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1" name="Line 49"/>
          <p:cNvSpPr>
            <a:spLocks noChangeShapeType="1"/>
          </p:cNvSpPr>
          <p:nvPr/>
        </p:nvSpPr>
        <p:spPr bwMode="auto">
          <a:xfrm>
            <a:off x="4833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2" name="Line 50"/>
          <p:cNvSpPr>
            <a:spLocks noChangeShapeType="1"/>
          </p:cNvSpPr>
          <p:nvPr/>
        </p:nvSpPr>
        <p:spPr bwMode="auto">
          <a:xfrm>
            <a:off x="4909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3" name="Line 51"/>
          <p:cNvSpPr>
            <a:spLocks noChangeShapeType="1"/>
          </p:cNvSpPr>
          <p:nvPr/>
        </p:nvSpPr>
        <p:spPr bwMode="auto">
          <a:xfrm>
            <a:off x="4985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4" name="Line 52"/>
          <p:cNvSpPr>
            <a:spLocks noChangeShapeType="1"/>
          </p:cNvSpPr>
          <p:nvPr/>
        </p:nvSpPr>
        <p:spPr bwMode="auto">
          <a:xfrm>
            <a:off x="5061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5" name="Line 53"/>
          <p:cNvSpPr>
            <a:spLocks noChangeShapeType="1"/>
          </p:cNvSpPr>
          <p:nvPr/>
        </p:nvSpPr>
        <p:spPr bwMode="auto">
          <a:xfrm>
            <a:off x="5137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6" name="Line 54"/>
          <p:cNvSpPr>
            <a:spLocks noChangeShapeType="1"/>
          </p:cNvSpPr>
          <p:nvPr/>
        </p:nvSpPr>
        <p:spPr bwMode="auto">
          <a:xfrm>
            <a:off x="5214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7" name="Line 55"/>
          <p:cNvSpPr>
            <a:spLocks noChangeShapeType="1"/>
          </p:cNvSpPr>
          <p:nvPr/>
        </p:nvSpPr>
        <p:spPr bwMode="auto">
          <a:xfrm>
            <a:off x="5290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8" name="Line 56"/>
          <p:cNvSpPr>
            <a:spLocks noChangeShapeType="1"/>
          </p:cNvSpPr>
          <p:nvPr/>
        </p:nvSpPr>
        <p:spPr bwMode="auto">
          <a:xfrm>
            <a:off x="5366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9" name="Line 57"/>
          <p:cNvSpPr>
            <a:spLocks noChangeShapeType="1"/>
          </p:cNvSpPr>
          <p:nvPr/>
        </p:nvSpPr>
        <p:spPr bwMode="auto">
          <a:xfrm>
            <a:off x="5442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0" name="Line 58"/>
          <p:cNvSpPr>
            <a:spLocks noChangeShapeType="1"/>
          </p:cNvSpPr>
          <p:nvPr/>
        </p:nvSpPr>
        <p:spPr bwMode="auto">
          <a:xfrm>
            <a:off x="5518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1" name="Line 59"/>
          <p:cNvSpPr>
            <a:spLocks noChangeShapeType="1"/>
          </p:cNvSpPr>
          <p:nvPr/>
        </p:nvSpPr>
        <p:spPr bwMode="auto">
          <a:xfrm>
            <a:off x="5595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2" name="Line 60"/>
          <p:cNvSpPr>
            <a:spLocks noChangeShapeType="1"/>
          </p:cNvSpPr>
          <p:nvPr/>
        </p:nvSpPr>
        <p:spPr bwMode="auto">
          <a:xfrm>
            <a:off x="5671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3" name="Line 61"/>
          <p:cNvSpPr>
            <a:spLocks noChangeShapeType="1"/>
          </p:cNvSpPr>
          <p:nvPr/>
        </p:nvSpPr>
        <p:spPr bwMode="auto">
          <a:xfrm>
            <a:off x="5747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4" name="Line 62"/>
          <p:cNvSpPr>
            <a:spLocks noChangeShapeType="1"/>
          </p:cNvSpPr>
          <p:nvPr/>
        </p:nvSpPr>
        <p:spPr bwMode="auto">
          <a:xfrm>
            <a:off x="5823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5" name="Line 63"/>
          <p:cNvSpPr>
            <a:spLocks noChangeShapeType="1"/>
          </p:cNvSpPr>
          <p:nvPr/>
        </p:nvSpPr>
        <p:spPr bwMode="auto">
          <a:xfrm>
            <a:off x="5899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6" name="Line 64"/>
          <p:cNvSpPr>
            <a:spLocks noChangeShapeType="1"/>
          </p:cNvSpPr>
          <p:nvPr/>
        </p:nvSpPr>
        <p:spPr bwMode="auto">
          <a:xfrm>
            <a:off x="5976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7" name="Line 65"/>
          <p:cNvSpPr>
            <a:spLocks noChangeShapeType="1"/>
          </p:cNvSpPr>
          <p:nvPr/>
        </p:nvSpPr>
        <p:spPr bwMode="auto">
          <a:xfrm>
            <a:off x="60523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8" name="Line 66"/>
          <p:cNvSpPr>
            <a:spLocks noChangeShapeType="1"/>
          </p:cNvSpPr>
          <p:nvPr/>
        </p:nvSpPr>
        <p:spPr bwMode="auto">
          <a:xfrm>
            <a:off x="61285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69" name="Line 67"/>
          <p:cNvSpPr>
            <a:spLocks noChangeShapeType="1"/>
          </p:cNvSpPr>
          <p:nvPr/>
        </p:nvSpPr>
        <p:spPr bwMode="auto">
          <a:xfrm>
            <a:off x="62047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0" name="Line 68"/>
          <p:cNvSpPr>
            <a:spLocks noChangeShapeType="1"/>
          </p:cNvSpPr>
          <p:nvPr/>
        </p:nvSpPr>
        <p:spPr bwMode="auto">
          <a:xfrm>
            <a:off x="62809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1" name="Line 69"/>
          <p:cNvSpPr>
            <a:spLocks noChangeShapeType="1"/>
          </p:cNvSpPr>
          <p:nvPr/>
        </p:nvSpPr>
        <p:spPr bwMode="auto">
          <a:xfrm>
            <a:off x="6357144" y="42304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2" name="Line 70"/>
          <p:cNvSpPr>
            <a:spLocks noChangeShapeType="1"/>
          </p:cNvSpPr>
          <p:nvPr/>
        </p:nvSpPr>
        <p:spPr bwMode="auto">
          <a:xfrm>
            <a:off x="1327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3" name="Line 71"/>
          <p:cNvSpPr>
            <a:spLocks noChangeShapeType="1"/>
          </p:cNvSpPr>
          <p:nvPr/>
        </p:nvSpPr>
        <p:spPr bwMode="auto">
          <a:xfrm>
            <a:off x="1404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4" name="Line 72"/>
          <p:cNvSpPr>
            <a:spLocks noChangeShapeType="1"/>
          </p:cNvSpPr>
          <p:nvPr/>
        </p:nvSpPr>
        <p:spPr bwMode="auto">
          <a:xfrm>
            <a:off x="1480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5" name="Line 73"/>
          <p:cNvSpPr>
            <a:spLocks noChangeShapeType="1"/>
          </p:cNvSpPr>
          <p:nvPr/>
        </p:nvSpPr>
        <p:spPr bwMode="auto">
          <a:xfrm>
            <a:off x="1556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6" name="Line 74"/>
          <p:cNvSpPr>
            <a:spLocks noChangeShapeType="1"/>
          </p:cNvSpPr>
          <p:nvPr/>
        </p:nvSpPr>
        <p:spPr bwMode="auto">
          <a:xfrm>
            <a:off x="1632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7" name="Line 75"/>
          <p:cNvSpPr>
            <a:spLocks noChangeShapeType="1"/>
          </p:cNvSpPr>
          <p:nvPr/>
        </p:nvSpPr>
        <p:spPr bwMode="auto">
          <a:xfrm>
            <a:off x="1708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8" name="Line 76"/>
          <p:cNvSpPr>
            <a:spLocks noChangeShapeType="1"/>
          </p:cNvSpPr>
          <p:nvPr/>
        </p:nvSpPr>
        <p:spPr bwMode="auto">
          <a:xfrm>
            <a:off x="1785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9" name="Line 77"/>
          <p:cNvSpPr>
            <a:spLocks noChangeShapeType="1"/>
          </p:cNvSpPr>
          <p:nvPr/>
        </p:nvSpPr>
        <p:spPr bwMode="auto">
          <a:xfrm>
            <a:off x="1861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0" name="Line 78"/>
          <p:cNvSpPr>
            <a:spLocks noChangeShapeType="1"/>
          </p:cNvSpPr>
          <p:nvPr/>
        </p:nvSpPr>
        <p:spPr bwMode="auto">
          <a:xfrm>
            <a:off x="1937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1" name="Line 79"/>
          <p:cNvSpPr>
            <a:spLocks noChangeShapeType="1"/>
          </p:cNvSpPr>
          <p:nvPr/>
        </p:nvSpPr>
        <p:spPr bwMode="auto">
          <a:xfrm>
            <a:off x="2013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2" name="Line 80"/>
          <p:cNvSpPr>
            <a:spLocks noChangeShapeType="1"/>
          </p:cNvSpPr>
          <p:nvPr/>
        </p:nvSpPr>
        <p:spPr bwMode="auto">
          <a:xfrm>
            <a:off x="2089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3" name="Line 81"/>
          <p:cNvSpPr>
            <a:spLocks noChangeShapeType="1"/>
          </p:cNvSpPr>
          <p:nvPr/>
        </p:nvSpPr>
        <p:spPr bwMode="auto">
          <a:xfrm>
            <a:off x="2166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4" name="Line 82"/>
          <p:cNvSpPr>
            <a:spLocks noChangeShapeType="1"/>
          </p:cNvSpPr>
          <p:nvPr/>
        </p:nvSpPr>
        <p:spPr bwMode="auto">
          <a:xfrm>
            <a:off x="2242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5" name="Line 83"/>
          <p:cNvSpPr>
            <a:spLocks noChangeShapeType="1"/>
          </p:cNvSpPr>
          <p:nvPr/>
        </p:nvSpPr>
        <p:spPr bwMode="auto">
          <a:xfrm>
            <a:off x="2318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6" name="Line 84"/>
          <p:cNvSpPr>
            <a:spLocks noChangeShapeType="1"/>
          </p:cNvSpPr>
          <p:nvPr/>
        </p:nvSpPr>
        <p:spPr bwMode="auto">
          <a:xfrm>
            <a:off x="2394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7" name="Line 85"/>
          <p:cNvSpPr>
            <a:spLocks noChangeShapeType="1"/>
          </p:cNvSpPr>
          <p:nvPr/>
        </p:nvSpPr>
        <p:spPr bwMode="auto">
          <a:xfrm>
            <a:off x="2470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8" name="Line 86"/>
          <p:cNvSpPr>
            <a:spLocks noChangeShapeType="1"/>
          </p:cNvSpPr>
          <p:nvPr/>
        </p:nvSpPr>
        <p:spPr bwMode="auto">
          <a:xfrm>
            <a:off x="2547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89" name="Line 87"/>
          <p:cNvSpPr>
            <a:spLocks noChangeShapeType="1"/>
          </p:cNvSpPr>
          <p:nvPr/>
        </p:nvSpPr>
        <p:spPr bwMode="auto">
          <a:xfrm>
            <a:off x="2623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0" name="Line 88"/>
          <p:cNvSpPr>
            <a:spLocks noChangeShapeType="1"/>
          </p:cNvSpPr>
          <p:nvPr/>
        </p:nvSpPr>
        <p:spPr bwMode="auto">
          <a:xfrm>
            <a:off x="2699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1" name="Line 89"/>
          <p:cNvSpPr>
            <a:spLocks noChangeShapeType="1"/>
          </p:cNvSpPr>
          <p:nvPr/>
        </p:nvSpPr>
        <p:spPr bwMode="auto">
          <a:xfrm>
            <a:off x="2775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2" name="Line 90"/>
          <p:cNvSpPr>
            <a:spLocks noChangeShapeType="1"/>
          </p:cNvSpPr>
          <p:nvPr/>
        </p:nvSpPr>
        <p:spPr bwMode="auto">
          <a:xfrm>
            <a:off x="2851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3" name="Line 91"/>
          <p:cNvSpPr>
            <a:spLocks noChangeShapeType="1"/>
          </p:cNvSpPr>
          <p:nvPr/>
        </p:nvSpPr>
        <p:spPr bwMode="auto">
          <a:xfrm>
            <a:off x="2928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4" name="Line 92"/>
          <p:cNvSpPr>
            <a:spLocks noChangeShapeType="1"/>
          </p:cNvSpPr>
          <p:nvPr/>
        </p:nvSpPr>
        <p:spPr bwMode="auto">
          <a:xfrm>
            <a:off x="3004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5" name="Line 93"/>
          <p:cNvSpPr>
            <a:spLocks noChangeShapeType="1"/>
          </p:cNvSpPr>
          <p:nvPr/>
        </p:nvSpPr>
        <p:spPr bwMode="auto">
          <a:xfrm>
            <a:off x="3080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6" name="Line 94"/>
          <p:cNvSpPr>
            <a:spLocks noChangeShapeType="1"/>
          </p:cNvSpPr>
          <p:nvPr/>
        </p:nvSpPr>
        <p:spPr bwMode="auto">
          <a:xfrm>
            <a:off x="3156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7" name="Line 95"/>
          <p:cNvSpPr>
            <a:spLocks noChangeShapeType="1"/>
          </p:cNvSpPr>
          <p:nvPr/>
        </p:nvSpPr>
        <p:spPr bwMode="auto">
          <a:xfrm>
            <a:off x="3232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8" name="Line 96"/>
          <p:cNvSpPr>
            <a:spLocks noChangeShapeType="1"/>
          </p:cNvSpPr>
          <p:nvPr/>
        </p:nvSpPr>
        <p:spPr bwMode="auto">
          <a:xfrm>
            <a:off x="3309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9" name="Line 97"/>
          <p:cNvSpPr>
            <a:spLocks noChangeShapeType="1"/>
          </p:cNvSpPr>
          <p:nvPr/>
        </p:nvSpPr>
        <p:spPr bwMode="auto">
          <a:xfrm>
            <a:off x="3385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0" name="Line 98"/>
          <p:cNvSpPr>
            <a:spLocks noChangeShapeType="1"/>
          </p:cNvSpPr>
          <p:nvPr/>
        </p:nvSpPr>
        <p:spPr bwMode="auto">
          <a:xfrm>
            <a:off x="3461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1" name="Line 99"/>
          <p:cNvSpPr>
            <a:spLocks noChangeShapeType="1"/>
          </p:cNvSpPr>
          <p:nvPr/>
        </p:nvSpPr>
        <p:spPr bwMode="auto">
          <a:xfrm>
            <a:off x="3537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2" name="Line 100"/>
          <p:cNvSpPr>
            <a:spLocks noChangeShapeType="1"/>
          </p:cNvSpPr>
          <p:nvPr/>
        </p:nvSpPr>
        <p:spPr bwMode="auto">
          <a:xfrm>
            <a:off x="3613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3" name="Line 101"/>
          <p:cNvSpPr>
            <a:spLocks noChangeShapeType="1"/>
          </p:cNvSpPr>
          <p:nvPr/>
        </p:nvSpPr>
        <p:spPr bwMode="auto">
          <a:xfrm>
            <a:off x="3690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4" name="Line 102"/>
          <p:cNvSpPr>
            <a:spLocks noChangeShapeType="1"/>
          </p:cNvSpPr>
          <p:nvPr/>
        </p:nvSpPr>
        <p:spPr bwMode="auto">
          <a:xfrm>
            <a:off x="3766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5" name="Line 103"/>
          <p:cNvSpPr>
            <a:spLocks noChangeShapeType="1"/>
          </p:cNvSpPr>
          <p:nvPr/>
        </p:nvSpPr>
        <p:spPr bwMode="auto">
          <a:xfrm>
            <a:off x="3842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6" name="Line 104"/>
          <p:cNvSpPr>
            <a:spLocks noChangeShapeType="1"/>
          </p:cNvSpPr>
          <p:nvPr/>
        </p:nvSpPr>
        <p:spPr bwMode="auto">
          <a:xfrm>
            <a:off x="3918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7" name="Line 105"/>
          <p:cNvSpPr>
            <a:spLocks noChangeShapeType="1"/>
          </p:cNvSpPr>
          <p:nvPr/>
        </p:nvSpPr>
        <p:spPr bwMode="auto">
          <a:xfrm>
            <a:off x="3994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8" name="Line 106"/>
          <p:cNvSpPr>
            <a:spLocks noChangeShapeType="1"/>
          </p:cNvSpPr>
          <p:nvPr/>
        </p:nvSpPr>
        <p:spPr bwMode="auto">
          <a:xfrm>
            <a:off x="4071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09" name="Line 107"/>
          <p:cNvSpPr>
            <a:spLocks noChangeShapeType="1"/>
          </p:cNvSpPr>
          <p:nvPr/>
        </p:nvSpPr>
        <p:spPr bwMode="auto">
          <a:xfrm>
            <a:off x="4147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0" name="Line 108"/>
          <p:cNvSpPr>
            <a:spLocks noChangeShapeType="1"/>
          </p:cNvSpPr>
          <p:nvPr/>
        </p:nvSpPr>
        <p:spPr bwMode="auto">
          <a:xfrm>
            <a:off x="4223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1" name="Line 109"/>
          <p:cNvSpPr>
            <a:spLocks noChangeShapeType="1"/>
          </p:cNvSpPr>
          <p:nvPr/>
        </p:nvSpPr>
        <p:spPr bwMode="auto">
          <a:xfrm>
            <a:off x="4299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2" name="Line 110"/>
          <p:cNvSpPr>
            <a:spLocks noChangeShapeType="1"/>
          </p:cNvSpPr>
          <p:nvPr/>
        </p:nvSpPr>
        <p:spPr bwMode="auto">
          <a:xfrm>
            <a:off x="4375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3" name="Line 111"/>
          <p:cNvSpPr>
            <a:spLocks noChangeShapeType="1"/>
          </p:cNvSpPr>
          <p:nvPr/>
        </p:nvSpPr>
        <p:spPr bwMode="auto">
          <a:xfrm>
            <a:off x="4452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4" name="Line 112"/>
          <p:cNvSpPr>
            <a:spLocks noChangeShapeType="1"/>
          </p:cNvSpPr>
          <p:nvPr/>
        </p:nvSpPr>
        <p:spPr bwMode="auto">
          <a:xfrm>
            <a:off x="4528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5" name="Line 113"/>
          <p:cNvSpPr>
            <a:spLocks noChangeShapeType="1"/>
          </p:cNvSpPr>
          <p:nvPr/>
        </p:nvSpPr>
        <p:spPr bwMode="auto">
          <a:xfrm>
            <a:off x="4604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6" name="Line 114"/>
          <p:cNvSpPr>
            <a:spLocks noChangeShapeType="1"/>
          </p:cNvSpPr>
          <p:nvPr/>
        </p:nvSpPr>
        <p:spPr bwMode="auto">
          <a:xfrm>
            <a:off x="4680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7" name="Line 115"/>
          <p:cNvSpPr>
            <a:spLocks noChangeShapeType="1"/>
          </p:cNvSpPr>
          <p:nvPr/>
        </p:nvSpPr>
        <p:spPr bwMode="auto">
          <a:xfrm>
            <a:off x="4756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8" name="Line 116"/>
          <p:cNvSpPr>
            <a:spLocks noChangeShapeType="1"/>
          </p:cNvSpPr>
          <p:nvPr/>
        </p:nvSpPr>
        <p:spPr bwMode="auto">
          <a:xfrm>
            <a:off x="4833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9" name="Line 117"/>
          <p:cNvSpPr>
            <a:spLocks noChangeShapeType="1"/>
          </p:cNvSpPr>
          <p:nvPr/>
        </p:nvSpPr>
        <p:spPr bwMode="auto">
          <a:xfrm>
            <a:off x="4909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0" name="Line 118"/>
          <p:cNvSpPr>
            <a:spLocks noChangeShapeType="1"/>
          </p:cNvSpPr>
          <p:nvPr/>
        </p:nvSpPr>
        <p:spPr bwMode="auto">
          <a:xfrm>
            <a:off x="4985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1" name="Line 119"/>
          <p:cNvSpPr>
            <a:spLocks noChangeShapeType="1"/>
          </p:cNvSpPr>
          <p:nvPr/>
        </p:nvSpPr>
        <p:spPr bwMode="auto">
          <a:xfrm>
            <a:off x="5061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2" name="Line 120"/>
          <p:cNvSpPr>
            <a:spLocks noChangeShapeType="1"/>
          </p:cNvSpPr>
          <p:nvPr/>
        </p:nvSpPr>
        <p:spPr bwMode="auto">
          <a:xfrm>
            <a:off x="5137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3" name="Line 121"/>
          <p:cNvSpPr>
            <a:spLocks noChangeShapeType="1"/>
          </p:cNvSpPr>
          <p:nvPr/>
        </p:nvSpPr>
        <p:spPr bwMode="auto">
          <a:xfrm>
            <a:off x="5214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4" name="Line 122"/>
          <p:cNvSpPr>
            <a:spLocks noChangeShapeType="1"/>
          </p:cNvSpPr>
          <p:nvPr/>
        </p:nvSpPr>
        <p:spPr bwMode="auto">
          <a:xfrm>
            <a:off x="5290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5" name="Line 123"/>
          <p:cNvSpPr>
            <a:spLocks noChangeShapeType="1"/>
          </p:cNvSpPr>
          <p:nvPr/>
        </p:nvSpPr>
        <p:spPr bwMode="auto">
          <a:xfrm>
            <a:off x="5366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6" name="Line 124"/>
          <p:cNvSpPr>
            <a:spLocks noChangeShapeType="1"/>
          </p:cNvSpPr>
          <p:nvPr/>
        </p:nvSpPr>
        <p:spPr bwMode="auto">
          <a:xfrm>
            <a:off x="5442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7" name="Line 125"/>
          <p:cNvSpPr>
            <a:spLocks noChangeShapeType="1"/>
          </p:cNvSpPr>
          <p:nvPr/>
        </p:nvSpPr>
        <p:spPr bwMode="auto">
          <a:xfrm>
            <a:off x="5518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8" name="Line 126"/>
          <p:cNvSpPr>
            <a:spLocks noChangeShapeType="1"/>
          </p:cNvSpPr>
          <p:nvPr/>
        </p:nvSpPr>
        <p:spPr bwMode="auto">
          <a:xfrm>
            <a:off x="5595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9" name="Line 127"/>
          <p:cNvSpPr>
            <a:spLocks noChangeShapeType="1"/>
          </p:cNvSpPr>
          <p:nvPr/>
        </p:nvSpPr>
        <p:spPr bwMode="auto">
          <a:xfrm>
            <a:off x="5671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0" name="Line 128"/>
          <p:cNvSpPr>
            <a:spLocks noChangeShapeType="1"/>
          </p:cNvSpPr>
          <p:nvPr/>
        </p:nvSpPr>
        <p:spPr bwMode="auto">
          <a:xfrm>
            <a:off x="5747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1" name="Line 129"/>
          <p:cNvSpPr>
            <a:spLocks noChangeShapeType="1"/>
          </p:cNvSpPr>
          <p:nvPr/>
        </p:nvSpPr>
        <p:spPr bwMode="auto">
          <a:xfrm>
            <a:off x="5823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2" name="Line 130"/>
          <p:cNvSpPr>
            <a:spLocks noChangeShapeType="1"/>
          </p:cNvSpPr>
          <p:nvPr/>
        </p:nvSpPr>
        <p:spPr bwMode="auto">
          <a:xfrm>
            <a:off x="5899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3" name="Line 131"/>
          <p:cNvSpPr>
            <a:spLocks noChangeShapeType="1"/>
          </p:cNvSpPr>
          <p:nvPr/>
        </p:nvSpPr>
        <p:spPr bwMode="auto">
          <a:xfrm>
            <a:off x="5976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4" name="Line 132"/>
          <p:cNvSpPr>
            <a:spLocks noChangeShapeType="1"/>
          </p:cNvSpPr>
          <p:nvPr/>
        </p:nvSpPr>
        <p:spPr bwMode="auto">
          <a:xfrm>
            <a:off x="6052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5" name="Line 133"/>
          <p:cNvSpPr>
            <a:spLocks noChangeShapeType="1"/>
          </p:cNvSpPr>
          <p:nvPr/>
        </p:nvSpPr>
        <p:spPr bwMode="auto">
          <a:xfrm>
            <a:off x="6128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6" name="Line 134"/>
          <p:cNvSpPr>
            <a:spLocks noChangeShapeType="1"/>
          </p:cNvSpPr>
          <p:nvPr/>
        </p:nvSpPr>
        <p:spPr bwMode="auto">
          <a:xfrm>
            <a:off x="62047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7" name="Line 135"/>
          <p:cNvSpPr>
            <a:spLocks noChangeShapeType="1"/>
          </p:cNvSpPr>
          <p:nvPr/>
        </p:nvSpPr>
        <p:spPr bwMode="auto">
          <a:xfrm>
            <a:off x="62809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8" name="Line 136"/>
          <p:cNvSpPr>
            <a:spLocks noChangeShapeType="1"/>
          </p:cNvSpPr>
          <p:nvPr/>
        </p:nvSpPr>
        <p:spPr bwMode="auto">
          <a:xfrm>
            <a:off x="63571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9" name="Line 137"/>
          <p:cNvSpPr>
            <a:spLocks noChangeShapeType="1"/>
          </p:cNvSpPr>
          <p:nvPr/>
        </p:nvSpPr>
        <p:spPr bwMode="auto">
          <a:xfrm>
            <a:off x="64333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0" name="Line 138"/>
          <p:cNvSpPr>
            <a:spLocks noChangeShapeType="1"/>
          </p:cNvSpPr>
          <p:nvPr/>
        </p:nvSpPr>
        <p:spPr bwMode="auto">
          <a:xfrm>
            <a:off x="6509544" y="32652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1" name="Line 139"/>
          <p:cNvSpPr>
            <a:spLocks noChangeShapeType="1"/>
          </p:cNvSpPr>
          <p:nvPr/>
        </p:nvSpPr>
        <p:spPr bwMode="auto">
          <a:xfrm>
            <a:off x="1327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2" name="Line 140"/>
          <p:cNvSpPr>
            <a:spLocks noChangeShapeType="1"/>
          </p:cNvSpPr>
          <p:nvPr/>
        </p:nvSpPr>
        <p:spPr bwMode="auto">
          <a:xfrm>
            <a:off x="1404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3" name="Line 141"/>
          <p:cNvSpPr>
            <a:spLocks noChangeShapeType="1"/>
          </p:cNvSpPr>
          <p:nvPr/>
        </p:nvSpPr>
        <p:spPr bwMode="auto">
          <a:xfrm>
            <a:off x="1480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4" name="Line 142"/>
          <p:cNvSpPr>
            <a:spLocks noChangeShapeType="1"/>
          </p:cNvSpPr>
          <p:nvPr/>
        </p:nvSpPr>
        <p:spPr bwMode="auto">
          <a:xfrm>
            <a:off x="1556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5" name="Line 143"/>
          <p:cNvSpPr>
            <a:spLocks noChangeShapeType="1"/>
          </p:cNvSpPr>
          <p:nvPr/>
        </p:nvSpPr>
        <p:spPr bwMode="auto">
          <a:xfrm>
            <a:off x="1632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6" name="Line 144"/>
          <p:cNvSpPr>
            <a:spLocks noChangeShapeType="1"/>
          </p:cNvSpPr>
          <p:nvPr/>
        </p:nvSpPr>
        <p:spPr bwMode="auto">
          <a:xfrm>
            <a:off x="1708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7" name="Line 145"/>
          <p:cNvSpPr>
            <a:spLocks noChangeShapeType="1"/>
          </p:cNvSpPr>
          <p:nvPr/>
        </p:nvSpPr>
        <p:spPr bwMode="auto">
          <a:xfrm>
            <a:off x="1785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8" name="Line 146"/>
          <p:cNvSpPr>
            <a:spLocks noChangeShapeType="1"/>
          </p:cNvSpPr>
          <p:nvPr/>
        </p:nvSpPr>
        <p:spPr bwMode="auto">
          <a:xfrm>
            <a:off x="1861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49" name="Line 147"/>
          <p:cNvSpPr>
            <a:spLocks noChangeShapeType="1"/>
          </p:cNvSpPr>
          <p:nvPr/>
        </p:nvSpPr>
        <p:spPr bwMode="auto">
          <a:xfrm>
            <a:off x="1937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0" name="Line 148"/>
          <p:cNvSpPr>
            <a:spLocks noChangeShapeType="1"/>
          </p:cNvSpPr>
          <p:nvPr/>
        </p:nvSpPr>
        <p:spPr bwMode="auto">
          <a:xfrm>
            <a:off x="2013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1" name="Line 149"/>
          <p:cNvSpPr>
            <a:spLocks noChangeShapeType="1"/>
          </p:cNvSpPr>
          <p:nvPr/>
        </p:nvSpPr>
        <p:spPr bwMode="auto">
          <a:xfrm>
            <a:off x="2089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2" name="Line 150"/>
          <p:cNvSpPr>
            <a:spLocks noChangeShapeType="1"/>
          </p:cNvSpPr>
          <p:nvPr/>
        </p:nvSpPr>
        <p:spPr bwMode="auto">
          <a:xfrm>
            <a:off x="2166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3" name="Line 151"/>
          <p:cNvSpPr>
            <a:spLocks noChangeShapeType="1"/>
          </p:cNvSpPr>
          <p:nvPr/>
        </p:nvSpPr>
        <p:spPr bwMode="auto">
          <a:xfrm>
            <a:off x="2242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4" name="Line 152"/>
          <p:cNvSpPr>
            <a:spLocks noChangeShapeType="1"/>
          </p:cNvSpPr>
          <p:nvPr/>
        </p:nvSpPr>
        <p:spPr bwMode="auto">
          <a:xfrm>
            <a:off x="2318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5" name="Line 153"/>
          <p:cNvSpPr>
            <a:spLocks noChangeShapeType="1"/>
          </p:cNvSpPr>
          <p:nvPr/>
        </p:nvSpPr>
        <p:spPr bwMode="auto">
          <a:xfrm>
            <a:off x="2394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6" name="Line 154"/>
          <p:cNvSpPr>
            <a:spLocks noChangeShapeType="1"/>
          </p:cNvSpPr>
          <p:nvPr/>
        </p:nvSpPr>
        <p:spPr bwMode="auto">
          <a:xfrm>
            <a:off x="2470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7" name="Line 155"/>
          <p:cNvSpPr>
            <a:spLocks noChangeShapeType="1"/>
          </p:cNvSpPr>
          <p:nvPr/>
        </p:nvSpPr>
        <p:spPr bwMode="auto">
          <a:xfrm>
            <a:off x="2547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8" name="Line 156"/>
          <p:cNvSpPr>
            <a:spLocks noChangeShapeType="1"/>
          </p:cNvSpPr>
          <p:nvPr/>
        </p:nvSpPr>
        <p:spPr bwMode="auto">
          <a:xfrm>
            <a:off x="2623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59" name="Line 157"/>
          <p:cNvSpPr>
            <a:spLocks noChangeShapeType="1"/>
          </p:cNvSpPr>
          <p:nvPr/>
        </p:nvSpPr>
        <p:spPr bwMode="auto">
          <a:xfrm>
            <a:off x="2699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0" name="Line 158"/>
          <p:cNvSpPr>
            <a:spLocks noChangeShapeType="1"/>
          </p:cNvSpPr>
          <p:nvPr/>
        </p:nvSpPr>
        <p:spPr bwMode="auto">
          <a:xfrm>
            <a:off x="2775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1" name="Line 159"/>
          <p:cNvSpPr>
            <a:spLocks noChangeShapeType="1"/>
          </p:cNvSpPr>
          <p:nvPr/>
        </p:nvSpPr>
        <p:spPr bwMode="auto">
          <a:xfrm>
            <a:off x="2851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2" name="Line 160"/>
          <p:cNvSpPr>
            <a:spLocks noChangeShapeType="1"/>
          </p:cNvSpPr>
          <p:nvPr/>
        </p:nvSpPr>
        <p:spPr bwMode="auto">
          <a:xfrm>
            <a:off x="2928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3" name="Line 161"/>
          <p:cNvSpPr>
            <a:spLocks noChangeShapeType="1"/>
          </p:cNvSpPr>
          <p:nvPr/>
        </p:nvSpPr>
        <p:spPr bwMode="auto">
          <a:xfrm>
            <a:off x="3004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4" name="Line 162"/>
          <p:cNvSpPr>
            <a:spLocks noChangeShapeType="1"/>
          </p:cNvSpPr>
          <p:nvPr/>
        </p:nvSpPr>
        <p:spPr bwMode="auto">
          <a:xfrm>
            <a:off x="3080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5" name="Line 163"/>
          <p:cNvSpPr>
            <a:spLocks noChangeShapeType="1"/>
          </p:cNvSpPr>
          <p:nvPr/>
        </p:nvSpPr>
        <p:spPr bwMode="auto">
          <a:xfrm>
            <a:off x="3156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6" name="Line 164"/>
          <p:cNvSpPr>
            <a:spLocks noChangeShapeType="1"/>
          </p:cNvSpPr>
          <p:nvPr/>
        </p:nvSpPr>
        <p:spPr bwMode="auto">
          <a:xfrm>
            <a:off x="3232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7" name="Line 165"/>
          <p:cNvSpPr>
            <a:spLocks noChangeShapeType="1"/>
          </p:cNvSpPr>
          <p:nvPr/>
        </p:nvSpPr>
        <p:spPr bwMode="auto">
          <a:xfrm>
            <a:off x="3309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8" name="Line 166"/>
          <p:cNvSpPr>
            <a:spLocks noChangeShapeType="1"/>
          </p:cNvSpPr>
          <p:nvPr/>
        </p:nvSpPr>
        <p:spPr bwMode="auto">
          <a:xfrm>
            <a:off x="3385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69" name="Line 167"/>
          <p:cNvSpPr>
            <a:spLocks noChangeShapeType="1"/>
          </p:cNvSpPr>
          <p:nvPr/>
        </p:nvSpPr>
        <p:spPr bwMode="auto">
          <a:xfrm>
            <a:off x="3461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0" name="Line 168"/>
          <p:cNvSpPr>
            <a:spLocks noChangeShapeType="1"/>
          </p:cNvSpPr>
          <p:nvPr/>
        </p:nvSpPr>
        <p:spPr bwMode="auto">
          <a:xfrm>
            <a:off x="3537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1" name="Line 169"/>
          <p:cNvSpPr>
            <a:spLocks noChangeShapeType="1"/>
          </p:cNvSpPr>
          <p:nvPr/>
        </p:nvSpPr>
        <p:spPr bwMode="auto">
          <a:xfrm>
            <a:off x="3613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2" name="Line 170"/>
          <p:cNvSpPr>
            <a:spLocks noChangeShapeType="1"/>
          </p:cNvSpPr>
          <p:nvPr/>
        </p:nvSpPr>
        <p:spPr bwMode="auto">
          <a:xfrm>
            <a:off x="3690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3" name="Line 171"/>
          <p:cNvSpPr>
            <a:spLocks noChangeShapeType="1"/>
          </p:cNvSpPr>
          <p:nvPr/>
        </p:nvSpPr>
        <p:spPr bwMode="auto">
          <a:xfrm>
            <a:off x="3766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4" name="Line 172"/>
          <p:cNvSpPr>
            <a:spLocks noChangeShapeType="1"/>
          </p:cNvSpPr>
          <p:nvPr/>
        </p:nvSpPr>
        <p:spPr bwMode="auto">
          <a:xfrm>
            <a:off x="3842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5" name="Line 173"/>
          <p:cNvSpPr>
            <a:spLocks noChangeShapeType="1"/>
          </p:cNvSpPr>
          <p:nvPr/>
        </p:nvSpPr>
        <p:spPr bwMode="auto">
          <a:xfrm>
            <a:off x="3918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6" name="Line 174"/>
          <p:cNvSpPr>
            <a:spLocks noChangeShapeType="1"/>
          </p:cNvSpPr>
          <p:nvPr/>
        </p:nvSpPr>
        <p:spPr bwMode="auto">
          <a:xfrm>
            <a:off x="3994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7" name="Line 175"/>
          <p:cNvSpPr>
            <a:spLocks noChangeShapeType="1"/>
          </p:cNvSpPr>
          <p:nvPr/>
        </p:nvSpPr>
        <p:spPr bwMode="auto">
          <a:xfrm>
            <a:off x="4071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8" name="Line 176"/>
          <p:cNvSpPr>
            <a:spLocks noChangeShapeType="1"/>
          </p:cNvSpPr>
          <p:nvPr/>
        </p:nvSpPr>
        <p:spPr bwMode="auto">
          <a:xfrm>
            <a:off x="4147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79" name="Line 177"/>
          <p:cNvSpPr>
            <a:spLocks noChangeShapeType="1"/>
          </p:cNvSpPr>
          <p:nvPr/>
        </p:nvSpPr>
        <p:spPr bwMode="auto">
          <a:xfrm>
            <a:off x="4223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0" name="Line 178"/>
          <p:cNvSpPr>
            <a:spLocks noChangeShapeType="1"/>
          </p:cNvSpPr>
          <p:nvPr/>
        </p:nvSpPr>
        <p:spPr bwMode="auto">
          <a:xfrm>
            <a:off x="4299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1" name="Line 179"/>
          <p:cNvSpPr>
            <a:spLocks noChangeShapeType="1"/>
          </p:cNvSpPr>
          <p:nvPr/>
        </p:nvSpPr>
        <p:spPr bwMode="auto">
          <a:xfrm>
            <a:off x="4375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2" name="Line 180"/>
          <p:cNvSpPr>
            <a:spLocks noChangeShapeType="1"/>
          </p:cNvSpPr>
          <p:nvPr/>
        </p:nvSpPr>
        <p:spPr bwMode="auto">
          <a:xfrm>
            <a:off x="4452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3" name="Line 181"/>
          <p:cNvSpPr>
            <a:spLocks noChangeShapeType="1"/>
          </p:cNvSpPr>
          <p:nvPr/>
        </p:nvSpPr>
        <p:spPr bwMode="auto">
          <a:xfrm>
            <a:off x="4528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4" name="Line 182"/>
          <p:cNvSpPr>
            <a:spLocks noChangeShapeType="1"/>
          </p:cNvSpPr>
          <p:nvPr/>
        </p:nvSpPr>
        <p:spPr bwMode="auto">
          <a:xfrm>
            <a:off x="4604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5" name="Line 183"/>
          <p:cNvSpPr>
            <a:spLocks noChangeShapeType="1"/>
          </p:cNvSpPr>
          <p:nvPr/>
        </p:nvSpPr>
        <p:spPr bwMode="auto">
          <a:xfrm>
            <a:off x="4680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6" name="Line 184"/>
          <p:cNvSpPr>
            <a:spLocks noChangeShapeType="1"/>
          </p:cNvSpPr>
          <p:nvPr/>
        </p:nvSpPr>
        <p:spPr bwMode="auto">
          <a:xfrm>
            <a:off x="4756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7" name="Line 185"/>
          <p:cNvSpPr>
            <a:spLocks noChangeShapeType="1"/>
          </p:cNvSpPr>
          <p:nvPr/>
        </p:nvSpPr>
        <p:spPr bwMode="auto">
          <a:xfrm>
            <a:off x="4833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8" name="Line 186"/>
          <p:cNvSpPr>
            <a:spLocks noChangeShapeType="1"/>
          </p:cNvSpPr>
          <p:nvPr/>
        </p:nvSpPr>
        <p:spPr bwMode="auto">
          <a:xfrm>
            <a:off x="4909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89" name="Line 187"/>
          <p:cNvSpPr>
            <a:spLocks noChangeShapeType="1"/>
          </p:cNvSpPr>
          <p:nvPr/>
        </p:nvSpPr>
        <p:spPr bwMode="auto">
          <a:xfrm>
            <a:off x="4985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0" name="Line 188"/>
          <p:cNvSpPr>
            <a:spLocks noChangeShapeType="1"/>
          </p:cNvSpPr>
          <p:nvPr/>
        </p:nvSpPr>
        <p:spPr bwMode="auto">
          <a:xfrm>
            <a:off x="5061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1" name="Line 189"/>
          <p:cNvSpPr>
            <a:spLocks noChangeShapeType="1"/>
          </p:cNvSpPr>
          <p:nvPr/>
        </p:nvSpPr>
        <p:spPr bwMode="auto">
          <a:xfrm>
            <a:off x="5137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2" name="Line 190"/>
          <p:cNvSpPr>
            <a:spLocks noChangeShapeType="1"/>
          </p:cNvSpPr>
          <p:nvPr/>
        </p:nvSpPr>
        <p:spPr bwMode="auto">
          <a:xfrm>
            <a:off x="5214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3" name="Line 191"/>
          <p:cNvSpPr>
            <a:spLocks noChangeShapeType="1"/>
          </p:cNvSpPr>
          <p:nvPr/>
        </p:nvSpPr>
        <p:spPr bwMode="auto">
          <a:xfrm>
            <a:off x="5290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4" name="Line 192"/>
          <p:cNvSpPr>
            <a:spLocks noChangeShapeType="1"/>
          </p:cNvSpPr>
          <p:nvPr/>
        </p:nvSpPr>
        <p:spPr bwMode="auto">
          <a:xfrm>
            <a:off x="5366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5" name="Line 193"/>
          <p:cNvSpPr>
            <a:spLocks noChangeShapeType="1"/>
          </p:cNvSpPr>
          <p:nvPr/>
        </p:nvSpPr>
        <p:spPr bwMode="auto">
          <a:xfrm>
            <a:off x="5442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6" name="Line 194"/>
          <p:cNvSpPr>
            <a:spLocks noChangeShapeType="1"/>
          </p:cNvSpPr>
          <p:nvPr/>
        </p:nvSpPr>
        <p:spPr bwMode="auto">
          <a:xfrm>
            <a:off x="5518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7" name="Line 195"/>
          <p:cNvSpPr>
            <a:spLocks noChangeShapeType="1"/>
          </p:cNvSpPr>
          <p:nvPr/>
        </p:nvSpPr>
        <p:spPr bwMode="auto">
          <a:xfrm>
            <a:off x="5595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8" name="Line 196"/>
          <p:cNvSpPr>
            <a:spLocks noChangeShapeType="1"/>
          </p:cNvSpPr>
          <p:nvPr/>
        </p:nvSpPr>
        <p:spPr bwMode="auto">
          <a:xfrm>
            <a:off x="5671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99" name="Line 197"/>
          <p:cNvSpPr>
            <a:spLocks noChangeShapeType="1"/>
          </p:cNvSpPr>
          <p:nvPr/>
        </p:nvSpPr>
        <p:spPr bwMode="auto">
          <a:xfrm>
            <a:off x="5747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0" name="Line 198"/>
          <p:cNvSpPr>
            <a:spLocks noChangeShapeType="1"/>
          </p:cNvSpPr>
          <p:nvPr/>
        </p:nvSpPr>
        <p:spPr bwMode="auto">
          <a:xfrm>
            <a:off x="5823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1" name="Line 199"/>
          <p:cNvSpPr>
            <a:spLocks noChangeShapeType="1"/>
          </p:cNvSpPr>
          <p:nvPr/>
        </p:nvSpPr>
        <p:spPr bwMode="auto">
          <a:xfrm>
            <a:off x="5899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2" name="Line 200"/>
          <p:cNvSpPr>
            <a:spLocks noChangeShapeType="1"/>
          </p:cNvSpPr>
          <p:nvPr/>
        </p:nvSpPr>
        <p:spPr bwMode="auto">
          <a:xfrm>
            <a:off x="5976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3" name="Line 201"/>
          <p:cNvSpPr>
            <a:spLocks noChangeShapeType="1"/>
          </p:cNvSpPr>
          <p:nvPr/>
        </p:nvSpPr>
        <p:spPr bwMode="auto">
          <a:xfrm>
            <a:off x="6052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4" name="Line 202"/>
          <p:cNvSpPr>
            <a:spLocks noChangeShapeType="1"/>
          </p:cNvSpPr>
          <p:nvPr/>
        </p:nvSpPr>
        <p:spPr bwMode="auto">
          <a:xfrm>
            <a:off x="6128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5" name="Line 203"/>
          <p:cNvSpPr>
            <a:spLocks noChangeShapeType="1"/>
          </p:cNvSpPr>
          <p:nvPr/>
        </p:nvSpPr>
        <p:spPr bwMode="auto">
          <a:xfrm>
            <a:off x="62047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6" name="Line 204"/>
          <p:cNvSpPr>
            <a:spLocks noChangeShapeType="1"/>
          </p:cNvSpPr>
          <p:nvPr/>
        </p:nvSpPr>
        <p:spPr bwMode="auto">
          <a:xfrm>
            <a:off x="62809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7" name="Line 205"/>
          <p:cNvSpPr>
            <a:spLocks noChangeShapeType="1"/>
          </p:cNvSpPr>
          <p:nvPr/>
        </p:nvSpPr>
        <p:spPr bwMode="auto">
          <a:xfrm>
            <a:off x="63571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8" name="Line 206"/>
          <p:cNvSpPr>
            <a:spLocks noChangeShapeType="1"/>
          </p:cNvSpPr>
          <p:nvPr/>
        </p:nvSpPr>
        <p:spPr bwMode="auto">
          <a:xfrm>
            <a:off x="64333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9" name="Line 207"/>
          <p:cNvSpPr>
            <a:spLocks noChangeShapeType="1"/>
          </p:cNvSpPr>
          <p:nvPr/>
        </p:nvSpPr>
        <p:spPr bwMode="auto">
          <a:xfrm>
            <a:off x="6509544" y="2300014"/>
            <a:ext cx="127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0" name="Line 208"/>
          <p:cNvSpPr>
            <a:spLocks noChangeShapeType="1"/>
          </p:cNvSpPr>
          <p:nvPr/>
        </p:nvSpPr>
        <p:spPr bwMode="auto">
          <a:xfrm flipV="1">
            <a:off x="1175544" y="2287314"/>
            <a:ext cx="0" cy="292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1" name="Line 209"/>
          <p:cNvSpPr>
            <a:spLocks noChangeShapeType="1"/>
          </p:cNvSpPr>
          <p:nvPr/>
        </p:nvSpPr>
        <p:spPr bwMode="auto">
          <a:xfrm>
            <a:off x="1137444" y="5208314"/>
            <a:ext cx="635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2" name="Line 210"/>
          <p:cNvSpPr>
            <a:spLocks noChangeShapeType="1"/>
          </p:cNvSpPr>
          <p:nvPr/>
        </p:nvSpPr>
        <p:spPr bwMode="auto">
          <a:xfrm>
            <a:off x="1175544" y="5208314"/>
            <a:ext cx="5359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3" name="Line 211"/>
          <p:cNvSpPr>
            <a:spLocks noChangeShapeType="1"/>
          </p:cNvSpPr>
          <p:nvPr/>
        </p:nvSpPr>
        <p:spPr bwMode="auto">
          <a:xfrm flipV="1">
            <a:off x="1175544" y="51479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4" name="Line 212"/>
          <p:cNvSpPr>
            <a:spLocks noChangeShapeType="1"/>
          </p:cNvSpPr>
          <p:nvPr/>
        </p:nvSpPr>
        <p:spPr bwMode="auto">
          <a:xfrm flipV="1">
            <a:off x="1442244" y="51479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5" name="Line 213"/>
          <p:cNvSpPr>
            <a:spLocks noChangeShapeType="1"/>
          </p:cNvSpPr>
          <p:nvPr/>
        </p:nvSpPr>
        <p:spPr bwMode="auto">
          <a:xfrm flipV="1">
            <a:off x="1721644" y="51479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6" name="Line 214"/>
          <p:cNvSpPr>
            <a:spLocks noChangeShapeType="1"/>
          </p:cNvSpPr>
          <p:nvPr/>
        </p:nvSpPr>
        <p:spPr bwMode="auto">
          <a:xfrm flipV="1">
            <a:off x="1988344" y="51479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7" name="Line 215"/>
          <p:cNvSpPr>
            <a:spLocks noChangeShapeType="1"/>
          </p:cNvSpPr>
          <p:nvPr/>
        </p:nvSpPr>
        <p:spPr bwMode="auto">
          <a:xfrm flipV="1">
            <a:off x="2255044" y="51479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8" name="Line 216"/>
          <p:cNvSpPr>
            <a:spLocks noChangeShapeType="1"/>
          </p:cNvSpPr>
          <p:nvPr/>
        </p:nvSpPr>
        <p:spPr bwMode="auto">
          <a:xfrm flipV="1">
            <a:off x="2521744" y="51479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19" name="Line 217"/>
          <p:cNvSpPr>
            <a:spLocks noChangeShapeType="1"/>
          </p:cNvSpPr>
          <p:nvPr/>
        </p:nvSpPr>
        <p:spPr bwMode="auto">
          <a:xfrm flipV="1">
            <a:off x="2788444" y="51479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0" name="Line 218"/>
          <p:cNvSpPr>
            <a:spLocks noChangeShapeType="1"/>
          </p:cNvSpPr>
          <p:nvPr/>
        </p:nvSpPr>
        <p:spPr bwMode="auto">
          <a:xfrm flipV="1">
            <a:off x="30551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1" name="Line 219"/>
          <p:cNvSpPr>
            <a:spLocks noChangeShapeType="1"/>
          </p:cNvSpPr>
          <p:nvPr/>
        </p:nvSpPr>
        <p:spPr bwMode="auto">
          <a:xfrm flipV="1">
            <a:off x="33218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2" name="Line 220"/>
          <p:cNvSpPr>
            <a:spLocks noChangeShapeType="1"/>
          </p:cNvSpPr>
          <p:nvPr/>
        </p:nvSpPr>
        <p:spPr bwMode="auto">
          <a:xfrm flipV="1">
            <a:off x="36012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3" name="Line 221"/>
          <p:cNvSpPr>
            <a:spLocks noChangeShapeType="1"/>
          </p:cNvSpPr>
          <p:nvPr/>
        </p:nvSpPr>
        <p:spPr bwMode="auto">
          <a:xfrm flipV="1">
            <a:off x="38679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4" name="Line 222"/>
          <p:cNvSpPr>
            <a:spLocks noChangeShapeType="1"/>
          </p:cNvSpPr>
          <p:nvPr/>
        </p:nvSpPr>
        <p:spPr bwMode="auto">
          <a:xfrm flipV="1">
            <a:off x="41346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5" name="Line 223"/>
          <p:cNvSpPr>
            <a:spLocks noChangeShapeType="1"/>
          </p:cNvSpPr>
          <p:nvPr/>
        </p:nvSpPr>
        <p:spPr bwMode="auto">
          <a:xfrm flipV="1">
            <a:off x="44013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6" name="Line 224"/>
          <p:cNvSpPr>
            <a:spLocks noChangeShapeType="1"/>
          </p:cNvSpPr>
          <p:nvPr/>
        </p:nvSpPr>
        <p:spPr bwMode="auto">
          <a:xfrm flipV="1">
            <a:off x="46680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7" name="Line 225"/>
          <p:cNvSpPr>
            <a:spLocks noChangeShapeType="1"/>
          </p:cNvSpPr>
          <p:nvPr/>
        </p:nvSpPr>
        <p:spPr bwMode="auto">
          <a:xfrm flipV="1">
            <a:off x="49347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8" name="Line 226"/>
          <p:cNvSpPr>
            <a:spLocks noChangeShapeType="1"/>
          </p:cNvSpPr>
          <p:nvPr/>
        </p:nvSpPr>
        <p:spPr bwMode="auto">
          <a:xfrm flipV="1">
            <a:off x="52014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29" name="Line 227"/>
          <p:cNvSpPr>
            <a:spLocks noChangeShapeType="1"/>
          </p:cNvSpPr>
          <p:nvPr/>
        </p:nvSpPr>
        <p:spPr bwMode="auto">
          <a:xfrm flipV="1">
            <a:off x="54808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0" name="Line 228"/>
          <p:cNvSpPr>
            <a:spLocks noChangeShapeType="1"/>
          </p:cNvSpPr>
          <p:nvPr/>
        </p:nvSpPr>
        <p:spPr bwMode="auto">
          <a:xfrm flipV="1">
            <a:off x="57475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1" name="Line 229"/>
          <p:cNvSpPr>
            <a:spLocks noChangeShapeType="1"/>
          </p:cNvSpPr>
          <p:nvPr/>
        </p:nvSpPr>
        <p:spPr bwMode="auto">
          <a:xfrm flipV="1">
            <a:off x="60142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2" name="Line 230"/>
          <p:cNvSpPr>
            <a:spLocks noChangeShapeType="1"/>
          </p:cNvSpPr>
          <p:nvPr/>
        </p:nvSpPr>
        <p:spPr bwMode="auto">
          <a:xfrm flipV="1">
            <a:off x="6280944" y="513528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3" name="Freeform 231"/>
          <p:cNvSpPr>
            <a:spLocks/>
          </p:cNvSpPr>
          <p:nvPr/>
        </p:nvSpPr>
        <p:spPr bwMode="auto">
          <a:xfrm>
            <a:off x="1169194" y="2319064"/>
            <a:ext cx="5373687" cy="2884488"/>
          </a:xfrm>
          <a:custGeom>
            <a:avLst/>
            <a:gdLst>
              <a:gd name="T0" fmla="*/ 0 w 3385"/>
              <a:gd name="T1" fmla="*/ 1816 h 1817"/>
              <a:gd name="T2" fmla="*/ 168 w 3385"/>
              <a:gd name="T3" fmla="*/ 1752 h 1817"/>
              <a:gd name="T4" fmla="*/ 344 w 3385"/>
              <a:gd name="T5" fmla="*/ 1696 h 1817"/>
              <a:gd name="T6" fmla="*/ 512 w 3385"/>
              <a:gd name="T7" fmla="*/ 1640 h 1817"/>
              <a:gd name="T8" fmla="*/ 680 w 3385"/>
              <a:gd name="T9" fmla="*/ 1576 h 1817"/>
              <a:gd name="T10" fmla="*/ 848 w 3385"/>
              <a:gd name="T11" fmla="*/ 1520 h 1817"/>
              <a:gd name="T12" fmla="*/ 1016 w 3385"/>
              <a:gd name="T13" fmla="*/ 1456 h 1817"/>
              <a:gd name="T14" fmla="*/ 1184 w 3385"/>
              <a:gd name="T15" fmla="*/ 1400 h 1817"/>
              <a:gd name="T16" fmla="*/ 1352 w 3385"/>
              <a:gd name="T17" fmla="*/ 1296 h 1817"/>
              <a:gd name="T18" fmla="*/ 1528 w 3385"/>
              <a:gd name="T19" fmla="*/ 1184 h 1817"/>
              <a:gd name="T20" fmla="*/ 1696 w 3385"/>
              <a:gd name="T21" fmla="*/ 1080 h 1817"/>
              <a:gd name="T22" fmla="*/ 1864 w 3385"/>
              <a:gd name="T23" fmla="*/ 968 h 1817"/>
              <a:gd name="T24" fmla="*/ 2032 w 3385"/>
              <a:gd name="T25" fmla="*/ 864 h 1817"/>
              <a:gd name="T26" fmla="*/ 2200 w 3385"/>
              <a:gd name="T27" fmla="*/ 752 h 1817"/>
              <a:gd name="T28" fmla="*/ 2368 w 3385"/>
              <a:gd name="T29" fmla="*/ 648 h 1817"/>
              <a:gd name="T30" fmla="*/ 2536 w 3385"/>
              <a:gd name="T31" fmla="*/ 536 h 1817"/>
              <a:gd name="T32" fmla="*/ 2712 w 3385"/>
              <a:gd name="T33" fmla="*/ 432 h 1817"/>
              <a:gd name="T34" fmla="*/ 2880 w 3385"/>
              <a:gd name="T35" fmla="*/ 328 h 1817"/>
              <a:gd name="T36" fmla="*/ 3048 w 3385"/>
              <a:gd name="T37" fmla="*/ 216 h 1817"/>
              <a:gd name="T38" fmla="*/ 3216 w 3385"/>
              <a:gd name="T39" fmla="*/ 112 h 1817"/>
              <a:gd name="T40" fmla="*/ 3384 w 3385"/>
              <a:gd name="T41" fmla="*/ 0 h 1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85" h="1817">
                <a:moveTo>
                  <a:pt x="0" y="1816"/>
                </a:moveTo>
                <a:lnTo>
                  <a:pt x="168" y="1752"/>
                </a:lnTo>
                <a:lnTo>
                  <a:pt x="344" y="1696"/>
                </a:lnTo>
                <a:lnTo>
                  <a:pt x="512" y="1640"/>
                </a:lnTo>
                <a:lnTo>
                  <a:pt x="680" y="1576"/>
                </a:lnTo>
                <a:lnTo>
                  <a:pt x="848" y="1520"/>
                </a:lnTo>
                <a:lnTo>
                  <a:pt x="1016" y="1456"/>
                </a:lnTo>
                <a:lnTo>
                  <a:pt x="1184" y="1400"/>
                </a:lnTo>
                <a:lnTo>
                  <a:pt x="1352" y="1296"/>
                </a:lnTo>
                <a:lnTo>
                  <a:pt x="1528" y="1184"/>
                </a:lnTo>
                <a:lnTo>
                  <a:pt x="1696" y="1080"/>
                </a:lnTo>
                <a:lnTo>
                  <a:pt x="1864" y="968"/>
                </a:lnTo>
                <a:lnTo>
                  <a:pt x="2032" y="864"/>
                </a:lnTo>
                <a:lnTo>
                  <a:pt x="2200" y="752"/>
                </a:lnTo>
                <a:lnTo>
                  <a:pt x="2368" y="648"/>
                </a:lnTo>
                <a:lnTo>
                  <a:pt x="2536" y="536"/>
                </a:lnTo>
                <a:lnTo>
                  <a:pt x="2712" y="432"/>
                </a:lnTo>
                <a:lnTo>
                  <a:pt x="2880" y="328"/>
                </a:lnTo>
                <a:lnTo>
                  <a:pt x="3048" y="216"/>
                </a:lnTo>
                <a:lnTo>
                  <a:pt x="3216" y="112"/>
                </a:lnTo>
                <a:lnTo>
                  <a:pt x="3384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4" name="Freeform 232"/>
          <p:cNvSpPr>
            <a:spLocks/>
          </p:cNvSpPr>
          <p:nvPr/>
        </p:nvSpPr>
        <p:spPr bwMode="auto">
          <a:xfrm>
            <a:off x="1169194" y="4630464"/>
            <a:ext cx="5373687" cy="573088"/>
          </a:xfrm>
          <a:custGeom>
            <a:avLst/>
            <a:gdLst>
              <a:gd name="T0" fmla="*/ 0 w 3385"/>
              <a:gd name="T1" fmla="*/ 360 h 361"/>
              <a:gd name="T2" fmla="*/ 168 w 3385"/>
              <a:gd name="T3" fmla="*/ 344 h 361"/>
              <a:gd name="T4" fmla="*/ 344 w 3385"/>
              <a:gd name="T5" fmla="*/ 320 h 361"/>
              <a:gd name="T6" fmla="*/ 512 w 3385"/>
              <a:gd name="T7" fmla="*/ 304 h 361"/>
              <a:gd name="T8" fmla="*/ 680 w 3385"/>
              <a:gd name="T9" fmla="*/ 288 h 361"/>
              <a:gd name="T10" fmla="*/ 848 w 3385"/>
              <a:gd name="T11" fmla="*/ 272 h 361"/>
              <a:gd name="T12" fmla="*/ 1016 w 3385"/>
              <a:gd name="T13" fmla="*/ 248 h 361"/>
              <a:gd name="T14" fmla="*/ 1184 w 3385"/>
              <a:gd name="T15" fmla="*/ 232 h 361"/>
              <a:gd name="T16" fmla="*/ 1352 w 3385"/>
              <a:gd name="T17" fmla="*/ 216 h 361"/>
              <a:gd name="T18" fmla="*/ 1528 w 3385"/>
              <a:gd name="T19" fmla="*/ 200 h 361"/>
              <a:gd name="T20" fmla="*/ 1696 w 3385"/>
              <a:gd name="T21" fmla="*/ 176 h 361"/>
              <a:gd name="T22" fmla="*/ 1864 w 3385"/>
              <a:gd name="T23" fmla="*/ 160 h 361"/>
              <a:gd name="T24" fmla="*/ 2032 w 3385"/>
              <a:gd name="T25" fmla="*/ 144 h 361"/>
              <a:gd name="T26" fmla="*/ 2200 w 3385"/>
              <a:gd name="T27" fmla="*/ 128 h 361"/>
              <a:gd name="T28" fmla="*/ 2368 w 3385"/>
              <a:gd name="T29" fmla="*/ 104 h 361"/>
              <a:gd name="T30" fmla="*/ 2536 w 3385"/>
              <a:gd name="T31" fmla="*/ 88 h 361"/>
              <a:gd name="T32" fmla="*/ 2712 w 3385"/>
              <a:gd name="T33" fmla="*/ 72 h 361"/>
              <a:gd name="T34" fmla="*/ 2880 w 3385"/>
              <a:gd name="T35" fmla="*/ 56 h 361"/>
              <a:gd name="T36" fmla="*/ 3048 w 3385"/>
              <a:gd name="T37" fmla="*/ 32 h 361"/>
              <a:gd name="T38" fmla="*/ 3216 w 3385"/>
              <a:gd name="T39" fmla="*/ 16 h 361"/>
              <a:gd name="T40" fmla="*/ 3384 w 3385"/>
              <a:gd name="T41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85" h="361">
                <a:moveTo>
                  <a:pt x="0" y="360"/>
                </a:moveTo>
                <a:lnTo>
                  <a:pt x="168" y="344"/>
                </a:lnTo>
                <a:lnTo>
                  <a:pt x="344" y="320"/>
                </a:lnTo>
                <a:lnTo>
                  <a:pt x="512" y="304"/>
                </a:lnTo>
                <a:lnTo>
                  <a:pt x="680" y="288"/>
                </a:lnTo>
                <a:lnTo>
                  <a:pt x="848" y="272"/>
                </a:lnTo>
                <a:lnTo>
                  <a:pt x="1016" y="248"/>
                </a:lnTo>
                <a:lnTo>
                  <a:pt x="1184" y="232"/>
                </a:lnTo>
                <a:lnTo>
                  <a:pt x="1352" y="216"/>
                </a:lnTo>
                <a:lnTo>
                  <a:pt x="1528" y="200"/>
                </a:lnTo>
                <a:lnTo>
                  <a:pt x="1696" y="176"/>
                </a:lnTo>
                <a:lnTo>
                  <a:pt x="1864" y="160"/>
                </a:lnTo>
                <a:lnTo>
                  <a:pt x="2032" y="144"/>
                </a:lnTo>
                <a:lnTo>
                  <a:pt x="2200" y="128"/>
                </a:lnTo>
                <a:lnTo>
                  <a:pt x="2368" y="104"/>
                </a:lnTo>
                <a:lnTo>
                  <a:pt x="2536" y="88"/>
                </a:lnTo>
                <a:lnTo>
                  <a:pt x="2712" y="72"/>
                </a:lnTo>
                <a:lnTo>
                  <a:pt x="2880" y="56"/>
                </a:lnTo>
                <a:lnTo>
                  <a:pt x="3048" y="32"/>
                </a:lnTo>
                <a:lnTo>
                  <a:pt x="3216" y="16"/>
                </a:lnTo>
                <a:lnTo>
                  <a:pt x="3384" y="0"/>
                </a:lnTo>
              </a:path>
            </a:pathLst>
          </a:custGeom>
          <a:noFill/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5" name="Rectangle 233"/>
          <p:cNvSpPr>
            <a:spLocks noChangeArrowheads="1"/>
          </p:cNvSpPr>
          <p:nvPr/>
        </p:nvSpPr>
        <p:spPr bwMode="auto">
          <a:xfrm>
            <a:off x="1137444" y="5162277"/>
            <a:ext cx="50800" cy="66675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6" name="Rectangle 234"/>
          <p:cNvSpPr>
            <a:spLocks noChangeArrowheads="1"/>
          </p:cNvSpPr>
          <p:nvPr/>
        </p:nvSpPr>
        <p:spPr bwMode="auto">
          <a:xfrm>
            <a:off x="1404144" y="5060677"/>
            <a:ext cx="50800" cy="66675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7" name="Rectangle 235"/>
          <p:cNvSpPr>
            <a:spLocks noChangeArrowheads="1"/>
          </p:cNvSpPr>
          <p:nvPr/>
        </p:nvSpPr>
        <p:spPr bwMode="auto">
          <a:xfrm>
            <a:off x="1683544" y="49797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8" name="Rectangle 236"/>
          <p:cNvSpPr>
            <a:spLocks noChangeArrowheads="1"/>
          </p:cNvSpPr>
          <p:nvPr/>
        </p:nvSpPr>
        <p:spPr bwMode="auto">
          <a:xfrm>
            <a:off x="1950244" y="48908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39" name="Rectangle 237"/>
          <p:cNvSpPr>
            <a:spLocks noChangeArrowheads="1"/>
          </p:cNvSpPr>
          <p:nvPr/>
        </p:nvSpPr>
        <p:spPr bwMode="auto">
          <a:xfrm>
            <a:off x="2216944" y="47892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0" name="Rectangle 238"/>
          <p:cNvSpPr>
            <a:spLocks noChangeArrowheads="1"/>
          </p:cNvSpPr>
          <p:nvPr/>
        </p:nvSpPr>
        <p:spPr bwMode="auto">
          <a:xfrm>
            <a:off x="2483644" y="47003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1" name="Rectangle 239"/>
          <p:cNvSpPr>
            <a:spLocks noChangeArrowheads="1"/>
          </p:cNvSpPr>
          <p:nvPr/>
        </p:nvSpPr>
        <p:spPr bwMode="auto">
          <a:xfrm>
            <a:off x="2750344" y="45987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2" name="Rectangle 240"/>
          <p:cNvSpPr>
            <a:spLocks noChangeArrowheads="1"/>
          </p:cNvSpPr>
          <p:nvPr/>
        </p:nvSpPr>
        <p:spPr bwMode="auto">
          <a:xfrm>
            <a:off x="3017044" y="45098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3" name="Rectangle 241"/>
          <p:cNvSpPr>
            <a:spLocks noChangeArrowheads="1"/>
          </p:cNvSpPr>
          <p:nvPr/>
        </p:nvSpPr>
        <p:spPr bwMode="auto">
          <a:xfrm>
            <a:off x="3283744" y="43447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4" name="Rectangle 242"/>
          <p:cNvSpPr>
            <a:spLocks noChangeArrowheads="1"/>
          </p:cNvSpPr>
          <p:nvPr/>
        </p:nvSpPr>
        <p:spPr bwMode="auto">
          <a:xfrm>
            <a:off x="3563144" y="41669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5" name="Rectangle 243"/>
          <p:cNvSpPr>
            <a:spLocks noChangeArrowheads="1"/>
          </p:cNvSpPr>
          <p:nvPr/>
        </p:nvSpPr>
        <p:spPr bwMode="auto">
          <a:xfrm>
            <a:off x="3829844" y="40018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6" name="Rectangle 244"/>
          <p:cNvSpPr>
            <a:spLocks noChangeArrowheads="1"/>
          </p:cNvSpPr>
          <p:nvPr/>
        </p:nvSpPr>
        <p:spPr bwMode="auto">
          <a:xfrm>
            <a:off x="4096544" y="38240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7" name="Rectangle 245"/>
          <p:cNvSpPr>
            <a:spLocks noChangeArrowheads="1"/>
          </p:cNvSpPr>
          <p:nvPr/>
        </p:nvSpPr>
        <p:spPr bwMode="auto">
          <a:xfrm>
            <a:off x="4363244" y="36589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8" name="Rectangle 246"/>
          <p:cNvSpPr>
            <a:spLocks noChangeArrowheads="1"/>
          </p:cNvSpPr>
          <p:nvPr/>
        </p:nvSpPr>
        <p:spPr bwMode="auto">
          <a:xfrm>
            <a:off x="4629944" y="34811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49" name="Rectangle 247"/>
          <p:cNvSpPr>
            <a:spLocks noChangeArrowheads="1"/>
          </p:cNvSpPr>
          <p:nvPr/>
        </p:nvSpPr>
        <p:spPr bwMode="auto">
          <a:xfrm>
            <a:off x="4896644" y="33160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0" name="Rectangle 248"/>
          <p:cNvSpPr>
            <a:spLocks noChangeArrowheads="1"/>
          </p:cNvSpPr>
          <p:nvPr/>
        </p:nvSpPr>
        <p:spPr bwMode="auto">
          <a:xfrm>
            <a:off x="5163344" y="31382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1" name="Rectangle 249"/>
          <p:cNvSpPr>
            <a:spLocks noChangeArrowheads="1"/>
          </p:cNvSpPr>
          <p:nvPr/>
        </p:nvSpPr>
        <p:spPr bwMode="auto">
          <a:xfrm>
            <a:off x="5442744" y="29731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2" name="Rectangle 250"/>
          <p:cNvSpPr>
            <a:spLocks noChangeArrowheads="1"/>
          </p:cNvSpPr>
          <p:nvPr/>
        </p:nvSpPr>
        <p:spPr bwMode="auto">
          <a:xfrm>
            <a:off x="5709444" y="28080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3" name="Rectangle 251"/>
          <p:cNvSpPr>
            <a:spLocks noChangeArrowheads="1"/>
          </p:cNvSpPr>
          <p:nvPr/>
        </p:nvSpPr>
        <p:spPr bwMode="auto">
          <a:xfrm>
            <a:off x="5976144" y="26302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4" name="Rectangle 252"/>
          <p:cNvSpPr>
            <a:spLocks noChangeArrowheads="1"/>
          </p:cNvSpPr>
          <p:nvPr/>
        </p:nvSpPr>
        <p:spPr bwMode="auto">
          <a:xfrm>
            <a:off x="6242844" y="24651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5" name="Rectangle 253"/>
          <p:cNvSpPr>
            <a:spLocks noChangeArrowheads="1"/>
          </p:cNvSpPr>
          <p:nvPr/>
        </p:nvSpPr>
        <p:spPr bwMode="auto">
          <a:xfrm>
            <a:off x="6509544" y="2287314"/>
            <a:ext cx="50800" cy="50800"/>
          </a:xfrm>
          <a:prstGeom prst="rect">
            <a:avLst/>
          </a:prstGeom>
          <a:solidFill>
            <a:srgbClr val="DD0806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6" name="Rectangle 254"/>
          <p:cNvSpPr>
            <a:spLocks noChangeArrowheads="1"/>
          </p:cNvSpPr>
          <p:nvPr/>
        </p:nvSpPr>
        <p:spPr bwMode="auto">
          <a:xfrm>
            <a:off x="1137444" y="5162277"/>
            <a:ext cx="50800" cy="66675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7" name="Rectangle 255"/>
          <p:cNvSpPr>
            <a:spLocks noChangeArrowheads="1"/>
          </p:cNvSpPr>
          <p:nvPr/>
        </p:nvSpPr>
        <p:spPr bwMode="auto">
          <a:xfrm>
            <a:off x="1404144" y="5136877"/>
            <a:ext cx="50800" cy="66675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8" name="Rectangle 256"/>
          <p:cNvSpPr>
            <a:spLocks noChangeArrowheads="1"/>
          </p:cNvSpPr>
          <p:nvPr/>
        </p:nvSpPr>
        <p:spPr bwMode="auto">
          <a:xfrm>
            <a:off x="1683544" y="5098777"/>
            <a:ext cx="50800" cy="66675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59" name="Rectangle 257"/>
          <p:cNvSpPr>
            <a:spLocks noChangeArrowheads="1"/>
          </p:cNvSpPr>
          <p:nvPr/>
        </p:nvSpPr>
        <p:spPr bwMode="auto">
          <a:xfrm>
            <a:off x="1950244" y="5073377"/>
            <a:ext cx="50800" cy="66675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0" name="Rectangle 258"/>
          <p:cNvSpPr>
            <a:spLocks noChangeArrowheads="1"/>
          </p:cNvSpPr>
          <p:nvPr/>
        </p:nvSpPr>
        <p:spPr bwMode="auto">
          <a:xfrm>
            <a:off x="2216944" y="5047977"/>
            <a:ext cx="50800" cy="66675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1" name="Rectangle 259"/>
          <p:cNvSpPr>
            <a:spLocks noChangeArrowheads="1"/>
          </p:cNvSpPr>
          <p:nvPr/>
        </p:nvSpPr>
        <p:spPr bwMode="auto">
          <a:xfrm>
            <a:off x="2483644" y="5022577"/>
            <a:ext cx="50800" cy="66675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2" name="Rectangle 260"/>
          <p:cNvSpPr>
            <a:spLocks noChangeArrowheads="1"/>
          </p:cNvSpPr>
          <p:nvPr/>
        </p:nvSpPr>
        <p:spPr bwMode="auto">
          <a:xfrm>
            <a:off x="2750344" y="4984477"/>
            <a:ext cx="50800" cy="66675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3" name="Rectangle 261"/>
          <p:cNvSpPr>
            <a:spLocks noChangeArrowheads="1"/>
          </p:cNvSpPr>
          <p:nvPr/>
        </p:nvSpPr>
        <p:spPr bwMode="auto">
          <a:xfrm>
            <a:off x="3017044" y="49670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4" name="Rectangle 262"/>
          <p:cNvSpPr>
            <a:spLocks noChangeArrowheads="1"/>
          </p:cNvSpPr>
          <p:nvPr/>
        </p:nvSpPr>
        <p:spPr bwMode="auto">
          <a:xfrm>
            <a:off x="3283744" y="49416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5" name="Rectangle 263"/>
          <p:cNvSpPr>
            <a:spLocks noChangeArrowheads="1"/>
          </p:cNvSpPr>
          <p:nvPr/>
        </p:nvSpPr>
        <p:spPr bwMode="auto">
          <a:xfrm>
            <a:off x="3563144" y="49162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6" name="Rectangle 264"/>
          <p:cNvSpPr>
            <a:spLocks noChangeArrowheads="1"/>
          </p:cNvSpPr>
          <p:nvPr/>
        </p:nvSpPr>
        <p:spPr bwMode="auto">
          <a:xfrm>
            <a:off x="3829844" y="48781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7" name="Rectangle 265"/>
          <p:cNvSpPr>
            <a:spLocks noChangeArrowheads="1"/>
          </p:cNvSpPr>
          <p:nvPr/>
        </p:nvSpPr>
        <p:spPr bwMode="auto">
          <a:xfrm>
            <a:off x="4096544" y="48527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8" name="Rectangle 266"/>
          <p:cNvSpPr>
            <a:spLocks noChangeArrowheads="1"/>
          </p:cNvSpPr>
          <p:nvPr/>
        </p:nvSpPr>
        <p:spPr bwMode="auto">
          <a:xfrm>
            <a:off x="4363244" y="48273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69" name="Rectangle 267"/>
          <p:cNvSpPr>
            <a:spLocks noChangeArrowheads="1"/>
          </p:cNvSpPr>
          <p:nvPr/>
        </p:nvSpPr>
        <p:spPr bwMode="auto">
          <a:xfrm>
            <a:off x="4629944" y="48019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70" name="Rectangle 268"/>
          <p:cNvSpPr>
            <a:spLocks noChangeArrowheads="1"/>
          </p:cNvSpPr>
          <p:nvPr/>
        </p:nvSpPr>
        <p:spPr bwMode="auto">
          <a:xfrm>
            <a:off x="4896644" y="47638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71" name="Rectangle 269"/>
          <p:cNvSpPr>
            <a:spLocks noChangeArrowheads="1"/>
          </p:cNvSpPr>
          <p:nvPr/>
        </p:nvSpPr>
        <p:spPr bwMode="auto">
          <a:xfrm>
            <a:off x="5163344" y="47384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72" name="Rectangle 270"/>
          <p:cNvSpPr>
            <a:spLocks noChangeArrowheads="1"/>
          </p:cNvSpPr>
          <p:nvPr/>
        </p:nvSpPr>
        <p:spPr bwMode="auto">
          <a:xfrm>
            <a:off x="5442744" y="47130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73" name="Rectangle 271"/>
          <p:cNvSpPr>
            <a:spLocks noChangeArrowheads="1"/>
          </p:cNvSpPr>
          <p:nvPr/>
        </p:nvSpPr>
        <p:spPr bwMode="auto">
          <a:xfrm>
            <a:off x="5709444" y="46876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74" name="Rectangle 272"/>
          <p:cNvSpPr>
            <a:spLocks noChangeArrowheads="1"/>
          </p:cNvSpPr>
          <p:nvPr/>
        </p:nvSpPr>
        <p:spPr bwMode="auto">
          <a:xfrm>
            <a:off x="5976144" y="46495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75" name="Rectangle 273"/>
          <p:cNvSpPr>
            <a:spLocks noChangeArrowheads="1"/>
          </p:cNvSpPr>
          <p:nvPr/>
        </p:nvSpPr>
        <p:spPr bwMode="auto">
          <a:xfrm>
            <a:off x="6242844" y="4624114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76" name="Rectangle 274"/>
          <p:cNvSpPr>
            <a:spLocks noChangeArrowheads="1"/>
          </p:cNvSpPr>
          <p:nvPr/>
        </p:nvSpPr>
        <p:spPr bwMode="auto">
          <a:xfrm>
            <a:off x="770731" y="4951139"/>
            <a:ext cx="307975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</a:t>
            </a:r>
          </a:p>
        </p:txBody>
      </p:sp>
      <p:sp>
        <p:nvSpPr>
          <p:cNvPr id="277" name="Rectangle 275"/>
          <p:cNvSpPr>
            <a:spLocks noChangeArrowheads="1"/>
          </p:cNvSpPr>
          <p:nvPr/>
        </p:nvSpPr>
        <p:spPr bwMode="auto">
          <a:xfrm>
            <a:off x="735806" y="3971652"/>
            <a:ext cx="43497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10</a:t>
            </a:r>
          </a:p>
        </p:txBody>
      </p:sp>
      <p:sp>
        <p:nvSpPr>
          <p:cNvPr id="278" name="Rectangle 276"/>
          <p:cNvSpPr>
            <a:spLocks noChangeArrowheads="1"/>
          </p:cNvSpPr>
          <p:nvPr/>
        </p:nvSpPr>
        <p:spPr bwMode="auto">
          <a:xfrm>
            <a:off x="583406" y="3057252"/>
            <a:ext cx="56197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100</a:t>
            </a:r>
          </a:p>
        </p:txBody>
      </p:sp>
      <p:sp>
        <p:nvSpPr>
          <p:cNvPr id="279" name="Rectangle 277"/>
          <p:cNvSpPr>
            <a:spLocks noChangeArrowheads="1"/>
          </p:cNvSpPr>
          <p:nvPr/>
        </p:nvSpPr>
        <p:spPr bwMode="auto">
          <a:xfrm>
            <a:off x="507206" y="2066652"/>
            <a:ext cx="68897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 dirty="0">
                <a:latin typeface="Geneva" charset="0"/>
                <a:cs typeface="+mn-cs"/>
              </a:rPr>
              <a:t>1000</a:t>
            </a:r>
          </a:p>
        </p:txBody>
      </p:sp>
      <p:sp>
        <p:nvSpPr>
          <p:cNvPr id="280" name="Rectangle 278"/>
          <p:cNvSpPr>
            <a:spLocks noChangeArrowheads="1"/>
          </p:cNvSpPr>
          <p:nvPr/>
        </p:nvSpPr>
        <p:spPr bwMode="auto">
          <a:xfrm rot="16200000">
            <a:off x="9080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1980</a:t>
            </a:r>
          </a:p>
        </p:txBody>
      </p:sp>
      <p:sp>
        <p:nvSpPr>
          <p:cNvPr id="281" name="Rectangle 279"/>
          <p:cNvSpPr>
            <a:spLocks noChangeArrowheads="1"/>
          </p:cNvSpPr>
          <p:nvPr/>
        </p:nvSpPr>
        <p:spPr bwMode="auto">
          <a:xfrm rot="16200000">
            <a:off x="11747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1981</a:t>
            </a:r>
          </a:p>
        </p:txBody>
      </p:sp>
      <p:sp>
        <p:nvSpPr>
          <p:cNvPr id="282" name="Rectangle 280"/>
          <p:cNvSpPr>
            <a:spLocks noChangeArrowheads="1"/>
          </p:cNvSpPr>
          <p:nvPr/>
        </p:nvSpPr>
        <p:spPr bwMode="auto">
          <a:xfrm rot="16200000">
            <a:off x="17081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1983</a:t>
            </a:r>
          </a:p>
        </p:txBody>
      </p:sp>
      <p:sp>
        <p:nvSpPr>
          <p:cNvPr id="283" name="Rectangle 281"/>
          <p:cNvSpPr>
            <a:spLocks noChangeArrowheads="1"/>
          </p:cNvSpPr>
          <p:nvPr/>
        </p:nvSpPr>
        <p:spPr bwMode="auto">
          <a:xfrm rot="16200000">
            <a:off x="19748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1984</a:t>
            </a:r>
          </a:p>
        </p:txBody>
      </p:sp>
      <p:sp>
        <p:nvSpPr>
          <p:cNvPr id="284" name="Rectangle 282"/>
          <p:cNvSpPr>
            <a:spLocks noChangeArrowheads="1"/>
          </p:cNvSpPr>
          <p:nvPr/>
        </p:nvSpPr>
        <p:spPr bwMode="auto">
          <a:xfrm rot="16200000">
            <a:off x="22415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1985</a:t>
            </a:r>
          </a:p>
        </p:txBody>
      </p:sp>
      <p:sp>
        <p:nvSpPr>
          <p:cNvPr id="285" name="Rectangle 283"/>
          <p:cNvSpPr>
            <a:spLocks noChangeArrowheads="1"/>
          </p:cNvSpPr>
          <p:nvPr/>
        </p:nvSpPr>
        <p:spPr bwMode="auto">
          <a:xfrm rot="16200000">
            <a:off x="25209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1986</a:t>
            </a:r>
          </a:p>
        </p:txBody>
      </p:sp>
      <p:sp>
        <p:nvSpPr>
          <p:cNvPr id="286" name="Rectangle 284"/>
          <p:cNvSpPr>
            <a:spLocks noChangeArrowheads="1"/>
          </p:cNvSpPr>
          <p:nvPr/>
        </p:nvSpPr>
        <p:spPr bwMode="auto">
          <a:xfrm rot="16200000">
            <a:off x="27876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1987</a:t>
            </a:r>
          </a:p>
        </p:txBody>
      </p:sp>
      <p:sp>
        <p:nvSpPr>
          <p:cNvPr id="287" name="Rectangle 285"/>
          <p:cNvSpPr>
            <a:spLocks noChangeArrowheads="1"/>
          </p:cNvSpPr>
          <p:nvPr/>
        </p:nvSpPr>
        <p:spPr bwMode="auto">
          <a:xfrm rot="16200000">
            <a:off x="30543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1988</a:t>
            </a:r>
          </a:p>
        </p:txBody>
      </p:sp>
      <p:sp>
        <p:nvSpPr>
          <p:cNvPr id="288" name="Rectangle 286"/>
          <p:cNvSpPr>
            <a:spLocks noChangeArrowheads="1"/>
          </p:cNvSpPr>
          <p:nvPr/>
        </p:nvSpPr>
        <p:spPr bwMode="auto">
          <a:xfrm rot="16200000">
            <a:off x="33210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1989</a:t>
            </a:r>
          </a:p>
        </p:txBody>
      </p:sp>
      <p:sp>
        <p:nvSpPr>
          <p:cNvPr id="289" name="Rectangle 287"/>
          <p:cNvSpPr>
            <a:spLocks noChangeArrowheads="1"/>
          </p:cNvSpPr>
          <p:nvPr/>
        </p:nvSpPr>
        <p:spPr bwMode="auto">
          <a:xfrm rot="16200000">
            <a:off x="35877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1990</a:t>
            </a:r>
          </a:p>
        </p:txBody>
      </p:sp>
      <p:sp>
        <p:nvSpPr>
          <p:cNvPr id="290" name="Rectangle 288"/>
          <p:cNvSpPr>
            <a:spLocks noChangeArrowheads="1"/>
          </p:cNvSpPr>
          <p:nvPr/>
        </p:nvSpPr>
        <p:spPr bwMode="auto">
          <a:xfrm rot="16200000">
            <a:off x="38544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1991</a:t>
            </a:r>
          </a:p>
        </p:txBody>
      </p:sp>
      <p:sp>
        <p:nvSpPr>
          <p:cNvPr id="291" name="Rectangle 289"/>
          <p:cNvSpPr>
            <a:spLocks noChangeArrowheads="1"/>
          </p:cNvSpPr>
          <p:nvPr/>
        </p:nvSpPr>
        <p:spPr bwMode="auto">
          <a:xfrm rot="16200000">
            <a:off x="41338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1992</a:t>
            </a:r>
          </a:p>
        </p:txBody>
      </p:sp>
      <p:sp>
        <p:nvSpPr>
          <p:cNvPr id="292" name="Rectangle 290"/>
          <p:cNvSpPr>
            <a:spLocks noChangeArrowheads="1"/>
          </p:cNvSpPr>
          <p:nvPr/>
        </p:nvSpPr>
        <p:spPr bwMode="auto">
          <a:xfrm rot="16200000">
            <a:off x="44005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1993</a:t>
            </a:r>
          </a:p>
        </p:txBody>
      </p:sp>
      <p:sp>
        <p:nvSpPr>
          <p:cNvPr id="293" name="Rectangle 291"/>
          <p:cNvSpPr>
            <a:spLocks noChangeArrowheads="1"/>
          </p:cNvSpPr>
          <p:nvPr/>
        </p:nvSpPr>
        <p:spPr bwMode="auto">
          <a:xfrm rot="16200000">
            <a:off x="46672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1994</a:t>
            </a:r>
          </a:p>
        </p:txBody>
      </p:sp>
      <p:sp>
        <p:nvSpPr>
          <p:cNvPr id="294" name="Rectangle 292"/>
          <p:cNvSpPr>
            <a:spLocks noChangeArrowheads="1"/>
          </p:cNvSpPr>
          <p:nvPr/>
        </p:nvSpPr>
        <p:spPr bwMode="auto">
          <a:xfrm rot="16200000">
            <a:off x="49339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1995</a:t>
            </a:r>
          </a:p>
        </p:txBody>
      </p:sp>
      <p:sp>
        <p:nvSpPr>
          <p:cNvPr id="295" name="Rectangle 293"/>
          <p:cNvSpPr>
            <a:spLocks noChangeArrowheads="1"/>
          </p:cNvSpPr>
          <p:nvPr/>
        </p:nvSpPr>
        <p:spPr bwMode="auto">
          <a:xfrm rot="16200000">
            <a:off x="52006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1996</a:t>
            </a:r>
          </a:p>
        </p:txBody>
      </p:sp>
      <p:sp>
        <p:nvSpPr>
          <p:cNvPr id="296" name="Rectangle 294"/>
          <p:cNvSpPr>
            <a:spLocks noChangeArrowheads="1"/>
          </p:cNvSpPr>
          <p:nvPr/>
        </p:nvSpPr>
        <p:spPr bwMode="auto">
          <a:xfrm rot="16200000">
            <a:off x="54673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1997</a:t>
            </a:r>
          </a:p>
        </p:txBody>
      </p:sp>
      <p:sp>
        <p:nvSpPr>
          <p:cNvPr id="297" name="Rectangle 295"/>
          <p:cNvSpPr>
            <a:spLocks noChangeArrowheads="1"/>
          </p:cNvSpPr>
          <p:nvPr/>
        </p:nvSpPr>
        <p:spPr bwMode="auto">
          <a:xfrm rot="16200000">
            <a:off x="57340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1998</a:t>
            </a:r>
          </a:p>
        </p:txBody>
      </p:sp>
      <p:sp>
        <p:nvSpPr>
          <p:cNvPr id="298" name="Rectangle 296"/>
          <p:cNvSpPr>
            <a:spLocks noChangeArrowheads="1"/>
          </p:cNvSpPr>
          <p:nvPr/>
        </p:nvSpPr>
        <p:spPr bwMode="auto">
          <a:xfrm rot="16200000">
            <a:off x="60134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1999</a:t>
            </a:r>
          </a:p>
        </p:txBody>
      </p:sp>
      <p:sp>
        <p:nvSpPr>
          <p:cNvPr id="299" name="Rectangle 297"/>
          <p:cNvSpPr>
            <a:spLocks noChangeArrowheads="1"/>
          </p:cNvSpPr>
          <p:nvPr/>
        </p:nvSpPr>
        <p:spPr bwMode="auto">
          <a:xfrm rot="16200000">
            <a:off x="62801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2000</a:t>
            </a:r>
          </a:p>
        </p:txBody>
      </p:sp>
      <p:sp>
        <p:nvSpPr>
          <p:cNvPr id="300" name="Rectangle 298"/>
          <p:cNvSpPr>
            <a:spLocks noChangeArrowheads="1"/>
          </p:cNvSpPr>
          <p:nvPr/>
        </p:nvSpPr>
        <p:spPr bwMode="auto">
          <a:xfrm>
            <a:off x="5993606" y="4716189"/>
            <a:ext cx="636588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200" b="1">
                <a:solidFill>
                  <a:srgbClr val="000000"/>
                </a:solidFill>
                <a:cs typeface="+mn-cs"/>
              </a:rPr>
              <a:t>DRAM</a:t>
            </a:r>
          </a:p>
        </p:txBody>
      </p:sp>
      <p:sp>
        <p:nvSpPr>
          <p:cNvPr id="301" name="Rectangle 299"/>
          <p:cNvSpPr>
            <a:spLocks noChangeArrowheads="1"/>
          </p:cNvSpPr>
          <p:nvPr/>
        </p:nvSpPr>
        <p:spPr bwMode="auto">
          <a:xfrm>
            <a:off x="6298406" y="2506389"/>
            <a:ext cx="501650" cy="27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200" b="1">
                <a:solidFill>
                  <a:srgbClr val="000000"/>
                </a:solidFill>
                <a:latin typeface="Geneva" charset="0"/>
                <a:cs typeface="+mn-cs"/>
              </a:rPr>
              <a:t>CPU</a:t>
            </a:r>
          </a:p>
        </p:txBody>
      </p:sp>
      <p:sp>
        <p:nvSpPr>
          <p:cNvPr id="302" name="Rectangle 300"/>
          <p:cNvSpPr>
            <a:spLocks noChangeArrowheads="1"/>
          </p:cNvSpPr>
          <p:nvPr/>
        </p:nvSpPr>
        <p:spPr bwMode="auto">
          <a:xfrm rot="16200000">
            <a:off x="1479550" y="5482158"/>
            <a:ext cx="796925" cy="36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>
                <a:latin typeface="Geneva" charset="0"/>
                <a:cs typeface="+mn-cs"/>
              </a:rPr>
              <a:t>1982</a:t>
            </a:r>
          </a:p>
        </p:txBody>
      </p:sp>
      <p:sp>
        <p:nvSpPr>
          <p:cNvPr id="303" name="Line 301"/>
          <p:cNvSpPr>
            <a:spLocks noChangeShapeType="1"/>
          </p:cNvSpPr>
          <p:nvPr/>
        </p:nvSpPr>
        <p:spPr bwMode="auto">
          <a:xfrm>
            <a:off x="5066506" y="3293789"/>
            <a:ext cx="0" cy="1438275"/>
          </a:xfrm>
          <a:prstGeom prst="line">
            <a:avLst/>
          </a:prstGeom>
          <a:noFill/>
          <a:ln w="25400">
            <a:solidFill>
              <a:srgbClr val="FC0128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04" name="Rectangle 302"/>
          <p:cNvSpPr>
            <a:spLocks noChangeArrowheads="1"/>
          </p:cNvSpPr>
          <p:nvPr/>
        </p:nvSpPr>
        <p:spPr bwMode="auto">
          <a:xfrm>
            <a:off x="5180806" y="3335064"/>
            <a:ext cx="2162577" cy="101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2000" b="1" dirty="0" err="1" smtClean="0">
                <a:solidFill>
                  <a:srgbClr val="1D02C2"/>
                </a:solidFill>
                <a:cs typeface="+mn-cs"/>
              </a:rPr>
              <a:t>İşlemci-Hafıza</a:t>
            </a:r>
            <a:endParaRPr lang="en-US" altLang="zh-CN" sz="2000" b="1" dirty="0">
              <a:solidFill>
                <a:srgbClr val="1D02C2"/>
              </a:solidFill>
              <a:cs typeface="+mn-cs"/>
            </a:endParaRPr>
          </a:p>
          <a:p>
            <a:pPr eaLnBrk="0" hangingPunct="0">
              <a:defRPr/>
            </a:pPr>
            <a:r>
              <a:rPr lang="en-US" altLang="zh-CN" sz="2000" b="1" dirty="0" err="1" smtClean="0">
                <a:solidFill>
                  <a:srgbClr val="1D02C2"/>
                </a:solidFill>
                <a:cs typeface="+mn-cs"/>
              </a:rPr>
              <a:t>Perfomans</a:t>
            </a:r>
            <a:r>
              <a:rPr lang="en-US" altLang="zh-CN" sz="2000" b="1" dirty="0" smtClean="0">
                <a:solidFill>
                  <a:srgbClr val="1D02C2"/>
                </a:solidFill>
                <a:cs typeface="+mn-cs"/>
              </a:rPr>
              <a:t> </a:t>
            </a:r>
            <a:r>
              <a:rPr lang="en-US" altLang="zh-CN" sz="2000" b="1" dirty="0" err="1" smtClean="0">
                <a:solidFill>
                  <a:srgbClr val="1D02C2"/>
                </a:solidFill>
                <a:cs typeface="+mn-cs"/>
              </a:rPr>
              <a:t>farkı</a:t>
            </a:r>
            <a:r>
              <a:rPr lang="en-US" altLang="zh-CN" sz="2000" b="1" dirty="0" smtClean="0">
                <a:solidFill>
                  <a:srgbClr val="1D02C2"/>
                </a:solidFill>
                <a:cs typeface="+mn-cs"/>
              </a:rPr>
              <a:t>:</a:t>
            </a:r>
            <a:r>
              <a:rPr lang="en-US" altLang="zh-CN" sz="2000" b="1" dirty="0">
                <a:solidFill>
                  <a:srgbClr val="1D02C2"/>
                </a:solidFill>
                <a:cs typeface="+mn-cs"/>
              </a:rPr>
              <a:t/>
            </a:r>
            <a:br>
              <a:rPr lang="en-US" altLang="zh-CN" sz="2000" b="1" dirty="0">
                <a:solidFill>
                  <a:srgbClr val="1D02C2"/>
                </a:solidFill>
                <a:cs typeface="+mn-cs"/>
              </a:rPr>
            </a:br>
            <a:r>
              <a:rPr lang="en-US" altLang="zh-CN" sz="2000" b="1" dirty="0" smtClean="0">
                <a:solidFill>
                  <a:srgbClr val="1D02C2"/>
                </a:solidFill>
                <a:cs typeface="+mn-cs"/>
              </a:rPr>
              <a:t>(</a:t>
            </a:r>
            <a:r>
              <a:rPr lang="en-US" altLang="zh-CN" sz="2000" b="1" dirty="0" err="1" smtClean="0">
                <a:solidFill>
                  <a:srgbClr val="1D02C2"/>
                </a:solidFill>
                <a:cs typeface="+mn-cs"/>
              </a:rPr>
              <a:t>yılda</a:t>
            </a:r>
            <a:r>
              <a:rPr lang="en-US" altLang="zh-CN" sz="2000" b="1" dirty="0" smtClean="0">
                <a:solidFill>
                  <a:srgbClr val="1D02C2"/>
                </a:solidFill>
                <a:cs typeface="+mn-cs"/>
              </a:rPr>
              <a:t> 50% </a:t>
            </a:r>
            <a:r>
              <a:rPr lang="en-US" altLang="zh-CN" sz="2000" b="1" dirty="0" err="1" smtClean="0">
                <a:solidFill>
                  <a:srgbClr val="1D02C2"/>
                </a:solidFill>
                <a:cs typeface="+mn-cs"/>
              </a:rPr>
              <a:t>artış</a:t>
            </a:r>
            <a:r>
              <a:rPr lang="en-US" altLang="zh-CN" sz="2000" b="1" dirty="0" smtClean="0">
                <a:solidFill>
                  <a:srgbClr val="1D02C2"/>
                </a:solidFill>
                <a:cs typeface="+mn-cs"/>
              </a:rPr>
              <a:t>)</a:t>
            </a:r>
            <a:endParaRPr lang="en-US" altLang="zh-CN" sz="2000" b="1" dirty="0">
              <a:solidFill>
                <a:srgbClr val="1D02C2"/>
              </a:solidFill>
              <a:cs typeface="+mn-cs"/>
            </a:endParaRPr>
          </a:p>
        </p:txBody>
      </p:sp>
      <p:sp>
        <p:nvSpPr>
          <p:cNvPr id="305" name="Rectangle 303"/>
          <p:cNvSpPr>
            <a:spLocks noChangeArrowheads="1"/>
          </p:cNvSpPr>
          <p:nvPr/>
        </p:nvSpPr>
        <p:spPr bwMode="auto">
          <a:xfrm rot="16200000">
            <a:off x="-228831" y="3586657"/>
            <a:ext cx="1429216" cy="36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en-US" altLang="zh-CN" sz="1800" b="1" dirty="0" err="1" smtClean="0">
                <a:cs typeface="+mn-cs"/>
              </a:rPr>
              <a:t>Performans</a:t>
            </a:r>
            <a:endParaRPr lang="en-US" altLang="zh-CN" sz="1800" b="1" dirty="0">
              <a:cs typeface="+mn-cs"/>
            </a:endParaRPr>
          </a:p>
        </p:txBody>
      </p:sp>
      <p:sp>
        <p:nvSpPr>
          <p:cNvPr id="306" name="Rectangle 304"/>
          <p:cNvSpPr>
            <a:spLocks noChangeArrowheads="1"/>
          </p:cNvSpPr>
          <p:nvPr/>
        </p:nvSpPr>
        <p:spPr bwMode="auto">
          <a:xfrm>
            <a:off x="3613944" y="2461269"/>
            <a:ext cx="2224318" cy="39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eaLnBrk="0" hangingPunct="0">
              <a:defRPr/>
            </a:pPr>
            <a:r>
              <a:rPr lang="zh-CN" altLang="en-US" sz="2000" b="1" dirty="0">
                <a:solidFill>
                  <a:srgbClr val="FC0128"/>
                </a:solidFill>
                <a:cs typeface="+mn-cs"/>
              </a:rPr>
              <a:t>“</a:t>
            </a:r>
            <a:r>
              <a:rPr lang="en-US" altLang="zh-CN" sz="2000" b="1" dirty="0" smtClean="0">
                <a:solidFill>
                  <a:srgbClr val="FC0128"/>
                </a:solidFill>
                <a:cs typeface="+mn-cs"/>
              </a:rPr>
              <a:t>Moore </a:t>
            </a:r>
            <a:r>
              <a:rPr lang="en-US" altLang="zh-CN" sz="2000" b="1" dirty="0" err="1" smtClean="0">
                <a:solidFill>
                  <a:srgbClr val="FC0128"/>
                </a:solidFill>
                <a:cs typeface="+mn-cs"/>
              </a:rPr>
              <a:t>Yasası</a:t>
            </a:r>
            <a:r>
              <a:rPr lang="en-US" altLang="zh-CN" sz="2000" b="1" dirty="0" smtClean="0">
                <a:solidFill>
                  <a:srgbClr val="FC0128"/>
                </a:solidFill>
                <a:cs typeface="+mn-cs"/>
              </a:rPr>
              <a:t>”</a:t>
            </a:r>
            <a:endParaRPr lang="en-US" altLang="zh-CN" sz="2000" b="1" dirty="0">
              <a:solidFill>
                <a:srgbClr val="FC0128"/>
              </a:solidFill>
              <a:cs typeface="+mn-cs"/>
            </a:endParaRPr>
          </a:p>
        </p:txBody>
      </p:sp>
      <p:sp>
        <p:nvSpPr>
          <p:cNvPr id="307" name="Line 305"/>
          <p:cNvSpPr>
            <a:spLocks noChangeShapeType="1"/>
          </p:cNvSpPr>
          <p:nvPr/>
        </p:nvSpPr>
        <p:spPr bwMode="auto">
          <a:xfrm flipV="1">
            <a:off x="6514306" y="5141639"/>
            <a:ext cx="0" cy="1079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08" name="Rectangle 306"/>
          <p:cNvSpPr>
            <a:spLocks noChangeArrowheads="1"/>
          </p:cNvSpPr>
          <p:nvPr/>
        </p:nvSpPr>
        <p:spPr bwMode="auto">
          <a:xfrm>
            <a:off x="6476206" y="4589189"/>
            <a:ext cx="50800" cy="50800"/>
          </a:xfrm>
          <a:prstGeom prst="rect">
            <a:avLst/>
          </a:prstGeom>
          <a:solidFill>
            <a:srgbClr val="00801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10" name="Title 1"/>
          <p:cNvSpPr>
            <a:spLocks noGrp="1"/>
          </p:cNvSpPr>
          <p:nvPr>
            <p:ph type="title"/>
          </p:nvPr>
        </p:nvSpPr>
        <p:spPr>
          <a:xfrm>
            <a:off x="435955" y="254000"/>
            <a:ext cx="6508377" cy="844852"/>
          </a:xfrm>
        </p:spPr>
        <p:txBody>
          <a:bodyPr/>
          <a:lstStyle/>
          <a:p>
            <a:r>
              <a:rPr lang="en-US" dirty="0" err="1" smtClean="0"/>
              <a:t>Hafıza</a:t>
            </a:r>
            <a:r>
              <a:rPr lang="en-US" dirty="0"/>
              <a:t> </a:t>
            </a:r>
            <a:r>
              <a:rPr lang="en-US" dirty="0" err="1" smtClean="0"/>
              <a:t>duvarı</a:t>
            </a:r>
            <a:endParaRPr lang="en-US" dirty="0"/>
          </a:p>
        </p:txBody>
      </p:sp>
      <p:sp>
        <p:nvSpPr>
          <p:cNvPr id="312" name="Slide Number Placeholder 3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68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0656" y="6423636"/>
            <a:ext cx="6007100" cy="365125"/>
          </a:xfrm>
        </p:spPr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03994" y="1118970"/>
            <a:ext cx="2244830" cy="63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i="1" dirty="0">
                <a:solidFill>
                  <a:schemeClr val="tx1"/>
                </a:solidFill>
                <a:latin typeface="Comic Sans MS" charset="0"/>
              </a:rPr>
              <a:t>CPU </a:t>
            </a:r>
            <a:r>
              <a:rPr lang="en-US" sz="1400" i="1" dirty="0" err="1" smtClean="0">
                <a:solidFill>
                  <a:schemeClr val="tx1"/>
                </a:solidFill>
                <a:latin typeface="Comic Sans MS" charset="0"/>
              </a:rPr>
              <a:t>yazmaçları</a:t>
            </a:r>
            <a:endParaRPr lang="en-US" sz="1400" i="1" dirty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100s </a:t>
            </a: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Byte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300 – 500 </a:t>
            </a:r>
            <a:r>
              <a:rPr lang="en-US" sz="1400" dirty="0" err="1">
                <a:solidFill>
                  <a:schemeClr val="tx1"/>
                </a:solidFill>
                <a:latin typeface="Comic Sans MS" charset="0"/>
              </a:rPr>
              <a:t>ps</a:t>
            </a: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 (0.3-0.5 ns)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03994" y="2006382"/>
            <a:ext cx="1659546" cy="63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i="1" dirty="0">
                <a:solidFill>
                  <a:schemeClr val="tx1"/>
                </a:solidFill>
                <a:latin typeface="Comic Sans MS" charset="0"/>
              </a:rPr>
              <a:t>L1 </a:t>
            </a:r>
            <a:r>
              <a:rPr lang="en-US" sz="1400" i="1" dirty="0" err="1" smtClean="0">
                <a:solidFill>
                  <a:schemeClr val="tx1"/>
                </a:solidFill>
                <a:latin typeface="Comic Sans MS" charset="0"/>
              </a:rPr>
              <a:t>ve</a:t>
            </a:r>
            <a:r>
              <a:rPr lang="en-US" sz="1400" i="1" dirty="0" smtClean="0">
                <a:solidFill>
                  <a:schemeClr val="tx1"/>
                </a:solidFill>
                <a:latin typeface="Comic Sans MS" charset="0"/>
              </a:rPr>
              <a:t> L2 </a:t>
            </a:r>
            <a:r>
              <a:rPr lang="en-US" sz="1400" i="1" dirty="0" err="1" smtClean="0">
                <a:solidFill>
                  <a:schemeClr val="tx1"/>
                </a:solidFill>
                <a:latin typeface="Comic Sans MS" charset="0"/>
              </a:rPr>
              <a:t>önbelleği</a:t>
            </a:r>
            <a:endParaRPr lang="en-US" sz="1400" i="1" dirty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smtClean="0">
                <a:solidFill>
                  <a:schemeClr val="tx1"/>
                </a:solidFill>
                <a:latin typeface="Comic Sans MS" charset="0"/>
              </a:rPr>
              <a:t>10ns</a:t>
            </a:r>
            <a:r>
              <a:rPr lang="en-US" sz="1400">
                <a:solidFill>
                  <a:schemeClr val="tx1"/>
                </a:solidFill>
                <a:latin typeface="Comic Sans MS" charset="0"/>
              </a:rPr>
              <a:t>-</a:t>
            </a:r>
            <a:r>
              <a:rPr lang="en-US" sz="1400" smtClean="0">
                <a:solidFill>
                  <a:schemeClr val="tx1"/>
                </a:solidFill>
                <a:latin typeface="Comic Sans MS" charset="0"/>
              </a:rPr>
              <a:t>100ns </a:t>
            </a:r>
            <a:endParaRPr lang="en-US" sz="1400" dirty="0" smtClean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$</a:t>
            </a: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1000s/ </a:t>
            </a:r>
            <a:r>
              <a:rPr lang="en-US" sz="1400" dirty="0" err="1">
                <a:solidFill>
                  <a:schemeClr val="tx1"/>
                </a:solidFill>
                <a:latin typeface="Comic Sans MS" charset="0"/>
              </a:rPr>
              <a:t>GByte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89706" y="3244632"/>
            <a:ext cx="1317142" cy="63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G </a:t>
            </a: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Bytes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80ns- 200ns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~$100/ </a:t>
            </a:r>
            <a:r>
              <a:rPr lang="en-US" sz="1400" dirty="0" err="1">
                <a:solidFill>
                  <a:schemeClr val="tx1"/>
                </a:solidFill>
                <a:latin typeface="Comic Sans MS" charset="0"/>
              </a:rPr>
              <a:t>GByte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89706" y="4387632"/>
            <a:ext cx="1680218" cy="636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63500" tIns="25400" rIns="63500" bIns="2540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T Byte, </a:t>
            </a: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10 </a:t>
            </a:r>
            <a:r>
              <a:rPr lang="en-US" sz="1400" dirty="0" err="1">
                <a:solidFill>
                  <a:schemeClr val="tx1"/>
                </a:solidFill>
                <a:latin typeface="Comic Sans MS" charset="0"/>
              </a:rPr>
              <a:t>ms</a:t>
            </a: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 </a:t>
            </a:r>
            <a:br>
              <a:rPr lang="en-US" sz="1400" dirty="0">
                <a:solidFill>
                  <a:schemeClr val="tx1"/>
                </a:solidFill>
                <a:latin typeface="Comic Sans MS" charset="0"/>
              </a:rPr>
            </a:b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(10,000,000 ns)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~$1 / </a:t>
            </a:r>
            <a:r>
              <a:rPr lang="en-US" sz="1400" dirty="0" err="1">
                <a:solidFill>
                  <a:schemeClr val="tx1"/>
                </a:solidFill>
                <a:latin typeface="Comic Sans MS" charset="0"/>
              </a:rPr>
              <a:t>GByte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89706" y="5606832"/>
            <a:ext cx="1251833" cy="830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err="1" smtClean="0">
                <a:solidFill>
                  <a:schemeClr val="tx1"/>
                </a:solidFill>
                <a:latin typeface="Comic Sans MS" charset="0"/>
              </a:rPr>
              <a:t>Sonsuz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err="1" smtClean="0">
                <a:latin typeface="Comic Sans MS" charset="0"/>
              </a:rPr>
              <a:t>saniye</a:t>
            </a:r>
            <a:r>
              <a:rPr lang="en-US" sz="1400" dirty="0" err="1" smtClean="0">
                <a:solidFill>
                  <a:schemeClr val="tx1"/>
                </a:solidFill>
                <a:latin typeface="Comic Sans MS" charset="0"/>
              </a:rPr>
              <a:t>-dakika</a:t>
            </a:r>
            <a:endParaRPr lang="en-US" sz="1400" dirty="0" smtClean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~</a:t>
            </a: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$1 / </a:t>
            </a:r>
            <a:r>
              <a:rPr lang="en-US" sz="1400" dirty="0" err="1">
                <a:solidFill>
                  <a:schemeClr val="tx1"/>
                </a:solidFill>
                <a:latin typeface="Comic Sans MS" charset="0"/>
              </a:rPr>
              <a:t>GByte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4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145631" y="1118970"/>
            <a:ext cx="1146175" cy="4318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174206" y="1184057"/>
            <a:ext cx="933223" cy="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1800" dirty="0" err="1" smtClean="0">
                <a:solidFill>
                  <a:schemeClr val="tx1"/>
                </a:solidFill>
                <a:latin typeface="Comic Sans MS" charset="0"/>
              </a:rPr>
              <a:t>Yazmaç</a:t>
            </a:r>
            <a:endParaRPr lang="en-US" sz="18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3036494" y="1938120"/>
            <a:ext cx="1374375" cy="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1800" dirty="0">
                <a:solidFill>
                  <a:schemeClr val="tx1"/>
                </a:solidFill>
                <a:latin typeface="Comic Sans MS" charset="0"/>
              </a:rPr>
              <a:t>L1 </a:t>
            </a:r>
            <a:r>
              <a:rPr lang="en-US" sz="1800" dirty="0" err="1" smtClean="0">
                <a:solidFill>
                  <a:schemeClr val="tx1"/>
                </a:solidFill>
                <a:latin typeface="Comic Sans MS" charset="0"/>
              </a:rPr>
              <a:t>Önbellek</a:t>
            </a:r>
            <a:endParaRPr lang="en-US" sz="18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3250406" y="3574832"/>
            <a:ext cx="848014" cy="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1800" dirty="0" err="1" smtClean="0">
                <a:solidFill>
                  <a:schemeClr val="tx1"/>
                </a:solidFill>
                <a:latin typeface="Comic Sans MS" charset="0"/>
              </a:rPr>
              <a:t>Hafıza</a:t>
            </a:r>
            <a:endParaRPr lang="en-US" sz="18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3250406" y="4641632"/>
            <a:ext cx="590550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1800">
                <a:solidFill>
                  <a:schemeClr val="tx1"/>
                </a:solidFill>
                <a:latin typeface="Comic Sans MS" charset="0"/>
              </a:rPr>
              <a:t>Disk</a:t>
            </a: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3326606" y="5784632"/>
            <a:ext cx="734964" cy="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1800" dirty="0" err="1" smtClean="0">
                <a:solidFill>
                  <a:schemeClr val="tx1"/>
                </a:solidFill>
                <a:latin typeface="Comic Sans MS" charset="0"/>
              </a:rPr>
              <a:t>Kaset</a:t>
            </a:r>
            <a:endParaRPr lang="en-US" sz="18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2940844" y="1873032"/>
            <a:ext cx="1504950" cy="41275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2412206" y="3485932"/>
            <a:ext cx="2870200" cy="50800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1878806" y="4552732"/>
            <a:ext cx="3937000" cy="50800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1574006" y="5619532"/>
            <a:ext cx="4699000" cy="508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>
            <a:off x="3694906" y="1569820"/>
            <a:ext cx="0" cy="3079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3694906" y="3135095"/>
            <a:ext cx="0" cy="331787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Line 21"/>
          <p:cNvSpPr>
            <a:spLocks noChangeShapeType="1"/>
          </p:cNvSpPr>
          <p:nvPr/>
        </p:nvSpPr>
        <p:spPr bwMode="auto">
          <a:xfrm>
            <a:off x="3694906" y="4012982"/>
            <a:ext cx="0" cy="52070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>
            <a:off x="3694906" y="5079782"/>
            <a:ext cx="0" cy="520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3783806" y="1561882"/>
            <a:ext cx="1967912" cy="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1800" b="0" dirty="0" err="1" smtClean="0">
                <a:solidFill>
                  <a:schemeClr val="tx1"/>
                </a:solidFill>
                <a:latin typeface="Comic Sans MS" charset="0"/>
              </a:rPr>
              <a:t>Komut</a:t>
            </a:r>
            <a:r>
              <a:rPr lang="en-US" sz="1800" b="0" dirty="0" smtClean="0">
                <a:solidFill>
                  <a:schemeClr val="tx1"/>
                </a:solidFill>
                <a:latin typeface="Comic Sans MS" charset="0"/>
              </a:rPr>
              <a:t> </a:t>
            </a:r>
            <a:r>
              <a:rPr lang="en-US" sz="1800" b="0" dirty="0" err="1" smtClean="0">
                <a:solidFill>
                  <a:schemeClr val="tx1"/>
                </a:solidFill>
                <a:latin typeface="Comic Sans MS" charset="0"/>
              </a:rPr>
              <a:t>işlenenleri</a:t>
            </a:r>
            <a:r>
              <a:rPr lang="en-US" sz="1800" b="0" dirty="0" smtClean="0">
                <a:solidFill>
                  <a:schemeClr val="tx1"/>
                </a:solidFill>
                <a:latin typeface="Comic Sans MS" charset="0"/>
              </a:rPr>
              <a:t> </a:t>
            </a:r>
            <a:endParaRPr lang="en-US" sz="1800" b="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3783806" y="2330232"/>
            <a:ext cx="583030" cy="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dirty="0" smtClean="0">
                <a:latin typeface="Comic Sans MS" charset="0"/>
              </a:rPr>
              <a:t>Blok</a:t>
            </a:r>
            <a:endParaRPr lang="en-US" sz="1800" b="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3783806" y="4108232"/>
            <a:ext cx="762015" cy="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1800" b="0" dirty="0" err="1" smtClean="0">
                <a:solidFill>
                  <a:schemeClr val="tx1"/>
                </a:solidFill>
                <a:latin typeface="Comic Sans MS" charset="0"/>
              </a:rPr>
              <a:t>Sayfa</a:t>
            </a:r>
            <a:endParaRPr lang="en-US" sz="1800" b="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3783806" y="5175032"/>
            <a:ext cx="769441" cy="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1800" b="0" dirty="0" err="1" smtClean="0">
                <a:solidFill>
                  <a:schemeClr val="tx1"/>
                </a:solidFill>
                <a:latin typeface="Comic Sans MS" charset="0"/>
              </a:rPr>
              <a:t>Dosya</a:t>
            </a:r>
            <a:endParaRPr lang="en-US" sz="1800" b="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6146909" y="1495435"/>
            <a:ext cx="852171" cy="44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err="1" smtClean="0">
                <a:solidFill>
                  <a:schemeClr val="tx1"/>
                </a:solidFill>
                <a:latin typeface="Comic Sans MS" charset="0"/>
              </a:rPr>
              <a:t>derleyici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1-8 </a:t>
            </a: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byte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5419620" y="2229921"/>
            <a:ext cx="1713122" cy="44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err="1" smtClean="0">
                <a:solidFill>
                  <a:schemeClr val="tx1"/>
                </a:solidFill>
                <a:latin typeface="Comic Sans MS" charset="0"/>
              </a:rPr>
              <a:t>Önbellek</a:t>
            </a: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Comic Sans MS" charset="0"/>
              </a:rPr>
              <a:t>yöneticisi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32-64 </a:t>
            </a: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byte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5777367" y="3993932"/>
            <a:ext cx="1387186" cy="44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err="1" smtClean="0">
                <a:latin typeface="Comic Sans MS" charset="0"/>
              </a:rPr>
              <a:t>İşletim</a:t>
            </a:r>
            <a:r>
              <a:rPr lang="en-US" sz="1400" dirty="0" smtClean="0">
                <a:latin typeface="Comic Sans MS" charset="0"/>
              </a:rPr>
              <a:t> </a:t>
            </a:r>
            <a:r>
              <a:rPr lang="en-US" sz="1400" dirty="0" err="1" smtClean="0">
                <a:latin typeface="Comic Sans MS" charset="0"/>
              </a:rPr>
              <a:t>sistemi</a:t>
            </a:r>
            <a:endParaRPr lang="en-US" sz="1400" dirty="0" smtClean="0"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4K</a:t>
            </a: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-8K </a:t>
            </a: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byte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6273006" y="5032463"/>
            <a:ext cx="795628" cy="44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err="1" smtClean="0">
                <a:solidFill>
                  <a:schemeClr val="tx1"/>
                </a:solidFill>
                <a:latin typeface="Comic Sans MS" charset="0"/>
              </a:rPr>
              <a:t>kullanıcı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err="1" smtClean="0">
                <a:solidFill>
                  <a:schemeClr val="tx1"/>
                </a:solidFill>
                <a:latin typeface="Comic Sans MS" charset="0"/>
              </a:rPr>
              <a:t>Mbyte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3011960" y="2722362"/>
            <a:ext cx="1411344" cy="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1800" dirty="0">
                <a:solidFill>
                  <a:schemeClr val="tx1"/>
                </a:solidFill>
                <a:latin typeface="Comic Sans MS" charset="0"/>
              </a:rPr>
              <a:t>L2 </a:t>
            </a:r>
            <a:r>
              <a:rPr lang="en-US" sz="1800" dirty="0" err="1" smtClean="0">
                <a:solidFill>
                  <a:schemeClr val="tx1"/>
                </a:solidFill>
                <a:latin typeface="Comic Sans MS" charset="0"/>
              </a:rPr>
              <a:t>Önbellek</a:t>
            </a:r>
            <a:endParaRPr lang="en-US" sz="18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2701131" y="2619157"/>
            <a:ext cx="1955800" cy="508000"/>
          </a:xfrm>
          <a:prstGeom prst="rect">
            <a:avLst/>
          </a:prstGeom>
          <a:noFill/>
          <a:ln w="254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3691731" y="2292132"/>
            <a:ext cx="0" cy="35560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5419620" y="3004318"/>
            <a:ext cx="1713122" cy="44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 err="1" smtClean="0">
                <a:solidFill>
                  <a:schemeClr val="tx1"/>
                </a:solidFill>
                <a:latin typeface="Comic Sans MS" charset="0"/>
              </a:rPr>
              <a:t>Önbellek</a:t>
            </a: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 </a:t>
            </a:r>
            <a:r>
              <a:rPr lang="en-US" sz="1400" dirty="0" err="1" smtClean="0">
                <a:latin typeface="Comic Sans MS" charset="0"/>
              </a:rPr>
              <a:t>yöneticisi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400" dirty="0">
                <a:solidFill>
                  <a:schemeClr val="tx1"/>
                </a:solidFill>
                <a:latin typeface="Comic Sans MS" charset="0"/>
              </a:rPr>
              <a:t>64-128 </a:t>
            </a:r>
            <a:r>
              <a:rPr lang="en-US" sz="1400" dirty="0" smtClean="0">
                <a:solidFill>
                  <a:schemeClr val="tx1"/>
                </a:solidFill>
                <a:latin typeface="Comic Sans MS" charset="0"/>
              </a:rPr>
              <a:t>byte</a:t>
            </a:r>
            <a:endParaRPr lang="en-US" sz="14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44" name="Rectangle 44"/>
          <p:cNvSpPr>
            <a:spLocks noChangeArrowheads="1"/>
          </p:cNvSpPr>
          <p:nvPr/>
        </p:nvSpPr>
        <p:spPr bwMode="auto">
          <a:xfrm>
            <a:off x="3817144" y="3160495"/>
            <a:ext cx="583030" cy="293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pattFill prst="narHorz">
                  <a:fgClr>
                    <a:schemeClr val="tx1"/>
                  </a:fgClr>
                  <a:bgClr>
                    <a:schemeClr val="bg1"/>
                  </a:bgClr>
                </a:patt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63500" tIns="25400" rIns="63500" bIns="25400">
            <a:sp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1800" b="0" dirty="0" smtClean="0">
                <a:solidFill>
                  <a:schemeClr val="tx1"/>
                </a:solidFill>
                <a:latin typeface="Comic Sans MS" charset="0"/>
              </a:rPr>
              <a:t>Blok</a:t>
            </a:r>
            <a:endParaRPr lang="en-US" sz="1800" b="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45" name="Title 1"/>
          <p:cNvSpPr>
            <a:spLocks noGrp="1"/>
          </p:cNvSpPr>
          <p:nvPr>
            <p:ph type="title"/>
          </p:nvPr>
        </p:nvSpPr>
        <p:spPr>
          <a:xfrm>
            <a:off x="440717" y="186268"/>
            <a:ext cx="6508377" cy="730552"/>
          </a:xfrm>
        </p:spPr>
        <p:txBody>
          <a:bodyPr/>
          <a:lstStyle/>
          <a:p>
            <a:r>
              <a:rPr lang="en-US" dirty="0" err="1" smtClean="0"/>
              <a:t>Hafıza</a:t>
            </a:r>
            <a:r>
              <a:rPr lang="en-US" dirty="0" smtClean="0"/>
              <a:t> </a:t>
            </a:r>
            <a:r>
              <a:rPr lang="en-US" dirty="0" err="1" smtClean="0"/>
              <a:t>duvarını</a:t>
            </a:r>
            <a:r>
              <a:rPr lang="en-US" dirty="0" smtClean="0"/>
              <a:t> </a:t>
            </a:r>
            <a:r>
              <a:rPr lang="en-US" dirty="0" err="1" smtClean="0"/>
              <a:t>aşmak</a:t>
            </a:r>
            <a:endParaRPr lang="en-US" dirty="0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833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17500"/>
            <a:ext cx="6508377" cy="889000"/>
          </a:xfrm>
        </p:spPr>
        <p:txBody>
          <a:bodyPr/>
          <a:lstStyle/>
          <a:p>
            <a:r>
              <a:rPr lang="en-US" dirty="0" err="1" smtClean="0"/>
              <a:t>Önbellek</a:t>
            </a:r>
            <a:r>
              <a:rPr lang="en-US" dirty="0" smtClean="0"/>
              <a:t>: en </a:t>
            </a:r>
            <a:r>
              <a:rPr lang="en-US" dirty="0" err="1" smtClean="0"/>
              <a:t>iyi</a:t>
            </a:r>
            <a:r>
              <a:rPr lang="en-US" dirty="0" smtClean="0"/>
              <a:t> </a:t>
            </a:r>
            <a:r>
              <a:rPr lang="en-US" dirty="0" err="1" smtClean="0"/>
              <a:t>dostunuz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4812" y="6411357"/>
            <a:ext cx="6007100" cy="365125"/>
          </a:xfrm>
        </p:spPr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295400"/>
            <a:ext cx="6286500" cy="47476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58100" y="6400800"/>
            <a:ext cx="1345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Trisha Gee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8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485900"/>
            <a:ext cx="6508377" cy="114300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Matrislerin</a:t>
            </a:r>
            <a:r>
              <a:rPr lang="en-US" dirty="0" smtClean="0"/>
              <a:t> </a:t>
            </a:r>
            <a:r>
              <a:rPr lang="en-US" dirty="0" err="1" smtClean="0"/>
              <a:t>sütunlarının</a:t>
            </a:r>
            <a:r>
              <a:rPr lang="en-US" dirty="0" smtClean="0"/>
              <a:t> </a:t>
            </a:r>
            <a:r>
              <a:rPr lang="en-US" dirty="0" err="1" smtClean="0"/>
              <a:t>toplamı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2405138"/>
            <a:ext cx="7950200" cy="2870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13428" y="3011714"/>
            <a:ext cx="143933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satır</a:t>
            </a:r>
            <a:r>
              <a:rPr lang="en-US" dirty="0" smtClean="0"/>
              <a:t>, </a:t>
            </a:r>
            <a:r>
              <a:rPr lang="en-US" dirty="0" err="1" smtClean="0"/>
              <a:t>sütun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177354" y="5090672"/>
            <a:ext cx="2802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2d </a:t>
            </a:r>
            <a:r>
              <a:rPr lang="en-US" dirty="0" err="1" smtClean="0"/>
              <a:t>verilerin</a:t>
            </a:r>
            <a:r>
              <a:rPr lang="en-US" dirty="0" smtClean="0"/>
              <a:t> </a:t>
            </a:r>
            <a:r>
              <a:rPr lang="en-US" dirty="0" err="1" smtClean="0"/>
              <a:t>hafıza</a:t>
            </a:r>
            <a:r>
              <a:rPr lang="en-US" dirty="0" smtClean="0"/>
              <a:t> </a:t>
            </a:r>
            <a:r>
              <a:rPr lang="en-US" dirty="0" err="1" smtClean="0"/>
              <a:t>yapısı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565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123064"/>
            <a:ext cx="6508377" cy="1143000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Matrislerin</a:t>
            </a:r>
            <a:r>
              <a:rPr lang="en-US" dirty="0" smtClean="0"/>
              <a:t> </a:t>
            </a:r>
            <a:r>
              <a:rPr lang="en-US" dirty="0" err="1"/>
              <a:t>sütunlarının</a:t>
            </a:r>
            <a:r>
              <a:rPr lang="en-US" dirty="0"/>
              <a:t> </a:t>
            </a:r>
            <a:r>
              <a:rPr lang="en-US" dirty="0" err="1"/>
              <a:t>toplamı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993900"/>
            <a:ext cx="7950200" cy="2870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81104" y="52806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>
            <a:off x="3840556" y="1694564"/>
            <a:ext cx="408248" cy="217569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4279045" y="1694564"/>
            <a:ext cx="408248" cy="217569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4687293" y="1694564"/>
            <a:ext cx="408248" cy="2175699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09969" y="4626175"/>
            <a:ext cx="393128" cy="37795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3825435" y="4622210"/>
            <a:ext cx="393128" cy="37795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5196838" y="4641293"/>
            <a:ext cx="393128" cy="37795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386102" y="2606096"/>
            <a:ext cx="143933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satır</a:t>
            </a:r>
            <a:r>
              <a:rPr lang="en-US" dirty="0" smtClean="0"/>
              <a:t>, </a:t>
            </a:r>
            <a:r>
              <a:rPr lang="en-US" dirty="0" err="1" smtClean="0"/>
              <a:t>sütun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9488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745799"/>
            <a:ext cx="6508377" cy="1143000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Matrislerin</a:t>
            </a:r>
            <a:r>
              <a:rPr lang="en-US" dirty="0"/>
              <a:t> </a:t>
            </a:r>
            <a:r>
              <a:rPr lang="en-US" dirty="0" err="1"/>
              <a:t>sütunlarının</a:t>
            </a:r>
            <a:r>
              <a:rPr lang="en-US" dirty="0"/>
              <a:t> </a:t>
            </a:r>
            <a:r>
              <a:rPr lang="en-US" dirty="0" err="1" smtClean="0"/>
              <a:t>toplamı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993900"/>
            <a:ext cx="7950200" cy="2870200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3477668" y="2207259"/>
            <a:ext cx="2142538" cy="27212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3477668" y="2631787"/>
            <a:ext cx="2142538" cy="27212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3477668" y="3085333"/>
            <a:ext cx="2142538" cy="27212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2027315" y="4204081"/>
            <a:ext cx="5321149" cy="27212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1513" y="2534583"/>
            <a:ext cx="131931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satır</a:t>
            </a:r>
            <a:r>
              <a:rPr lang="en-US" dirty="0" smtClean="0"/>
              <a:t>, </a:t>
            </a:r>
            <a:r>
              <a:rPr lang="en-US" dirty="0" err="1" smtClean="0"/>
              <a:t>sütun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394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51564"/>
            <a:ext cx="6508377" cy="1143000"/>
          </a:xfrm>
        </p:spPr>
        <p:txBody>
          <a:bodyPr/>
          <a:lstStyle/>
          <a:p>
            <a:r>
              <a:rPr lang="en-US" dirty="0" err="1"/>
              <a:t>Matrislerin</a:t>
            </a:r>
            <a:r>
              <a:rPr lang="en-US" dirty="0"/>
              <a:t> </a:t>
            </a:r>
            <a:r>
              <a:rPr lang="en-US" dirty="0" err="1"/>
              <a:t>sütunlarının</a:t>
            </a:r>
            <a:r>
              <a:rPr lang="en-US" dirty="0"/>
              <a:t> </a:t>
            </a:r>
            <a:r>
              <a:rPr lang="en-US" dirty="0" err="1"/>
              <a:t>toplamı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5928" r="94" b="-6190"/>
          <a:stretch/>
        </p:blipFill>
        <p:spPr>
          <a:xfrm>
            <a:off x="314003" y="2743200"/>
            <a:ext cx="4187952" cy="15544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87631" y="4113014"/>
            <a:ext cx="108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 </a:t>
            </a:r>
            <a:r>
              <a:rPr lang="en-US" dirty="0" err="1" smtClean="0"/>
              <a:t>saniye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327383" y="4094349"/>
            <a:ext cx="127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0.1 </a:t>
            </a:r>
            <a:r>
              <a:rPr lang="en-US" dirty="0" err="1" smtClean="0"/>
              <a:t>saniye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9962" y="2743199"/>
            <a:ext cx="3829329" cy="13241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07706" y="4463681"/>
            <a:ext cx="17080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20x </a:t>
            </a:r>
            <a:r>
              <a:rPr lang="en-US" b="1" dirty="0" err="1" smtClean="0"/>
              <a:t>daha</a:t>
            </a:r>
            <a:r>
              <a:rPr lang="en-US" b="1" dirty="0" smtClean="0"/>
              <a:t> </a:t>
            </a:r>
            <a:r>
              <a:rPr lang="en-US" b="1" dirty="0" err="1" smtClean="0"/>
              <a:t>hızlı</a:t>
            </a:r>
            <a:endParaRPr lang="en-US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0885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17500"/>
            <a:ext cx="6508377" cy="889000"/>
          </a:xfrm>
        </p:spPr>
        <p:txBody>
          <a:bodyPr/>
          <a:lstStyle/>
          <a:p>
            <a:r>
              <a:rPr lang="en-US" dirty="0" err="1" smtClean="0"/>
              <a:t>Matris</a:t>
            </a:r>
            <a:r>
              <a:rPr lang="en-US" dirty="0" smtClean="0"/>
              <a:t> </a:t>
            </a:r>
            <a:r>
              <a:rPr lang="en-US" dirty="0" err="1" smtClean="0"/>
              <a:t>Çarpımı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74812" y="6411357"/>
            <a:ext cx="6007100" cy="365125"/>
          </a:xfrm>
        </p:spPr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58100" y="6400800"/>
            <a:ext cx="1345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Trisha Gee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27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461915"/>
            <a:ext cx="6934200" cy="288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06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89895"/>
            <a:ext cx="6508377" cy="934961"/>
          </a:xfrm>
        </p:spPr>
        <p:txBody>
          <a:bodyPr/>
          <a:lstStyle/>
          <a:p>
            <a:r>
              <a:rPr lang="en-US" dirty="0" err="1" smtClean="0"/>
              <a:t>Matris</a:t>
            </a:r>
            <a:r>
              <a:rPr lang="en-US" dirty="0" smtClean="0"/>
              <a:t> </a:t>
            </a:r>
            <a:r>
              <a:rPr lang="en-US" dirty="0" err="1" smtClean="0"/>
              <a:t>sıralama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3" descr="3u1arad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14" y="1308022"/>
            <a:ext cx="7208250" cy="227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p4or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8" r="15730"/>
          <a:stretch>
            <a:fillRect/>
          </a:stretch>
        </p:blipFill>
        <p:spPr bwMode="auto">
          <a:xfrm>
            <a:off x="607937" y="3583775"/>
            <a:ext cx="2358553" cy="265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p4rc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7" r="15422"/>
          <a:stretch>
            <a:fillRect/>
          </a:stretch>
        </p:blipFill>
        <p:spPr bwMode="auto">
          <a:xfrm>
            <a:off x="2966490" y="3583775"/>
            <a:ext cx="2427922" cy="265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p4am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4" r="15424"/>
          <a:stretch>
            <a:fillRect/>
          </a:stretch>
        </p:blipFill>
        <p:spPr bwMode="auto">
          <a:xfrm>
            <a:off x="5576810" y="3583776"/>
            <a:ext cx="2358554" cy="265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5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36444"/>
            <a:ext cx="6508377" cy="1143000"/>
          </a:xfrm>
        </p:spPr>
        <p:txBody>
          <a:bodyPr/>
          <a:lstStyle/>
          <a:p>
            <a:r>
              <a:rPr lang="en-US" dirty="0" err="1"/>
              <a:t>Komut</a:t>
            </a:r>
            <a:r>
              <a:rPr lang="en-US" dirty="0"/>
              <a:t> </a:t>
            </a:r>
            <a:r>
              <a:rPr lang="en-US" dirty="0" err="1"/>
              <a:t>seviyesinde</a:t>
            </a:r>
            <a:r>
              <a:rPr lang="en-US" dirty="0"/>
              <a:t> </a:t>
            </a:r>
            <a:r>
              <a:rPr lang="en-US" dirty="0" err="1"/>
              <a:t>koşutluk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774637"/>
            <a:ext cx="8610600" cy="16891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784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24207" y="1485900"/>
            <a:ext cx="6508377" cy="1143000"/>
          </a:xfrm>
        </p:spPr>
        <p:txBody>
          <a:bodyPr/>
          <a:lstStyle/>
          <a:p>
            <a:pPr algn="ctr"/>
            <a:r>
              <a:rPr lang="en-US" dirty="0" smtClean="0"/>
              <a:t>1800ler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76027" y="4536677"/>
            <a:ext cx="867935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"Computer" </a:t>
            </a:r>
            <a:r>
              <a:rPr lang="en-US" dirty="0" err="1" smtClean="0">
                <a:solidFill>
                  <a:srgbClr val="000000"/>
                </a:solidFill>
              </a:rPr>
              <a:t>kelimesinin</a:t>
            </a:r>
            <a:r>
              <a:rPr lang="en-US" dirty="0" smtClean="0">
                <a:solidFill>
                  <a:srgbClr val="000000"/>
                </a:solidFill>
              </a:rPr>
              <a:t> ilk </a:t>
            </a:r>
            <a:r>
              <a:rPr lang="en-US" dirty="0" err="1" smtClean="0">
                <a:solidFill>
                  <a:srgbClr val="000000"/>
                </a:solidFill>
              </a:rPr>
              <a:t>defa</a:t>
            </a:r>
            <a:r>
              <a:rPr lang="en-US" dirty="0" smtClean="0">
                <a:solidFill>
                  <a:srgbClr val="000000"/>
                </a:solidFill>
              </a:rPr>
              <a:t> New York Times </a:t>
            </a:r>
            <a:r>
              <a:rPr lang="en-US" dirty="0" err="1" smtClean="0">
                <a:solidFill>
                  <a:srgbClr val="000000"/>
                </a:solidFill>
              </a:rPr>
              <a:t>gazetesinde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gözüktüğü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tarih</a:t>
            </a:r>
            <a:r>
              <a:rPr lang="en-US" dirty="0" smtClean="0">
                <a:solidFill>
                  <a:srgbClr val="000000"/>
                </a:solidFill>
              </a:rPr>
              <a:t>: May 2, 1892; US Civil Service Commission </a:t>
            </a:r>
            <a:r>
              <a:rPr lang="en-US" dirty="0" err="1" smtClean="0">
                <a:solidFill>
                  <a:srgbClr val="000000"/>
                </a:solidFill>
              </a:rPr>
              <a:t>tarafından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verilen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bir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err="1" smtClean="0">
                <a:solidFill>
                  <a:srgbClr val="000000"/>
                </a:solidFill>
              </a:rPr>
              <a:t>ilan</a:t>
            </a:r>
            <a:r>
              <a:rPr lang="en-US" dirty="0" smtClean="0">
                <a:solidFill>
                  <a:srgbClr val="000000"/>
                </a:solidFill>
              </a:rPr>
              <a:t>:</a:t>
            </a:r>
            <a:endParaRPr lang="en-US" dirty="0" smtClean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"A Computer Wanted. [...] The examination will include the subjects of algebra, geometry, trigonometry, and astronomy."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836" y="200189"/>
            <a:ext cx="4905545" cy="383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63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304800"/>
            <a:ext cx="6508377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cs typeface="+mj-cs"/>
              </a:rPr>
              <a:t>Komutlar</a:t>
            </a:r>
            <a:r>
              <a:rPr lang="en-US" dirty="0" smtClean="0">
                <a:cs typeface="+mj-cs"/>
              </a:rPr>
              <a:t>: </a:t>
            </a:r>
            <a:r>
              <a:rPr lang="en-US" dirty="0" err="1" smtClean="0">
                <a:cs typeface="+mj-cs"/>
              </a:rPr>
              <a:t>Düzenleme</a:t>
            </a:r>
            <a:r>
              <a:rPr lang="en-US" dirty="0" smtClean="0">
                <a:cs typeface="+mj-cs"/>
              </a:rPr>
              <a:t>, </a:t>
            </a:r>
            <a:r>
              <a:rPr lang="en-US" dirty="0" err="1"/>
              <a:t>y</a:t>
            </a:r>
            <a:r>
              <a:rPr lang="en-US" dirty="0" err="1" smtClean="0">
                <a:cs typeface="+mj-cs"/>
              </a:rPr>
              <a:t>eniden</a:t>
            </a:r>
            <a:r>
              <a:rPr lang="en-US" dirty="0" smtClean="0">
                <a:cs typeface="+mj-cs"/>
              </a:rPr>
              <a:t> </a:t>
            </a:r>
            <a:r>
              <a:rPr lang="en-US" dirty="0" err="1" smtClean="0">
                <a:cs typeface="+mj-cs"/>
              </a:rPr>
              <a:t>sıralama</a:t>
            </a:r>
            <a:r>
              <a:rPr lang="en-US" dirty="0" smtClean="0">
                <a:cs typeface="+mj-cs"/>
              </a:rPr>
              <a:t> vb.</a:t>
            </a:r>
            <a:r>
              <a:rPr lang="is-IS" dirty="0" smtClean="0">
                <a:cs typeface="+mj-cs"/>
              </a:rPr>
              <a:t> </a:t>
            </a:r>
            <a:endParaRPr lang="en-US" dirty="0" smtClean="0">
              <a:cs typeface="+mj-cs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Her </a:t>
            </a:r>
            <a:r>
              <a:rPr lang="en-US" dirty="0" err="1" smtClean="0"/>
              <a:t>zaman</a:t>
            </a:r>
            <a:r>
              <a:rPr lang="en-US" dirty="0" smtClean="0"/>
              <a:t> </a:t>
            </a:r>
            <a:r>
              <a:rPr lang="en-US" dirty="0" err="1" smtClean="0"/>
              <a:t>kodladığınız</a:t>
            </a:r>
            <a:r>
              <a:rPr lang="en-US" dirty="0" smtClean="0"/>
              <a:t> </a:t>
            </a:r>
            <a:r>
              <a:rPr lang="en-US" dirty="0" err="1" smtClean="0"/>
              <a:t>gibi</a:t>
            </a:r>
            <a:r>
              <a:rPr lang="en-US" dirty="0" smtClean="0"/>
              <a:t> </a:t>
            </a:r>
            <a:r>
              <a:rPr lang="en-US" dirty="0" err="1" smtClean="0"/>
              <a:t>çalışmıyor</a:t>
            </a: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2048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7" t="12009" r="10001" b="30650"/>
          <a:stretch>
            <a:fillRect/>
          </a:stretch>
        </p:blipFill>
        <p:spPr bwMode="auto">
          <a:xfrm>
            <a:off x="1354362" y="2391088"/>
            <a:ext cx="645795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16101" y="5975831"/>
            <a:ext cx="1250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Pipelining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834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304800"/>
            <a:ext cx="6508377" cy="11430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Komutlar</a:t>
            </a:r>
            <a:r>
              <a:rPr lang="en-US" dirty="0"/>
              <a:t>: </a:t>
            </a:r>
            <a:r>
              <a:rPr lang="en-US" dirty="0" err="1"/>
              <a:t>Düzenleme</a:t>
            </a:r>
            <a:r>
              <a:rPr lang="en-US" dirty="0"/>
              <a:t>, </a:t>
            </a:r>
            <a:r>
              <a:rPr lang="en-US" dirty="0" err="1"/>
              <a:t>yeniden</a:t>
            </a:r>
            <a:r>
              <a:rPr lang="en-US" dirty="0"/>
              <a:t> </a:t>
            </a:r>
            <a:r>
              <a:rPr lang="en-US" dirty="0" err="1"/>
              <a:t>sıralama</a:t>
            </a:r>
            <a:r>
              <a:rPr lang="en-US" dirty="0"/>
              <a:t> vb.</a:t>
            </a:r>
            <a:r>
              <a:rPr lang="is-IS" dirty="0"/>
              <a:t> </a:t>
            </a:r>
            <a:endParaRPr lang="en-US" dirty="0" smtClean="0">
              <a:cs typeface="+mj-cs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tr-TR" dirty="0" smtClean="0"/>
              <a:t>Ne çalıştırmak istediğimizi bilmiyorsak</a:t>
            </a: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1001" y="2523681"/>
            <a:ext cx="3810000" cy="36703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318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endParaRPr lang="en-US" dirty="0" smtClean="0"/>
          </a:p>
          <a:p>
            <a:pPr marL="0" indent="0" eaLnBrk="1" hangingPunct="1">
              <a:buNone/>
              <a:defRPr/>
            </a:pPr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0689" y="2633072"/>
            <a:ext cx="3951279" cy="28787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06880" y="5650597"/>
            <a:ext cx="2525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Dal </a:t>
            </a:r>
            <a:r>
              <a:rPr lang="en-US" dirty="0" err="1" smtClean="0"/>
              <a:t>tahmincisi</a:t>
            </a:r>
            <a:endParaRPr lang="en-US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57199" y="3048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 err="1" smtClean="0"/>
              <a:t>Komutlar</a:t>
            </a:r>
            <a:r>
              <a:rPr lang="en-US" dirty="0" smtClean="0"/>
              <a:t>: </a:t>
            </a:r>
            <a:r>
              <a:rPr lang="en-US" dirty="0" err="1" smtClean="0"/>
              <a:t>Düzenleme</a:t>
            </a:r>
            <a:r>
              <a:rPr lang="en-US" dirty="0" smtClean="0"/>
              <a:t>, </a:t>
            </a:r>
            <a:r>
              <a:rPr lang="en-US" dirty="0" err="1" smtClean="0"/>
              <a:t>yeniden</a:t>
            </a:r>
            <a:r>
              <a:rPr lang="en-US" dirty="0" smtClean="0"/>
              <a:t> </a:t>
            </a:r>
            <a:r>
              <a:rPr lang="en-US" dirty="0" err="1" smtClean="0"/>
              <a:t>sıralama</a:t>
            </a:r>
            <a:r>
              <a:rPr lang="en-US" dirty="0" smtClean="0"/>
              <a:t> vb.</a:t>
            </a:r>
            <a:r>
              <a:rPr lang="is-IS" dirty="0" smtClean="0"/>
              <a:t> </a:t>
            </a:r>
            <a:endParaRPr lang="en-US" dirty="0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586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304800"/>
            <a:ext cx="6508377" cy="11430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Komutlar</a:t>
            </a:r>
            <a:r>
              <a:rPr lang="en-US" dirty="0"/>
              <a:t>: </a:t>
            </a:r>
            <a:r>
              <a:rPr lang="en-US" dirty="0" err="1"/>
              <a:t>Düzenleme</a:t>
            </a:r>
            <a:r>
              <a:rPr lang="en-US" dirty="0"/>
              <a:t>, </a:t>
            </a:r>
            <a:r>
              <a:rPr lang="en-US" dirty="0" err="1"/>
              <a:t>yeniden</a:t>
            </a:r>
            <a:r>
              <a:rPr lang="en-US" dirty="0"/>
              <a:t> </a:t>
            </a:r>
            <a:r>
              <a:rPr lang="en-US" dirty="0" err="1"/>
              <a:t>sıralama</a:t>
            </a:r>
            <a:r>
              <a:rPr lang="en-US" dirty="0"/>
              <a:t> vb.</a:t>
            </a:r>
            <a:r>
              <a:rPr lang="is-IS" dirty="0"/>
              <a:t> </a:t>
            </a:r>
            <a:endParaRPr lang="en-US" dirty="0" smtClean="0"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045" y="2357954"/>
            <a:ext cx="5351747" cy="32660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045" y="3301705"/>
            <a:ext cx="4893808" cy="444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8129" y="5654210"/>
            <a:ext cx="3623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13.2 </a:t>
            </a:r>
            <a:r>
              <a:rPr lang="en-US" b="1" dirty="0" err="1" smtClean="0"/>
              <a:t>saniye</a:t>
            </a:r>
            <a:r>
              <a:rPr lang="en-US" b="1" dirty="0" smtClean="0"/>
              <a:t>, 1.5 B </a:t>
            </a:r>
            <a:r>
              <a:rPr lang="en-US" b="1" dirty="0" err="1" smtClean="0"/>
              <a:t>yanlış</a:t>
            </a:r>
            <a:r>
              <a:rPr lang="en-US" b="1" dirty="0"/>
              <a:t> </a:t>
            </a:r>
            <a:r>
              <a:rPr lang="en-US" b="1" dirty="0" err="1" smtClean="0"/>
              <a:t>tahmin</a:t>
            </a:r>
            <a:endParaRPr lang="en-US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250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304800"/>
            <a:ext cx="6508377" cy="1143000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Komutlar</a:t>
            </a:r>
            <a:r>
              <a:rPr lang="en-US" dirty="0"/>
              <a:t>: </a:t>
            </a:r>
            <a:r>
              <a:rPr lang="en-US" dirty="0" err="1"/>
              <a:t>Düzenleme</a:t>
            </a:r>
            <a:r>
              <a:rPr lang="en-US" dirty="0"/>
              <a:t>, </a:t>
            </a:r>
            <a:r>
              <a:rPr lang="en-US" dirty="0" err="1"/>
              <a:t>yeniden</a:t>
            </a:r>
            <a:r>
              <a:rPr lang="en-US" dirty="0"/>
              <a:t> </a:t>
            </a:r>
            <a:r>
              <a:rPr lang="en-US" dirty="0" err="1"/>
              <a:t>sıralama</a:t>
            </a:r>
            <a:r>
              <a:rPr lang="en-US" dirty="0"/>
              <a:t> vb.</a:t>
            </a:r>
            <a:r>
              <a:rPr lang="is-IS" dirty="0"/>
              <a:t> </a:t>
            </a:r>
            <a:endParaRPr lang="en-US" dirty="0" smtClean="0"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045" y="2357954"/>
            <a:ext cx="5351747" cy="32660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38129" y="5654210"/>
            <a:ext cx="3568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2.1 </a:t>
            </a:r>
            <a:r>
              <a:rPr lang="en-US" b="1" dirty="0" err="1" smtClean="0"/>
              <a:t>saniye</a:t>
            </a:r>
            <a:r>
              <a:rPr lang="en-US" b="1" dirty="0" smtClean="0"/>
              <a:t>, 364 K </a:t>
            </a:r>
            <a:r>
              <a:rPr lang="en-US" b="1" dirty="0" err="1" smtClean="0"/>
              <a:t>yanlış</a:t>
            </a:r>
            <a:r>
              <a:rPr lang="en-US" b="1" dirty="0" smtClean="0"/>
              <a:t> </a:t>
            </a:r>
            <a:r>
              <a:rPr lang="en-US" b="1" dirty="0" err="1" smtClean="0"/>
              <a:t>tahmin</a:t>
            </a:r>
            <a:endParaRPr lang="en-US" b="1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7719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823079"/>
            <a:ext cx="6508377" cy="678543"/>
          </a:xfrm>
        </p:spPr>
        <p:txBody>
          <a:bodyPr/>
          <a:lstStyle/>
          <a:p>
            <a:r>
              <a:rPr lang="en-US" dirty="0" err="1" smtClean="0"/>
              <a:t>Komut</a:t>
            </a:r>
            <a:r>
              <a:rPr lang="en-US" dirty="0" smtClean="0"/>
              <a:t> </a:t>
            </a:r>
            <a:r>
              <a:rPr lang="en-US" dirty="0" err="1" smtClean="0"/>
              <a:t>seviyesinde</a:t>
            </a:r>
            <a:r>
              <a:rPr lang="en-US" dirty="0" smtClean="0"/>
              <a:t> </a:t>
            </a:r>
            <a:r>
              <a:rPr lang="en-US" dirty="0" err="1" smtClean="0"/>
              <a:t>koşutluk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799" y="1727046"/>
            <a:ext cx="5169505" cy="4514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821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823079"/>
            <a:ext cx="6508377" cy="678543"/>
          </a:xfrm>
        </p:spPr>
        <p:txBody>
          <a:bodyPr/>
          <a:lstStyle/>
          <a:p>
            <a:r>
              <a:rPr lang="en-US" dirty="0" err="1" smtClean="0"/>
              <a:t>Komut</a:t>
            </a:r>
            <a:r>
              <a:rPr lang="en-US" dirty="0" smtClean="0"/>
              <a:t> </a:t>
            </a:r>
            <a:r>
              <a:rPr lang="en-US" dirty="0" err="1" smtClean="0"/>
              <a:t>seviyesinde</a:t>
            </a:r>
            <a:r>
              <a:rPr lang="en-US" dirty="0" smtClean="0"/>
              <a:t> </a:t>
            </a:r>
            <a:r>
              <a:rPr lang="en-US" dirty="0" err="1" smtClean="0"/>
              <a:t>koşutluk</a:t>
            </a:r>
            <a:r>
              <a:rPr lang="en-US" dirty="0" smtClean="0"/>
              <a:t>: </a:t>
            </a:r>
            <a:r>
              <a:rPr lang="en-US" dirty="0" err="1" smtClean="0"/>
              <a:t>matris-vektör</a:t>
            </a:r>
            <a:r>
              <a:rPr lang="en-US" dirty="0" smtClean="0"/>
              <a:t> </a:t>
            </a:r>
            <a:r>
              <a:rPr lang="en-US" dirty="0" err="1" smtClean="0"/>
              <a:t>çarpımı</a:t>
            </a:r>
            <a:r>
              <a:rPr lang="en-US" dirty="0" smtClean="0"/>
              <a:t> </a:t>
            </a:r>
            <a:r>
              <a:rPr lang="en-US" dirty="0" err="1" smtClean="0"/>
              <a:t>örneği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36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0" y="3122706"/>
            <a:ext cx="32903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Matris-vektör</a:t>
            </a:r>
            <a:r>
              <a:rPr lang="en-US" sz="2400" dirty="0" smtClean="0"/>
              <a:t> </a:t>
            </a:r>
            <a:r>
              <a:rPr lang="en-US" sz="2400" dirty="0" err="1" smtClean="0"/>
              <a:t>çarpımı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18160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612019"/>
            <a:ext cx="6508377" cy="1143000"/>
          </a:xfrm>
        </p:spPr>
        <p:txBody>
          <a:bodyPr/>
          <a:lstStyle/>
          <a:p>
            <a:r>
              <a:rPr lang="en-US" dirty="0" err="1" smtClean="0"/>
              <a:t>Hafıza</a:t>
            </a:r>
            <a:r>
              <a:rPr lang="en-US" dirty="0" smtClean="0"/>
              <a:t> </a:t>
            </a:r>
            <a:r>
              <a:rPr lang="en-US" dirty="0" err="1" smtClean="0"/>
              <a:t>duvarını</a:t>
            </a:r>
            <a:r>
              <a:rPr lang="en-US" dirty="0" smtClean="0"/>
              <a:t> </a:t>
            </a:r>
            <a:r>
              <a:rPr lang="en-US" dirty="0" err="1" smtClean="0"/>
              <a:t>aşmak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 </a:t>
            </a:r>
            <a:r>
              <a:rPr lang="en-US" dirty="0" err="1" smtClean="0"/>
              <a:t>değil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Belki</a:t>
            </a:r>
            <a:r>
              <a:rPr lang="en-US" dirty="0" smtClean="0"/>
              <a:t> de </a:t>
            </a:r>
            <a:r>
              <a:rPr lang="en-US" dirty="0" err="1" smtClean="0"/>
              <a:t>bu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393576" y="2141232"/>
            <a:ext cx="63996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Courier New" charset="0"/>
                <a:ea typeface="宋体" charset="0"/>
                <a:cs typeface="宋体" charset="0"/>
              </a:rPr>
              <a:t>for</a:t>
            </a:r>
            <a:r>
              <a:rPr lang="en-US" altLang="zh-CN" sz="2800" dirty="0" smtClean="0">
                <a:latin typeface="Courier New" charset="0"/>
                <a:ea typeface="宋体" charset="0"/>
                <a:cs typeface="宋体" charset="0"/>
              </a:rPr>
              <a:t> (</a:t>
            </a:r>
            <a:r>
              <a:rPr lang="en-US" altLang="zh-CN" sz="2800" dirty="0" err="1" smtClean="0">
                <a:latin typeface="Courier New" charset="0"/>
                <a:ea typeface="宋体" charset="0"/>
                <a:cs typeface="宋体" charset="0"/>
              </a:rPr>
              <a:t>i</a:t>
            </a:r>
            <a:r>
              <a:rPr lang="en-US" altLang="zh-CN" sz="2800" dirty="0" smtClean="0">
                <a:latin typeface="Courier New" charset="0"/>
                <a:ea typeface="宋体" charset="0"/>
                <a:cs typeface="宋体" charset="0"/>
              </a:rPr>
              <a:t> = 0; </a:t>
            </a:r>
            <a:r>
              <a:rPr lang="en-US" altLang="zh-CN" sz="2800" dirty="0" err="1" smtClean="0">
                <a:latin typeface="Courier New" charset="0"/>
                <a:ea typeface="宋体" charset="0"/>
                <a:cs typeface="宋体" charset="0"/>
              </a:rPr>
              <a:t>i</a:t>
            </a:r>
            <a:r>
              <a:rPr lang="en-US" altLang="zh-CN" sz="2800" dirty="0" smtClean="0">
                <a:latin typeface="Courier New" charset="0"/>
                <a:ea typeface="宋体" charset="0"/>
                <a:cs typeface="宋体" charset="0"/>
              </a:rPr>
              <a:t> &lt; N; </a:t>
            </a:r>
            <a:r>
              <a:rPr lang="en-US" altLang="zh-CN" sz="2800" dirty="0" err="1" smtClean="0">
                <a:latin typeface="Courier New" charset="0"/>
                <a:ea typeface="宋体" charset="0"/>
                <a:cs typeface="宋体" charset="0"/>
              </a:rPr>
              <a:t>i</a:t>
            </a:r>
            <a:r>
              <a:rPr lang="en-US" altLang="zh-CN" sz="2800" dirty="0" smtClean="0">
                <a:latin typeface="Courier New" charset="0"/>
                <a:ea typeface="宋体" charset="0"/>
                <a:cs typeface="宋体" charset="0"/>
              </a:rPr>
              <a:t>++) {</a:t>
            </a:r>
          </a:p>
          <a:p>
            <a:pPr>
              <a:defRPr/>
            </a:pPr>
            <a:r>
              <a:rPr lang="en-US" altLang="zh-CN" sz="2800" dirty="0" smtClean="0">
                <a:latin typeface="Courier New" charset="0"/>
                <a:ea typeface="宋体" charset="0"/>
                <a:cs typeface="宋体" charset="0"/>
              </a:rPr>
              <a:t>	sum += a[</a:t>
            </a:r>
            <a:r>
              <a:rPr lang="en-US" altLang="zh-CN" sz="2800" dirty="0" err="1" smtClean="0">
                <a:latin typeface="Courier New" charset="0"/>
                <a:ea typeface="宋体" charset="0"/>
                <a:cs typeface="宋体" charset="0"/>
              </a:rPr>
              <a:t>i</a:t>
            </a:r>
            <a:r>
              <a:rPr lang="en-US" altLang="zh-CN" sz="2800" dirty="0" smtClean="0">
                <a:latin typeface="Courier New" charset="0"/>
                <a:ea typeface="宋体" charset="0"/>
                <a:cs typeface="宋体" charset="0"/>
              </a:rPr>
              <a:t>]*b[</a:t>
            </a:r>
            <a:r>
              <a:rPr lang="en-US" altLang="zh-CN" sz="2800" dirty="0" err="1" smtClean="0">
                <a:latin typeface="Courier New" charset="0"/>
                <a:ea typeface="宋体" charset="0"/>
                <a:cs typeface="宋体" charset="0"/>
              </a:rPr>
              <a:t>i</a:t>
            </a:r>
            <a:r>
              <a:rPr lang="en-US" altLang="zh-CN" sz="2800" dirty="0" smtClean="0">
                <a:latin typeface="Courier New" charset="0"/>
                <a:ea typeface="宋体" charset="0"/>
                <a:cs typeface="宋体" charset="0"/>
              </a:rPr>
              <a:t>];</a:t>
            </a:r>
          </a:p>
          <a:p>
            <a:pPr>
              <a:defRPr/>
            </a:pPr>
            <a:r>
              <a:rPr lang="en-US" altLang="zh-CN" sz="2800" dirty="0" smtClean="0">
                <a:latin typeface="Courier New" charset="0"/>
                <a:ea typeface="宋体" charset="0"/>
                <a:cs typeface="宋体" charset="0"/>
              </a:rPr>
              <a:t>}</a:t>
            </a:r>
            <a:endParaRPr lang="en-US" altLang="zh-CN" sz="2800" dirty="0">
              <a:latin typeface="Courier New" charset="0"/>
              <a:ea typeface="宋体" charset="0"/>
              <a:cs typeface="宋体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93576" y="3773359"/>
            <a:ext cx="629080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Courier New" charset="0"/>
                <a:ea typeface="宋体" charset="0"/>
                <a:cs typeface="宋体" charset="0"/>
              </a:rPr>
              <a:t>for</a:t>
            </a:r>
            <a:r>
              <a:rPr lang="en-US" altLang="zh-CN" sz="2800" dirty="0">
                <a:latin typeface="Courier New" charset="0"/>
                <a:ea typeface="宋体" charset="0"/>
                <a:cs typeface="宋体" charset="0"/>
              </a:rPr>
              <a:t> (</a:t>
            </a:r>
            <a:r>
              <a:rPr lang="en-US" altLang="zh-CN" sz="2800" dirty="0" err="1">
                <a:latin typeface="Courier New" charset="0"/>
                <a:ea typeface="宋体" charset="0"/>
                <a:cs typeface="宋体" charset="0"/>
              </a:rPr>
              <a:t>i</a:t>
            </a:r>
            <a:r>
              <a:rPr lang="en-US" altLang="zh-CN" sz="2800" dirty="0">
                <a:latin typeface="Courier New" charset="0"/>
                <a:ea typeface="宋体" charset="0"/>
                <a:cs typeface="宋体" charset="0"/>
              </a:rPr>
              <a:t> = 0; </a:t>
            </a:r>
            <a:r>
              <a:rPr lang="en-US" altLang="zh-CN" sz="2800" dirty="0" err="1">
                <a:latin typeface="Courier New" charset="0"/>
                <a:ea typeface="宋体" charset="0"/>
                <a:cs typeface="宋体" charset="0"/>
              </a:rPr>
              <a:t>i</a:t>
            </a:r>
            <a:r>
              <a:rPr lang="en-US" altLang="zh-CN" sz="2800" dirty="0">
                <a:latin typeface="Courier New" charset="0"/>
                <a:ea typeface="宋体" charset="0"/>
                <a:cs typeface="宋体" charset="0"/>
              </a:rPr>
              <a:t> &lt; N; </a:t>
            </a:r>
            <a:r>
              <a:rPr lang="en-US" altLang="zh-CN" sz="2800" dirty="0" err="1">
                <a:latin typeface="Courier New" charset="0"/>
                <a:ea typeface="宋体" charset="0"/>
                <a:cs typeface="宋体" charset="0"/>
              </a:rPr>
              <a:t>i</a:t>
            </a:r>
            <a:r>
              <a:rPr lang="en-US" altLang="zh-CN" sz="2800" dirty="0">
                <a:latin typeface="Courier New" charset="0"/>
                <a:ea typeface="宋体" charset="0"/>
                <a:cs typeface="宋体" charset="0"/>
              </a:rPr>
              <a:t>++){</a:t>
            </a:r>
          </a:p>
          <a:p>
            <a:pPr>
              <a:defRPr/>
            </a:pPr>
            <a:r>
              <a:rPr lang="en-US" altLang="zh-CN" sz="2800" dirty="0">
                <a:latin typeface="Courier New" charset="0"/>
                <a:ea typeface="宋体" charset="0"/>
                <a:cs typeface="宋体" charset="0"/>
              </a:rPr>
              <a:t>	</a:t>
            </a:r>
            <a:r>
              <a:rPr lang="en-US" altLang="zh-CN" sz="2800" b="1" dirty="0">
                <a:solidFill>
                  <a:srgbClr val="FF3300"/>
                </a:solidFill>
                <a:latin typeface="Courier New" charset="0"/>
                <a:ea typeface="宋体" charset="0"/>
                <a:cs typeface="宋体" charset="0"/>
              </a:rPr>
              <a:t>fetch (&amp;a[i+1]);</a:t>
            </a:r>
          </a:p>
          <a:p>
            <a:pPr>
              <a:defRPr/>
            </a:pPr>
            <a:r>
              <a:rPr lang="en-US" altLang="zh-CN" sz="2800" b="1" dirty="0">
                <a:solidFill>
                  <a:srgbClr val="FF3300"/>
                </a:solidFill>
                <a:latin typeface="Courier New" charset="0"/>
                <a:ea typeface="宋体" charset="0"/>
                <a:cs typeface="宋体" charset="0"/>
              </a:rPr>
              <a:t>	fetch (&amp;b[i+1]);</a:t>
            </a:r>
          </a:p>
          <a:p>
            <a:pPr>
              <a:defRPr/>
            </a:pPr>
            <a:r>
              <a:rPr lang="en-US" altLang="zh-CN" sz="2800" dirty="0">
                <a:latin typeface="Courier New" charset="0"/>
                <a:ea typeface="宋体" charset="0"/>
                <a:cs typeface="宋体" charset="0"/>
              </a:rPr>
              <a:t>	sum += a[</a:t>
            </a:r>
            <a:r>
              <a:rPr lang="en-US" altLang="zh-CN" sz="2800" dirty="0" err="1">
                <a:latin typeface="Courier New" charset="0"/>
                <a:ea typeface="宋体" charset="0"/>
                <a:cs typeface="宋体" charset="0"/>
              </a:rPr>
              <a:t>i</a:t>
            </a:r>
            <a:r>
              <a:rPr lang="en-US" altLang="zh-CN" sz="2800" dirty="0">
                <a:latin typeface="Courier New" charset="0"/>
                <a:ea typeface="宋体" charset="0"/>
                <a:cs typeface="宋体" charset="0"/>
              </a:rPr>
              <a:t>]*b[</a:t>
            </a:r>
            <a:r>
              <a:rPr lang="en-US" altLang="zh-CN" sz="2800" dirty="0" err="1">
                <a:latin typeface="Courier New" charset="0"/>
                <a:ea typeface="宋体" charset="0"/>
                <a:cs typeface="宋体" charset="0"/>
              </a:rPr>
              <a:t>i</a:t>
            </a:r>
            <a:r>
              <a:rPr lang="en-US" altLang="zh-CN" sz="2800" dirty="0">
                <a:latin typeface="Courier New" charset="0"/>
                <a:ea typeface="宋体" charset="0"/>
                <a:cs typeface="宋体" charset="0"/>
              </a:rPr>
              <a:t>];</a:t>
            </a:r>
          </a:p>
          <a:p>
            <a:pPr>
              <a:defRPr/>
            </a:pPr>
            <a:r>
              <a:rPr lang="en-US" altLang="zh-CN" sz="2800" dirty="0">
                <a:latin typeface="Courier New" charset="0"/>
                <a:ea typeface="宋体" charset="0"/>
                <a:cs typeface="宋体" charset="0"/>
              </a:rPr>
              <a:t>}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642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temp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12" y="1054735"/>
            <a:ext cx="8025759" cy="514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-174172"/>
            <a:ext cx="6508377" cy="1143000"/>
          </a:xfrm>
        </p:spPr>
        <p:txBody>
          <a:bodyPr/>
          <a:lstStyle/>
          <a:p>
            <a:r>
              <a:rPr lang="en-US" dirty="0" err="1" smtClean="0"/>
              <a:t>Hafıza</a:t>
            </a:r>
            <a:r>
              <a:rPr lang="en-US" dirty="0" smtClean="0"/>
              <a:t> </a:t>
            </a:r>
            <a:r>
              <a:rPr lang="en-US" dirty="0" err="1" smtClean="0"/>
              <a:t>duvarını</a:t>
            </a:r>
            <a:r>
              <a:rPr lang="en-US" dirty="0" smtClean="0"/>
              <a:t> </a:t>
            </a:r>
            <a:r>
              <a:rPr lang="en-US" dirty="0" err="1" smtClean="0"/>
              <a:t>aşmak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4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işlemciden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fazlası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 rotWithShape="1">
          <a:blip r:embed="rId2"/>
          <a:srcRect l="-4" t="-10424" r="54719" b="70099"/>
          <a:stretch/>
        </p:blipFill>
        <p:spPr>
          <a:xfrm>
            <a:off x="1780627" y="2350345"/>
            <a:ext cx="5184949" cy="229422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609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34578" y="914400"/>
            <a:ext cx="6508377" cy="1143000"/>
          </a:xfrm>
        </p:spPr>
        <p:txBody>
          <a:bodyPr/>
          <a:lstStyle/>
          <a:p>
            <a:pPr algn="ctr"/>
            <a:r>
              <a:rPr lang="en-US" dirty="0" smtClean="0"/>
              <a:t>1800ler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Charles Babbage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8351" y="184936"/>
            <a:ext cx="2108824" cy="24989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0041" y="3081192"/>
            <a:ext cx="3441355" cy="249027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50041" y="5664830"/>
            <a:ext cx="38062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Science </a:t>
            </a:r>
            <a:r>
              <a:rPr lang="en-US" dirty="0" smtClean="0"/>
              <a:t>Museum </a:t>
            </a:r>
            <a:r>
              <a:rPr lang="en-US" dirty="0"/>
              <a:t>Difference Engine No. 2, </a:t>
            </a:r>
            <a:r>
              <a:rPr lang="en-US" dirty="0" err="1" smtClean="0"/>
              <a:t>Babbage’ın</a:t>
            </a:r>
            <a:r>
              <a:rPr lang="en-US" dirty="0" smtClean="0"/>
              <a:t> </a:t>
            </a:r>
            <a:r>
              <a:rPr lang="en-US" dirty="0" err="1" smtClean="0"/>
              <a:t>birebir</a:t>
            </a:r>
            <a:r>
              <a:rPr lang="en-US" dirty="0" smtClean="0"/>
              <a:t> </a:t>
            </a:r>
            <a:r>
              <a:rPr lang="en-US" dirty="0" err="1" smtClean="0"/>
              <a:t>tasarımı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42" t="-14620" r="-42" b="14620"/>
          <a:stretch/>
        </p:blipFill>
        <p:spPr>
          <a:xfrm>
            <a:off x="5406495" y="2573725"/>
            <a:ext cx="3118589" cy="29977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28444" y="5680439"/>
            <a:ext cx="376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Analytical </a:t>
            </a:r>
            <a:r>
              <a:rPr lang="en-US" dirty="0" smtClean="0"/>
              <a:t>Engine </a:t>
            </a:r>
            <a:r>
              <a:rPr lang="en-US" dirty="0" err="1" smtClean="0"/>
              <a:t>prototipi</a:t>
            </a:r>
            <a:r>
              <a:rPr lang="en-US" dirty="0" smtClean="0"/>
              <a:t>, The </a:t>
            </a:r>
            <a:r>
              <a:rPr lang="en-US" dirty="0"/>
              <a:t>Science </a:t>
            </a:r>
            <a:r>
              <a:rPr lang="en-US" dirty="0" smtClean="0"/>
              <a:t>Museum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64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Bugünün</a:t>
            </a:r>
            <a:r>
              <a:rPr lang="en-US" dirty="0" smtClean="0"/>
              <a:t> </a:t>
            </a:r>
            <a:r>
              <a:rPr lang="en-US" dirty="0" err="1" smtClean="0"/>
              <a:t>işlemcileri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16478" y="2498424"/>
            <a:ext cx="421140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800100" indent="-342900" eaLnBrk="0" hangingPunct="0">
              <a:defRPr sz="3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buClr>
                <a:srgbClr val="CC0000"/>
              </a:buClr>
              <a:buFontTx/>
              <a:buChar char="•"/>
            </a:pPr>
            <a:r>
              <a:rPr lang="en-US" sz="2400" dirty="0"/>
              <a:t>  Intel </a:t>
            </a:r>
            <a:r>
              <a:rPr lang="en-US" sz="2400" dirty="0" smtClean="0"/>
              <a:t>E7-8890v3</a:t>
            </a:r>
            <a:endParaRPr lang="en-US" sz="2400" dirty="0"/>
          </a:p>
          <a:p>
            <a:pPr lvl="1" eaLnBrk="1" hangingPunct="1">
              <a:buClr>
                <a:schemeClr val="accent2"/>
              </a:buClr>
              <a:buFont typeface="Wingdings" charset="0"/>
              <a:buChar char="q"/>
            </a:pPr>
            <a:r>
              <a:rPr lang="en-US" sz="2400" dirty="0" err="1" smtClean="0">
                <a:ea typeface="ＭＳ Ｐゴシック" charset="0"/>
              </a:rPr>
              <a:t>Frekans</a:t>
            </a:r>
            <a:r>
              <a:rPr lang="en-US" sz="2400" dirty="0" smtClean="0">
                <a:ea typeface="ＭＳ Ｐゴシック" charset="0"/>
              </a:rPr>
              <a:t>: 2.2 GHz</a:t>
            </a:r>
            <a:endParaRPr lang="en-US" sz="2400" dirty="0">
              <a:ea typeface="ＭＳ Ｐゴシック" charset="0"/>
            </a:endParaRPr>
          </a:p>
          <a:p>
            <a:pPr lvl="1" eaLnBrk="1" hangingPunct="1">
              <a:buClr>
                <a:schemeClr val="accent2"/>
              </a:buClr>
              <a:buFont typeface="Wingdings" charset="0"/>
              <a:buChar char="q"/>
            </a:pPr>
            <a:r>
              <a:rPr lang="en-US" sz="2400" dirty="0" smtClean="0">
                <a:ea typeface="ＭＳ Ｐゴシック" charset="0"/>
              </a:rPr>
              <a:t>14nm</a:t>
            </a:r>
            <a:endParaRPr lang="en-US" sz="2400" dirty="0">
              <a:ea typeface="ＭＳ Ｐゴシック" charset="0"/>
            </a:endParaRPr>
          </a:p>
          <a:p>
            <a:pPr lvl="1" eaLnBrk="1" hangingPunct="1">
              <a:buClr>
                <a:schemeClr val="accent2"/>
              </a:buClr>
              <a:buFont typeface="Wingdings" charset="0"/>
              <a:buChar char="q"/>
            </a:pPr>
            <a:r>
              <a:rPr lang="en-US" sz="2400" dirty="0" err="1" smtClean="0">
                <a:ea typeface="ＭＳ Ｐゴシック" charset="0"/>
              </a:rPr>
              <a:t>Çekirdek</a:t>
            </a:r>
            <a:r>
              <a:rPr lang="en-US" sz="2400" dirty="0" smtClean="0">
                <a:ea typeface="ＭＳ Ｐゴシック" charset="0"/>
              </a:rPr>
              <a:t>: 24</a:t>
            </a:r>
            <a:endParaRPr lang="en-US" sz="2400" dirty="0">
              <a:ea typeface="ＭＳ Ｐゴシック" charset="0"/>
            </a:endParaRPr>
          </a:p>
          <a:p>
            <a:pPr lvl="1" eaLnBrk="1" hangingPunct="1">
              <a:buClr>
                <a:schemeClr val="accent2"/>
              </a:buClr>
              <a:buFont typeface="Wingdings" charset="0"/>
              <a:buChar char="q"/>
            </a:pPr>
            <a:r>
              <a:rPr lang="en-US" sz="2400" dirty="0" err="1" smtClean="0">
                <a:ea typeface="ＭＳ Ｐゴシック" charset="0"/>
              </a:rPr>
              <a:t>Hafıza</a:t>
            </a:r>
            <a:r>
              <a:rPr lang="en-US" sz="2400" dirty="0" smtClean="0">
                <a:ea typeface="ＭＳ Ｐゴシック" charset="0"/>
              </a:rPr>
              <a:t>: 3.07TB / </a:t>
            </a:r>
            <a:r>
              <a:rPr lang="en-US" sz="2400" dirty="0" err="1" smtClean="0">
                <a:ea typeface="ＭＳ Ｐゴシック" charset="0"/>
              </a:rPr>
              <a:t>soket</a:t>
            </a:r>
            <a:endParaRPr lang="en-US" sz="2400" dirty="0" smtClean="0">
              <a:ea typeface="ＭＳ Ｐゴシック" charset="0"/>
            </a:endParaRPr>
          </a:p>
          <a:p>
            <a:pPr lvl="1" eaLnBrk="1" hangingPunct="1">
              <a:buClr>
                <a:schemeClr val="accent2"/>
              </a:buClr>
              <a:buFont typeface="Wingdings" charset="0"/>
              <a:buChar char="q"/>
            </a:pPr>
            <a:r>
              <a:rPr lang="en-US" sz="2400" dirty="0" err="1" smtClean="0">
                <a:ea typeface="ＭＳ Ｐゴシック" charset="0"/>
              </a:rPr>
              <a:t>Hafıza</a:t>
            </a:r>
            <a:r>
              <a:rPr lang="en-US" sz="2400" dirty="0" smtClean="0">
                <a:ea typeface="ＭＳ Ｐゴシック" charset="0"/>
              </a:rPr>
              <a:t> </a:t>
            </a:r>
            <a:r>
              <a:rPr lang="en-US" sz="2400" dirty="0" err="1" smtClean="0">
                <a:ea typeface="ＭＳ Ｐゴシック" charset="0"/>
              </a:rPr>
              <a:t>veriyolu</a:t>
            </a:r>
            <a:r>
              <a:rPr lang="en-US" sz="2400" dirty="0" smtClean="0">
                <a:ea typeface="ＭＳ Ｐゴシック" charset="0"/>
              </a:rPr>
              <a:t>: 85 GBs</a:t>
            </a:r>
            <a:endParaRPr lang="en-US" sz="2400" dirty="0">
              <a:ea typeface="ＭＳ Ｐゴシック" charset="0"/>
            </a:endParaRPr>
          </a:p>
          <a:p>
            <a:pPr lvl="1" eaLnBrk="1" hangingPunct="1">
              <a:buClr>
                <a:schemeClr val="accent2"/>
              </a:buClr>
              <a:buFont typeface="Wingdings" charset="0"/>
              <a:buChar char="q"/>
            </a:pPr>
            <a:r>
              <a:rPr lang="en-US" sz="2400" dirty="0" smtClean="0">
                <a:ea typeface="ＭＳ Ｐゴシック" charset="0"/>
              </a:rPr>
              <a:t>60 MB </a:t>
            </a:r>
            <a:r>
              <a:rPr lang="en-US" sz="2400" dirty="0" err="1" smtClean="0">
                <a:ea typeface="ＭＳ Ｐゴシック" charset="0"/>
              </a:rPr>
              <a:t>önbellek</a:t>
            </a:r>
            <a:endParaRPr lang="en-US" sz="2400" dirty="0">
              <a:ea typeface="ＭＳ Ｐゴシック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716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Paralel</a:t>
            </a:r>
            <a:r>
              <a:rPr lang="en-US" dirty="0" smtClean="0"/>
              <a:t> (</a:t>
            </a:r>
            <a:r>
              <a:rPr lang="en-US" dirty="0" err="1" smtClean="0"/>
              <a:t>Koşut</a:t>
            </a:r>
            <a:r>
              <a:rPr lang="en-US" dirty="0" smtClean="0"/>
              <a:t>) </a:t>
            </a:r>
            <a:r>
              <a:rPr lang="en-US" dirty="0" err="1" smtClean="0"/>
              <a:t>İşlemler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Aynı</a:t>
            </a:r>
            <a:r>
              <a:rPr lang="en-US" dirty="0" smtClean="0"/>
              <a:t> </a:t>
            </a:r>
            <a:r>
              <a:rPr lang="en-US" dirty="0" err="1" smtClean="0"/>
              <a:t>anda</a:t>
            </a:r>
            <a:r>
              <a:rPr lang="en-US" dirty="0" smtClean="0"/>
              <a:t> </a:t>
            </a:r>
            <a:r>
              <a:rPr lang="en-US" dirty="0" err="1" smtClean="0"/>
              <a:t>birden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 </a:t>
            </a:r>
            <a:r>
              <a:rPr lang="en-US" dirty="0" err="1" smtClean="0"/>
              <a:t>işlemin</a:t>
            </a:r>
            <a:r>
              <a:rPr lang="en-US" dirty="0" smtClean="0"/>
              <a:t> </a:t>
            </a:r>
            <a:r>
              <a:rPr lang="en-US" dirty="0" err="1" smtClean="0"/>
              <a:t>işlemci</a:t>
            </a:r>
            <a:r>
              <a:rPr lang="en-US" dirty="0" smtClean="0"/>
              <a:t> </a:t>
            </a:r>
            <a:r>
              <a:rPr lang="en-US" dirty="0" err="1" smtClean="0"/>
              <a:t>tarafından</a:t>
            </a:r>
            <a:r>
              <a:rPr lang="en-US" dirty="0" smtClean="0"/>
              <a:t> </a:t>
            </a:r>
            <a:r>
              <a:rPr lang="en-US" dirty="0" err="1" smtClean="0"/>
              <a:t>gerçekleştirilmesi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45809" y="3265715"/>
            <a:ext cx="6301620" cy="4475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Problem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95523" y="4336067"/>
            <a:ext cx="1765905" cy="4475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/>
              <a:t>Pr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95523" y="4783591"/>
            <a:ext cx="1511905" cy="4475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/>
              <a:t>ob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495523" y="5231115"/>
            <a:ext cx="1511905" cy="4475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495523" y="5678639"/>
            <a:ext cx="1862667" cy="44752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/>
              <a:t>em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05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err="1" smtClean="0"/>
              <a:t>Birden</a:t>
            </a:r>
            <a:r>
              <a:rPr lang="en-US" dirty="0" smtClean="0"/>
              <a:t> </a:t>
            </a:r>
            <a:r>
              <a:rPr lang="en-US" dirty="0" err="1" smtClean="0"/>
              <a:t>fazla</a:t>
            </a:r>
            <a:r>
              <a:rPr lang="en-US" dirty="0" smtClean="0"/>
              <a:t> </a:t>
            </a:r>
            <a:r>
              <a:rPr lang="en-US" dirty="0" err="1" smtClean="0"/>
              <a:t>işlemci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hızlanma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165048"/>
            <a:ext cx="8420706" cy="32899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 smtClean="0"/>
              <a:t>Bir</a:t>
            </a:r>
            <a:r>
              <a:rPr lang="en-US" sz="3200" dirty="0" smtClean="0"/>
              <a:t> </a:t>
            </a:r>
            <a:r>
              <a:rPr lang="en-US" sz="3200" dirty="0" err="1" smtClean="0"/>
              <a:t>problemi</a:t>
            </a:r>
            <a:r>
              <a:rPr lang="en-US" sz="3200" dirty="0" smtClean="0"/>
              <a:t> </a:t>
            </a:r>
            <a:r>
              <a:rPr lang="en-US" sz="3200" dirty="0" err="1" smtClean="0"/>
              <a:t>tek</a:t>
            </a:r>
            <a:r>
              <a:rPr lang="en-US" sz="3200" dirty="0" smtClean="0"/>
              <a:t> </a:t>
            </a:r>
            <a:r>
              <a:rPr lang="en-US" sz="3200" dirty="0" err="1" smtClean="0"/>
              <a:t>işlemci</a:t>
            </a:r>
            <a:r>
              <a:rPr lang="en-US" sz="3200" dirty="0" smtClean="0"/>
              <a:t> </a:t>
            </a:r>
            <a:r>
              <a:rPr lang="en-US" sz="3200" dirty="0" err="1" smtClean="0"/>
              <a:t>ile</a:t>
            </a:r>
            <a:r>
              <a:rPr lang="en-US" sz="3200" dirty="0" smtClean="0"/>
              <a:t> </a:t>
            </a:r>
            <a:r>
              <a:rPr lang="en-US" sz="3200" b="1" dirty="0" smtClean="0"/>
              <a:t>T</a:t>
            </a:r>
            <a:r>
              <a:rPr lang="en-US" sz="3200" dirty="0" smtClean="0"/>
              <a:t>(1) </a:t>
            </a:r>
            <a:r>
              <a:rPr lang="en-US" sz="3200" dirty="0" err="1" smtClean="0"/>
              <a:t>zamanda</a:t>
            </a:r>
            <a:r>
              <a:rPr lang="en-US" sz="3200" dirty="0" smtClean="0"/>
              <a:t> </a:t>
            </a:r>
            <a:r>
              <a:rPr lang="en-US" sz="3200" dirty="0" err="1" smtClean="0"/>
              <a:t>çözelim</a:t>
            </a:r>
            <a:r>
              <a:rPr lang="en-US" sz="3200" dirty="0" smtClean="0"/>
              <a:t>.</a:t>
            </a:r>
          </a:p>
          <a:p>
            <a:pPr marL="0" indent="0">
              <a:buNone/>
            </a:pPr>
            <a:r>
              <a:rPr lang="en-US" sz="3200" dirty="0" err="1" smtClean="0"/>
              <a:t>Aynı</a:t>
            </a:r>
            <a:r>
              <a:rPr lang="en-US" sz="3200" dirty="0" smtClean="0"/>
              <a:t> problem </a:t>
            </a:r>
            <a:r>
              <a:rPr lang="en-US" sz="3200" b="1" dirty="0" smtClean="0"/>
              <a:t>p</a:t>
            </a:r>
            <a:r>
              <a:rPr lang="en-US" sz="3200" dirty="0" smtClean="0"/>
              <a:t> </a:t>
            </a:r>
            <a:r>
              <a:rPr lang="en-US" sz="3200" dirty="0" err="1" smtClean="0"/>
              <a:t>işlemci</a:t>
            </a:r>
            <a:r>
              <a:rPr lang="en-US" sz="3200" dirty="0" smtClean="0"/>
              <a:t> </a:t>
            </a:r>
            <a:r>
              <a:rPr lang="en-US" sz="3200" dirty="0" err="1" smtClean="0"/>
              <a:t>ile</a:t>
            </a:r>
            <a:r>
              <a:rPr lang="en-US" sz="3200" dirty="0" smtClean="0"/>
              <a:t> </a:t>
            </a:r>
            <a:r>
              <a:rPr lang="en-US" sz="3200" b="1" dirty="0" smtClean="0"/>
              <a:t>T</a:t>
            </a:r>
            <a:r>
              <a:rPr lang="en-US" sz="3200" dirty="0" smtClean="0"/>
              <a:t>(</a:t>
            </a:r>
            <a:r>
              <a:rPr lang="en-US" sz="3200" b="1" dirty="0" smtClean="0"/>
              <a:t>p</a:t>
            </a:r>
            <a:r>
              <a:rPr lang="en-US" sz="3200" dirty="0" smtClean="0"/>
              <a:t>) </a:t>
            </a:r>
            <a:r>
              <a:rPr lang="en-US" sz="3200" dirty="0" err="1" smtClean="0"/>
              <a:t>zamanında</a:t>
            </a:r>
            <a:r>
              <a:rPr lang="en-US" sz="3200" dirty="0" smtClean="0"/>
              <a:t> </a:t>
            </a:r>
            <a:r>
              <a:rPr lang="en-US" sz="3200" dirty="0" err="1" smtClean="0"/>
              <a:t>çözülsün</a:t>
            </a:r>
            <a:r>
              <a:rPr lang="en-US" sz="3200" dirty="0" smtClean="0"/>
              <a:t>. </a:t>
            </a:r>
          </a:p>
          <a:p>
            <a:pPr marL="0" indent="0">
              <a:buNone/>
            </a:pPr>
            <a:r>
              <a:rPr lang="en-US" sz="3200" dirty="0" err="1" smtClean="0"/>
              <a:t>Hızlanma</a:t>
            </a:r>
            <a:r>
              <a:rPr lang="en-US" sz="3200" dirty="0" smtClean="0"/>
              <a:t> </a:t>
            </a:r>
            <a:r>
              <a:rPr lang="en-US" sz="3200" dirty="0" err="1" smtClean="0"/>
              <a:t>oranı</a:t>
            </a:r>
            <a:r>
              <a:rPr lang="en-US" sz="3200" dirty="0" smtClean="0"/>
              <a:t> </a:t>
            </a:r>
            <a:r>
              <a:rPr lang="en-US" sz="3200" b="1" dirty="0" smtClean="0"/>
              <a:t>T</a:t>
            </a:r>
            <a:r>
              <a:rPr lang="en-US" sz="3200" dirty="0" smtClean="0"/>
              <a:t>(1) / </a:t>
            </a:r>
            <a:r>
              <a:rPr lang="en-US" sz="3200" b="1" dirty="0" smtClean="0"/>
              <a:t>T</a:t>
            </a:r>
            <a:r>
              <a:rPr lang="en-US" sz="3200" dirty="0" smtClean="0"/>
              <a:t>(</a:t>
            </a:r>
            <a:r>
              <a:rPr lang="en-US" sz="3200" b="1" dirty="0" smtClean="0"/>
              <a:t>p</a:t>
            </a:r>
            <a:r>
              <a:rPr lang="en-US" sz="3200" dirty="0" smtClean="0"/>
              <a:t>)’dir.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623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7134495"/>
              </p:ext>
            </p:extLst>
          </p:nvPr>
        </p:nvGraphicFramePr>
        <p:xfrm>
          <a:off x="3289300" y="1404938"/>
          <a:ext cx="176213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1" name="Equation" r:id="rId3" imgW="114300" imgH="165100" progId="Equation.3">
                  <p:embed/>
                </p:oleObj>
              </mc:Choice>
              <mc:Fallback>
                <p:oleObj name="Equation" r:id="rId3" imgW="114300" imgH="165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9300" y="1404938"/>
                        <a:ext cx="176213" cy="255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332" y="968375"/>
            <a:ext cx="7183968" cy="5387976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278191" y="290889"/>
            <a:ext cx="6271985" cy="678543"/>
          </a:xfrm>
        </p:spPr>
        <p:txBody>
          <a:bodyPr/>
          <a:lstStyle/>
          <a:p>
            <a:r>
              <a:rPr lang="en-US" dirty="0" smtClean="0"/>
              <a:t>Amdahl </a:t>
            </a:r>
            <a:r>
              <a:rPr lang="en-US" dirty="0" err="1"/>
              <a:t>K</a:t>
            </a:r>
            <a:r>
              <a:rPr lang="en-US" dirty="0" err="1" smtClean="0"/>
              <a:t>uralı</a:t>
            </a:r>
            <a:endParaRPr lang="en-US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573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Aykırı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problem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 descr="fifte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6233" y="2802467"/>
            <a:ext cx="8839967" cy="217593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72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64496"/>
            <a:ext cx="6508377" cy="1143000"/>
          </a:xfrm>
        </p:spPr>
        <p:txBody>
          <a:bodyPr/>
          <a:lstStyle/>
          <a:p>
            <a:r>
              <a:rPr lang="en-US" dirty="0" err="1"/>
              <a:t>Aykırı</a:t>
            </a:r>
            <a:r>
              <a:rPr lang="en-US" dirty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problem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96" y="1307496"/>
            <a:ext cx="8536337" cy="482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2363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err="1" smtClean="0"/>
              <a:t>Aykırı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problem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548467"/>
            <a:ext cx="7645400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62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Çok</a:t>
            </a:r>
            <a:r>
              <a:rPr lang="en-US" dirty="0" smtClean="0"/>
              <a:t> </a:t>
            </a:r>
            <a:r>
              <a:rPr lang="en-US" dirty="0" err="1" smtClean="0"/>
              <a:t>çekirdekli</a:t>
            </a:r>
            <a:r>
              <a:rPr lang="en-US" dirty="0" smtClean="0"/>
              <a:t> </a:t>
            </a:r>
            <a:r>
              <a:rPr lang="en-US" dirty="0" err="1" smtClean="0"/>
              <a:t>işlemcileri</a:t>
            </a:r>
            <a:r>
              <a:rPr lang="en-US" dirty="0" smtClean="0"/>
              <a:t> </a:t>
            </a:r>
            <a:r>
              <a:rPr lang="en-US" dirty="0" err="1" smtClean="0"/>
              <a:t>programlama</a:t>
            </a:r>
            <a:r>
              <a:rPr lang="en-US" dirty="0" smtClean="0"/>
              <a:t>: </a:t>
            </a:r>
            <a:r>
              <a:rPr lang="en-US" dirty="0" err="1" smtClean="0"/>
              <a:t>OpenMP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-22527" b="-22527"/>
          <a:stretch>
            <a:fillRect/>
          </a:stretch>
        </p:blipFill>
        <p:spPr>
          <a:xfrm>
            <a:off x="176057" y="1586201"/>
            <a:ext cx="8856133" cy="532880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517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24971"/>
            <a:ext cx="6508377" cy="1143000"/>
          </a:xfrm>
        </p:spPr>
        <p:txBody>
          <a:bodyPr/>
          <a:lstStyle/>
          <a:p>
            <a:r>
              <a:rPr lang="en-US" dirty="0" err="1" smtClean="0"/>
              <a:t>Çok</a:t>
            </a:r>
            <a:r>
              <a:rPr lang="en-US" dirty="0" smtClean="0"/>
              <a:t> </a:t>
            </a:r>
            <a:r>
              <a:rPr lang="en-US" dirty="0" err="1" smtClean="0"/>
              <a:t>çekirdekli</a:t>
            </a:r>
            <a:r>
              <a:rPr lang="en-US" dirty="0" smtClean="0"/>
              <a:t> </a:t>
            </a:r>
            <a:r>
              <a:rPr lang="en-US" dirty="0" err="1" smtClean="0"/>
              <a:t>işlemcileri</a:t>
            </a:r>
            <a:r>
              <a:rPr lang="en-US" dirty="0" smtClean="0"/>
              <a:t> </a:t>
            </a:r>
            <a:r>
              <a:rPr lang="en-US" dirty="0" err="1" smtClean="0"/>
              <a:t>programlama</a:t>
            </a:r>
            <a:r>
              <a:rPr lang="en-US" dirty="0" smtClean="0"/>
              <a:t>: </a:t>
            </a:r>
            <a:r>
              <a:rPr lang="en-US" dirty="0" err="1" smtClean="0"/>
              <a:t>OpenMP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rcRect l="-2386" r="-2386"/>
          <a:stretch>
            <a:fillRect/>
          </a:stretch>
        </p:blipFill>
        <p:spPr>
          <a:xfrm>
            <a:off x="457201" y="1367971"/>
            <a:ext cx="7791752" cy="4689607"/>
          </a:xfr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169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199" y="224971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Çok</a:t>
            </a:r>
            <a:r>
              <a:rPr lang="en-US" dirty="0" smtClean="0"/>
              <a:t> </a:t>
            </a:r>
            <a:r>
              <a:rPr lang="en-US" dirty="0" err="1" smtClean="0"/>
              <a:t>çekirdekli</a:t>
            </a:r>
            <a:r>
              <a:rPr lang="en-US" dirty="0" smtClean="0"/>
              <a:t> </a:t>
            </a:r>
            <a:r>
              <a:rPr lang="en-US" dirty="0" err="1" smtClean="0"/>
              <a:t>işlemcileri</a:t>
            </a:r>
            <a:r>
              <a:rPr lang="en-US" dirty="0" smtClean="0"/>
              <a:t> </a:t>
            </a:r>
            <a:r>
              <a:rPr lang="en-US" dirty="0" err="1" smtClean="0"/>
              <a:t>programlama</a:t>
            </a:r>
            <a:r>
              <a:rPr lang="en-US" dirty="0" smtClean="0"/>
              <a:t>: </a:t>
            </a:r>
            <a:r>
              <a:rPr lang="en-US" dirty="0" err="1" smtClean="0"/>
              <a:t>OpenMP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155317" y="2860487"/>
            <a:ext cx="1900197" cy="11127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800000"/>
                </a:solidFill>
              </a:rPr>
              <a:t>i</a:t>
            </a:r>
            <a:r>
              <a:rPr lang="en-US" sz="3200" b="1" dirty="0" err="1" smtClean="0">
                <a:solidFill>
                  <a:srgbClr val="800000"/>
                </a:solidFill>
              </a:rPr>
              <a:t>plik</a:t>
            </a:r>
            <a:r>
              <a:rPr lang="en-US" sz="3200" b="1" dirty="0" smtClean="0">
                <a:solidFill>
                  <a:srgbClr val="800000"/>
                </a:solidFill>
              </a:rPr>
              <a:t> 1</a:t>
            </a:r>
            <a:endParaRPr lang="en-US" sz="3200" b="1" dirty="0">
              <a:solidFill>
                <a:srgbClr val="8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86460" y="2444411"/>
            <a:ext cx="1475619" cy="132322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800000"/>
                </a:solidFill>
              </a:rPr>
              <a:t>x = 0</a:t>
            </a:r>
            <a:endParaRPr lang="en-US" sz="2800" b="1" dirty="0">
              <a:solidFill>
                <a:srgbClr val="80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692338" y="2860487"/>
            <a:ext cx="1900197" cy="111276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800000"/>
                </a:solidFill>
              </a:rPr>
              <a:t>i</a:t>
            </a:r>
            <a:r>
              <a:rPr lang="en-US" sz="3200" b="1" dirty="0" err="1" smtClean="0">
                <a:solidFill>
                  <a:srgbClr val="800000"/>
                </a:solidFill>
              </a:rPr>
              <a:t>plik</a:t>
            </a:r>
            <a:r>
              <a:rPr lang="en-US" sz="3200" b="1" dirty="0" smtClean="0">
                <a:solidFill>
                  <a:srgbClr val="800000"/>
                </a:solidFill>
              </a:rPr>
              <a:t> 2</a:t>
            </a:r>
            <a:endParaRPr lang="en-US" sz="3200" b="1" dirty="0">
              <a:solidFill>
                <a:srgbClr val="800000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2608052" y="2787916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flipH="1">
            <a:off x="5045832" y="2787916"/>
            <a:ext cx="901750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55317" y="4292527"/>
            <a:ext cx="182594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800000"/>
                </a:solidFill>
              </a:rPr>
              <a:t>x = </a:t>
            </a:r>
            <a:r>
              <a:rPr lang="en-US" sz="3200" b="1" dirty="0" smtClean="0">
                <a:solidFill>
                  <a:srgbClr val="800000"/>
                </a:solidFill>
              </a:rPr>
              <a:t>x + 1</a:t>
            </a:r>
            <a:endParaRPr lang="en-US" sz="3200" b="1" dirty="0">
              <a:solidFill>
                <a:srgbClr val="8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52606" y="4260261"/>
            <a:ext cx="182594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800000"/>
                </a:solidFill>
              </a:rPr>
              <a:t>x = </a:t>
            </a:r>
            <a:r>
              <a:rPr lang="en-US" sz="3200" b="1" dirty="0" smtClean="0">
                <a:solidFill>
                  <a:srgbClr val="800000"/>
                </a:solidFill>
              </a:rPr>
              <a:t>x + 1</a:t>
            </a:r>
            <a:endParaRPr lang="en-US" sz="3200" b="1" dirty="0">
              <a:solidFill>
                <a:srgbClr val="800000"/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49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197100" y="1759466"/>
            <a:ext cx="3984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PARALEL PROGRAMLAMA 101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76544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34578" y="914400"/>
            <a:ext cx="6508377" cy="1143000"/>
          </a:xfrm>
        </p:spPr>
        <p:txBody>
          <a:bodyPr/>
          <a:lstStyle/>
          <a:p>
            <a:pPr algn="ctr"/>
            <a:r>
              <a:rPr lang="en-US" dirty="0" smtClean="0"/>
              <a:t>1930lar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Alan Turing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409" y="148709"/>
            <a:ext cx="1965907" cy="22236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227" y="2552616"/>
            <a:ext cx="4819182" cy="39910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7459" y="4559980"/>
            <a:ext cx="69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1936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9726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812" y="266095"/>
            <a:ext cx="6508377" cy="718458"/>
          </a:xfrm>
        </p:spPr>
        <p:txBody>
          <a:bodyPr/>
          <a:lstStyle/>
          <a:p>
            <a:r>
              <a:rPr lang="en-US" dirty="0" err="1" smtClean="0"/>
              <a:t>OpenMP</a:t>
            </a:r>
            <a:r>
              <a:rPr lang="en-US" dirty="0" smtClean="0"/>
              <a:t>: </a:t>
            </a:r>
            <a:r>
              <a:rPr lang="en-US" dirty="0" err="1" smtClean="0"/>
              <a:t>vektör</a:t>
            </a:r>
            <a:r>
              <a:rPr lang="en-US" dirty="0" smtClean="0"/>
              <a:t> </a:t>
            </a:r>
            <a:r>
              <a:rPr lang="en-US" dirty="0" err="1" smtClean="0"/>
              <a:t>çarpımı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6095" y="1185327"/>
            <a:ext cx="85392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double </a:t>
            </a:r>
            <a:r>
              <a:rPr lang="en-US" sz="2400" b="1" dirty="0" smtClean="0"/>
              <a:t>sum </a:t>
            </a:r>
            <a:r>
              <a:rPr lang="en-US" sz="2400" dirty="0" smtClean="0"/>
              <a:t>= 0.0;</a:t>
            </a:r>
          </a:p>
          <a:p>
            <a:r>
              <a:rPr lang="en-US" sz="2400" dirty="0"/>
              <a:t>d</a:t>
            </a:r>
            <a:r>
              <a:rPr lang="en-US" sz="2400" dirty="0" smtClean="0"/>
              <a:t>ouble </a:t>
            </a:r>
            <a:r>
              <a:rPr lang="en-US" sz="2400" b="1" dirty="0" err="1" smtClean="0"/>
              <a:t>sum_local</a:t>
            </a:r>
            <a:r>
              <a:rPr lang="en-US" sz="2400" dirty="0"/>
              <a:t>[</a:t>
            </a:r>
            <a:r>
              <a:rPr lang="en-US" sz="2400" b="1" dirty="0"/>
              <a:t>NUM_THREADS</a:t>
            </a:r>
            <a:r>
              <a:rPr lang="en-US" sz="2400" dirty="0"/>
              <a:t>];</a:t>
            </a:r>
          </a:p>
          <a:p>
            <a:r>
              <a:rPr lang="en-US" sz="2400" dirty="0"/>
              <a:t>#pragma </a:t>
            </a:r>
            <a:r>
              <a:rPr lang="en-US" sz="2400" dirty="0" err="1"/>
              <a:t>omp</a:t>
            </a:r>
            <a:r>
              <a:rPr lang="en-US" sz="2400" dirty="0"/>
              <a:t> parallel </a:t>
            </a:r>
            <a:r>
              <a:rPr lang="en-US" sz="2400" dirty="0" err="1"/>
              <a:t>num_threads</a:t>
            </a:r>
            <a:r>
              <a:rPr lang="en-US" sz="2400" dirty="0"/>
              <a:t>(</a:t>
            </a:r>
            <a:r>
              <a:rPr lang="en-US" sz="2400" b="1" dirty="0"/>
              <a:t>NUM_THREADS</a:t>
            </a:r>
            <a:r>
              <a:rPr lang="en-US" sz="2400" dirty="0"/>
              <a:t>) </a:t>
            </a:r>
          </a:p>
          <a:p>
            <a:r>
              <a:rPr lang="en-US" sz="2400" dirty="0"/>
              <a:t>{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en-US" sz="2400" dirty="0" err="1" smtClean="0"/>
              <a:t>int</a:t>
            </a:r>
            <a:r>
              <a:rPr lang="en-US" sz="2400" dirty="0" smtClean="0"/>
              <a:t> </a:t>
            </a:r>
            <a:r>
              <a:rPr lang="en-US" sz="2400" b="1" dirty="0"/>
              <a:t>me</a:t>
            </a:r>
            <a:r>
              <a:rPr lang="en-US" sz="2400" dirty="0"/>
              <a:t> = </a:t>
            </a:r>
            <a:r>
              <a:rPr lang="en-US" sz="2400" dirty="0" err="1"/>
              <a:t>omp_get_thread_num</a:t>
            </a:r>
            <a:r>
              <a:rPr lang="en-US" sz="2400" dirty="0"/>
              <a:t>();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en-US" sz="2400" b="1" dirty="0" err="1" smtClean="0"/>
              <a:t>sum_local</a:t>
            </a:r>
            <a:r>
              <a:rPr lang="en-US" sz="2400" dirty="0"/>
              <a:t>[</a:t>
            </a:r>
            <a:r>
              <a:rPr lang="en-US" sz="2400" b="1" dirty="0"/>
              <a:t>me</a:t>
            </a:r>
            <a:r>
              <a:rPr lang="en-US" sz="2400" dirty="0"/>
              <a:t>] = 0.0;</a:t>
            </a:r>
          </a:p>
          <a:p>
            <a:r>
              <a:rPr lang="en-US" sz="2400" b="1" dirty="0">
                <a:solidFill>
                  <a:schemeClr val="accent3"/>
                </a:solidFill>
              </a:rPr>
              <a:t> </a:t>
            </a:r>
            <a:r>
              <a:rPr lang="en-US" sz="2400" b="1" dirty="0" smtClean="0">
                <a:solidFill>
                  <a:schemeClr val="accent3"/>
                </a:solidFill>
              </a:rPr>
              <a:t>  #</a:t>
            </a:r>
            <a:r>
              <a:rPr lang="en-US" sz="2400" b="1" dirty="0">
                <a:solidFill>
                  <a:schemeClr val="accent3"/>
                </a:solidFill>
              </a:rPr>
              <a:t>pragma </a:t>
            </a:r>
            <a:r>
              <a:rPr lang="en-US" sz="2400" b="1" dirty="0" err="1">
                <a:solidFill>
                  <a:schemeClr val="accent3"/>
                </a:solidFill>
              </a:rPr>
              <a:t>omp</a:t>
            </a:r>
            <a:r>
              <a:rPr lang="en-US" sz="2400" b="1" dirty="0">
                <a:solidFill>
                  <a:schemeClr val="accent3"/>
                </a:solidFill>
              </a:rPr>
              <a:t> for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for </a:t>
            </a:r>
            <a:r>
              <a:rPr lang="en-US" sz="2400" dirty="0"/>
              <a:t>(</a:t>
            </a:r>
            <a:r>
              <a:rPr lang="en-US" sz="2400" b="1" dirty="0" err="1"/>
              <a:t>i</a:t>
            </a:r>
            <a:r>
              <a:rPr lang="en-US" sz="2400" dirty="0"/>
              <a:t> = 0; </a:t>
            </a:r>
            <a:r>
              <a:rPr lang="en-US" sz="2400" b="1" dirty="0" err="1"/>
              <a:t>i</a:t>
            </a:r>
            <a:r>
              <a:rPr lang="en-US" sz="2400" dirty="0"/>
              <a:t> &lt; </a:t>
            </a:r>
            <a:r>
              <a:rPr lang="en-US" sz="2400" b="1" dirty="0"/>
              <a:t>N</a:t>
            </a:r>
            <a:r>
              <a:rPr lang="en-US" sz="2400" dirty="0"/>
              <a:t>;</a:t>
            </a:r>
            <a:r>
              <a:rPr lang="en-US" sz="2400" b="1" dirty="0"/>
              <a:t> </a:t>
            </a:r>
            <a:r>
              <a:rPr lang="en-US" sz="2400" b="1" dirty="0" err="1"/>
              <a:t>i</a:t>
            </a:r>
            <a:r>
              <a:rPr lang="en-US" sz="2400" dirty="0"/>
              <a:t>++</a:t>
            </a:r>
            <a:r>
              <a:rPr lang="en-US" sz="2400" dirty="0" smtClean="0"/>
              <a:t>)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</a:t>
            </a:r>
            <a:r>
              <a:rPr lang="en-US" sz="2400" b="1" dirty="0" err="1" smtClean="0"/>
              <a:t>sum_local</a:t>
            </a:r>
            <a:r>
              <a:rPr lang="en-US" sz="2400" dirty="0"/>
              <a:t>[</a:t>
            </a:r>
            <a:r>
              <a:rPr lang="en-US" sz="2400" b="1" dirty="0"/>
              <a:t>me</a:t>
            </a:r>
            <a:r>
              <a:rPr lang="en-US" sz="2400" dirty="0"/>
              <a:t>] += </a:t>
            </a:r>
            <a:r>
              <a:rPr lang="en-US" sz="2400" b="1" dirty="0"/>
              <a:t>x</a:t>
            </a:r>
            <a:r>
              <a:rPr lang="en-US" sz="2400" dirty="0"/>
              <a:t>[</a:t>
            </a:r>
            <a:r>
              <a:rPr lang="en-US" sz="2400" b="1" dirty="0" err="1"/>
              <a:t>i</a:t>
            </a:r>
            <a:r>
              <a:rPr lang="en-US" sz="2400" dirty="0"/>
              <a:t>] * </a:t>
            </a:r>
            <a:r>
              <a:rPr lang="en-US" sz="2400" b="1" dirty="0"/>
              <a:t>y</a:t>
            </a:r>
            <a:r>
              <a:rPr lang="en-US" sz="2400" dirty="0"/>
              <a:t>[</a:t>
            </a:r>
            <a:r>
              <a:rPr lang="en-US" sz="2400" b="1" dirty="0" err="1"/>
              <a:t>i</a:t>
            </a:r>
            <a:r>
              <a:rPr lang="en-US" sz="2400" dirty="0"/>
              <a:t>];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en-US" sz="2400" b="1" dirty="0" smtClean="0">
                <a:solidFill>
                  <a:schemeClr val="accent3"/>
                </a:solidFill>
              </a:rPr>
              <a:t>#</a:t>
            </a:r>
            <a:r>
              <a:rPr lang="en-US" sz="2400" b="1" dirty="0">
                <a:solidFill>
                  <a:schemeClr val="accent3"/>
                </a:solidFill>
              </a:rPr>
              <a:t>pragma </a:t>
            </a:r>
            <a:r>
              <a:rPr lang="en-US" sz="2400" b="1" dirty="0" err="1">
                <a:solidFill>
                  <a:schemeClr val="accent3"/>
                </a:solidFill>
              </a:rPr>
              <a:t>omp</a:t>
            </a:r>
            <a:r>
              <a:rPr lang="en-US" sz="2400" b="1" dirty="0">
                <a:solidFill>
                  <a:schemeClr val="accent3"/>
                </a:solidFill>
              </a:rPr>
              <a:t> atomic</a:t>
            </a:r>
          </a:p>
          <a:p>
            <a:r>
              <a:rPr lang="en-US" sz="2400" b="1" dirty="0">
                <a:solidFill>
                  <a:schemeClr val="accent3"/>
                </a:solidFill>
              </a:rPr>
              <a:t> </a:t>
            </a:r>
            <a:r>
              <a:rPr lang="en-US" sz="2400" b="1" dirty="0" smtClean="0">
                <a:solidFill>
                  <a:schemeClr val="accent3"/>
                </a:solidFill>
              </a:rPr>
              <a:t>  sum </a:t>
            </a:r>
            <a:r>
              <a:rPr lang="en-US" sz="2400" b="1" dirty="0">
                <a:solidFill>
                  <a:schemeClr val="accent3"/>
                </a:solidFill>
              </a:rPr>
              <a:t>+= </a:t>
            </a:r>
            <a:r>
              <a:rPr lang="en-US" sz="2400" b="1" dirty="0" err="1">
                <a:solidFill>
                  <a:schemeClr val="accent3"/>
                </a:solidFill>
              </a:rPr>
              <a:t>sum_local</a:t>
            </a:r>
            <a:r>
              <a:rPr lang="en-US" sz="2400" b="1" dirty="0">
                <a:solidFill>
                  <a:schemeClr val="accent3"/>
                </a:solidFill>
              </a:rPr>
              <a:t>[me];</a:t>
            </a:r>
          </a:p>
          <a:p>
            <a:r>
              <a:rPr lang="en-US" sz="2400" dirty="0"/>
              <a:t>}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185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812" y="0"/>
            <a:ext cx="6508377" cy="718458"/>
          </a:xfrm>
        </p:spPr>
        <p:txBody>
          <a:bodyPr/>
          <a:lstStyle/>
          <a:p>
            <a:r>
              <a:rPr lang="en-US" dirty="0" err="1" smtClean="0"/>
              <a:t>OpenMP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488" y="718458"/>
            <a:ext cx="6286989" cy="5670381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895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812" y="266095"/>
            <a:ext cx="6508377" cy="718458"/>
          </a:xfrm>
        </p:spPr>
        <p:txBody>
          <a:bodyPr/>
          <a:lstStyle/>
          <a:p>
            <a:r>
              <a:rPr lang="en-US" dirty="0" err="1" smtClean="0"/>
              <a:t>OpenMP</a:t>
            </a:r>
            <a:r>
              <a:rPr lang="en-US" dirty="0" smtClean="0"/>
              <a:t>: </a:t>
            </a:r>
            <a:r>
              <a:rPr lang="en-US" dirty="0" err="1" smtClean="0"/>
              <a:t>vektör</a:t>
            </a:r>
            <a:r>
              <a:rPr lang="en-US" dirty="0" smtClean="0"/>
              <a:t> </a:t>
            </a:r>
            <a:r>
              <a:rPr lang="en-US" dirty="0" err="1" smtClean="0"/>
              <a:t>çarpımı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6095" y="1185327"/>
            <a:ext cx="853923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double </a:t>
            </a:r>
            <a:r>
              <a:rPr lang="en-US" sz="2400" b="1" dirty="0" smtClean="0"/>
              <a:t>sum </a:t>
            </a:r>
            <a:r>
              <a:rPr lang="en-US" sz="2400" dirty="0" smtClean="0"/>
              <a:t>= 0.0;</a:t>
            </a:r>
          </a:p>
          <a:p>
            <a:r>
              <a:rPr lang="en-US" sz="2400" dirty="0"/>
              <a:t>d</a:t>
            </a:r>
            <a:r>
              <a:rPr lang="en-US" sz="2400" dirty="0" smtClean="0"/>
              <a:t>ouble </a:t>
            </a:r>
            <a:r>
              <a:rPr lang="en-US" sz="2400" b="1" dirty="0" err="1" smtClean="0"/>
              <a:t>sum_local</a:t>
            </a:r>
            <a:r>
              <a:rPr lang="en-US" sz="2400" dirty="0"/>
              <a:t>[</a:t>
            </a:r>
            <a:r>
              <a:rPr lang="en-US" sz="2400" b="1" dirty="0"/>
              <a:t>NUM_THREADS</a:t>
            </a:r>
            <a:r>
              <a:rPr lang="en-US" sz="2400" dirty="0" smtClean="0"/>
              <a:t>][16];</a:t>
            </a:r>
            <a:endParaRPr lang="en-US" sz="2400" dirty="0"/>
          </a:p>
          <a:p>
            <a:r>
              <a:rPr lang="en-US" sz="2400" dirty="0"/>
              <a:t>#pragma </a:t>
            </a:r>
            <a:r>
              <a:rPr lang="en-US" sz="2400" dirty="0" err="1"/>
              <a:t>omp</a:t>
            </a:r>
            <a:r>
              <a:rPr lang="en-US" sz="2400" dirty="0"/>
              <a:t> parallel </a:t>
            </a:r>
            <a:r>
              <a:rPr lang="en-US" sz="2400" dirty="0" err="1"/>
              <a:t>num_threads</a:t>
            </a:r>
            <a:r>
              <a:rPr lang="en-US" sz="2400" dirty="0"/>
              <a:t>(</a:t>
            </a:r>
            <a:r>
              <a:rPr lang="en-US" sz="2400" b="1" dirty="0"/>
              <a:t>NUM_THREADS</a:t>
            </a:r>
            <a:r>
              <a:rPr lang="en-US" sz="2400" dirty="0"/>
              <a:t>) </a:t>
            </a:r>
          </a:p>
          <a:p>
            <a:r>
              <a:rPr lang="en-US" sz="2400" dirty="0"/>
              <a:t>{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en-US" sz="2400" dirty="0" err="1" smtClean="0"/>
              <a:t>int</a:t>
            </a:r>
            <a:r>
              <a:rPr lang="en-US" sz="2400" dirty="0" smtClean="0"/>
              <a:t> </a:t>
            </a:r>
            <a:r>
              <a:rPr lang="en-US" sz="2400" b="1" dirty="0"/>
              <a:t>me</a:t>
            </a:r>
            <a:r>
              <a:rPr lang="en-US" sz="2400" dirty="0"/>
              <a:t> = </a:t>
            </a:r>
            <a:r>
              <a:rPr lang="en-US" sz="2400" dirty="0" err="1"/>
              <a:t>omp_get_thread_num</a:t>
            </a:r>
            <a:r>
              <a:rPr lang="en-US" sz="2400" dirty="0"/>
              <a:t>();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en-US" sz="2400" b="1" dirty="0" err="1" smtClean="0"/>
              <a:t>sum_local</a:t>
            </a:r>
            <a:r>
              <a:rPr lang="en-US" sz="2400" dirty="0"/>
              <a:t>[</a:t>
            </a:r>
            <a:r>
              <a:rPr lang="en-US" sz="2400" b="1" dirty="0"/>
              <a:t>me</a:t>
            </a:r>
            <a:r>
              <a:rPr lang="en-US" sz="2400" dirty="0" smtClean="0"/>
              <a:t>][0] </a:t>
            </a:r>
            <a:r>
              <a:rPr lang="en-US" sz="2400" dirty="0"/>
              <a:t>= 0.0;</a:t>
            </a:r>
          </a:p>
          <a:p>
            <a:r>
              <a:rPr lang="en-US" sz="2400" b="1" dirty="0">
                <a:solidFill>
                  <a:schemeClr val="accent3"/>
                </a:solidFill>
              </a:rPr>
              <a:t> </a:t>
            </a:r>
            <a:r>
              <a:rPr lang="en-US" sz="2400" b="1" dirty="0" smtClean="0">
                <a:solidFill>
                  <a:schemeClr val="accent3"/>
                </a:solidFill>
              </a:rPr>
              <a:t>  #</a:t>
            </a:r>
            <a:r>
              <a:rPr lang="en-US" sz="2400" b="1" dirty="0">
                <a:solidFill>
                  <a:schemeClr val="accent3"/>
                </a:solidFill>
              </a:rPr>
              <a:t>pragma </a:t>
            </a:r>
            <a:r>
              <a:rPr lang="en-US" sz="2400" b="1" dirty="0" err="1">
                <a:solidFill>
                  <a:schemeClr val="accent3"/>
                </a:solidFill>
              </a:rPr>
              <a:t>omp</a:t>
            </a:r>
            <a:r>
              <a:rPr lang="en-US" sz="2400" b="1" dirty="0">
                <a:solidFill>
                  <a:schemeClr val="accent3"/>
                </a:solidFill>
              </a:rPr>
              <a:t> for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for </a:t>
            </a:r>
            <a:r>
              <a:rPr lang="en-US" sz="2400" dirty="0"/>
              <a:t>(</a:t>
            </a:r>
            <a:r>
              <a:rPr lang="en-US" sz="2400" b="1" dirty="0" err="1"/>
              <a:t>i</a:t>
            </a:r>
            <a:r>
              <a:rPr lang="en-US" sz="2400" dirty="0"/>
              <a:t> = 0; </a:t>
            </a:r>
            <a:r>
              <a:rPr lang="en-US" sz="2400" b="1" dirty="0" err="1"/>
              <a:t>i</a:t>
            </a:r>
            <a:r>
              <a:rPr lang="en-US" sz="2400" dirty="0"/>
              <a:t> &lt; </a:t>
            </a:r>
            <a:r>
              <a:rPr lang="en-US" sz="2400" b="1" dirty="0"/>
              <a:t>N</a:t>
            </a:r>
            <a:r>
              <a:rPr lang="en-US" sz="2400" dirty="0"/>
              <a:t>;</a:t>
            </a:r>
            <a:r>
              <a:rPr lang="en-US" sz="2400" b="1" dirty="0"/>
              <a:t> </a:t>
            </a:r>
            <a:r>
              <a:rPr lang="en-US" sz="2400" b="1" dirty="0" err="1"/>
              <a:t>i</a:t>
            </a:r>
            <a:r>
              <a:rPr lang="en-US" sz="2400" dirty="0"/>
              <a:t>++</a:t>
            </a:r>
            <a:r>
              <a:rPr lang="en-US" sz="2400" dirty="0" smtClean="0"/>
              <a:t>)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    </a:t>
            </a:r>
            <a:r>
              <a:rPr lang="en-US" sz="2400" b="1" dirty="0" err="1" smtClean="0"/>
              <a:t>sum_local</a:t>
            </a:r>
            <a:r>
              <a:rPr lang="en-US" sz="2400" dirty="0"/>
              <a:t>[</a:t>
            </a:r>
            <a:r>
              <a:rPr lang="en-US" sz="2400" b="1" dirty="0"/>
              <a:t>me</a:t>
            </a:r>
            <a:r>
              <a:rPr lang="en-US" sz="2400" dirty="0"/>
              <a:t>] += </a:t>
            </a:r>
            <a:r>
              <a:rPr lang="en-US" sz="2400" b="1" dirty="0"/>
              <a:t>x</a:t>
            </a:r>
            <a:r>
              <a:rPr lang="en-US" sz="2400" dirty="0"/>
              <a:t>[</a:t>
            </a:r>
            <a:r>
              <a:rPr lang="en-US" sz="2400" b="1" dirty="0" err="1"/>
              <a:t>i</a:t>
            </a:r>
            <a:r>
              <a:rPr lang="en-US" sz="2400" dirty="0"/>
              <a:t>] * </a:t>
            </a:r>
            <a:r>
              <a:rPr lang="en-US" sz="2400" b="1" dirty="0"/>
              <a:t>y</a:t>
            </a:r>
            <a:r>
              <a:rPr lang="en-US" sz="2400" dirty="0"/>
              <a:t>[</a:t>
            </a:r>
            <a:r>
              <a:rPr lang="en-US" sz="2400" b="1" dirty="0" err="1"/>
              <a:t>i</a:t>
            </a:r>
            <a:r>
              <a:rPr lang="en-US" sz="2400" dirty="0"/>
              <a:t>];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  </a:t>
            </a:r>
            <a:r>
              <a:rPr lang="en-US" sz="2400" b="1" dirty="0" smtClean="0">
                <a:solidFill>
                  <a:schemeClr val="accent3"/>
                </a:solidFill>
              </a:rPr>
              <a:t>#</a:t>
            </a:r>
            <a:r>
              <a:rPr lang="en-US" sz="2400" b="1" dirty="0">
                <a:solidFill>
                  <a:schemeClr val="accent3"/>
                </a:solidFill>
              </a:rPr>
              <a:t>pragma </a:t>
            </a:r>
            <a:r>
              <a:rPr lang="en-US" sz="2400" b="1" dirty="0" err="1">
                <a:solidFill>
                  <a:schemeClr val="accent3"/>
                </a:solidFill>
              </a:rPr>
              <a:t>omp</a:t>
            </a:r>
            <a:r>
              <a:rPr lang="en-US" sz="2400" b="1" dirty="0">
                <a:solidFill>
                  <a:schemeClr val="accent3"/>
                </a:solidFill>
              </a:rPr>
              <a:t> atomic</a:t>
            </a:r>
          </a:p>
          <a:p>
            <a:r>
              <a:rPr lang="en-US" sz="2400" b="1" dirty="0">
                <a:solidFill>
                  <a:schemeClr val="accent3"/>
                </a:solidFill>
              </a:rPr>
              <a:t> </a:t>
            </a:r>
            <a:r>
              <a:rPr lang="en-US" sz="2400" b="1" dirty="0" smtClean="0">
                <a:solidFill>
                  <a:schemeClr val="accent3"/>
                </a:solidFill>
              </a:rPr>
              <a:t>  sum </a:t>
            </a:r>
            <a:r>
              <a:rPr lang="en-US" sz="2400" b="1" dirty="0">
                <a:solidFill>
                  <a:schemeClr val="accent3"/>
                </a:solidFill>
              </a:rPr>
              <a:t>+= </a:t>
            </a:r>
            <a:r>
              <a:rPr lang="en-US" sz="2400" b="1" dirty="0" err="1">
                <a:solidFill>
                  <a:schemeClr val="accent3"/>
                </a:solidFill>
              </a:rPr>
              <a:t>sum_local</a:t>
            </a:r>
            <a:r>
              <a:rPr lang="en-US" sz="2400" b="1" dirty="0">
                <a:solidFill>
                  <a:schemeClr val="accent3"/>
                </a:solidFill>
              </a:rPr>
              <a:t>[me</a:t>
            </a:r>
            <a:r>
              <a:rPr lang="en-US" sz="2400" b="1" dirty="0" smtClean="0">
                <a:solidFill>
                  <a:schemeClr val="accent3"/>
                </a:solidFill>
              </a:rPr>
              <a:t>][0];</a:t>
            </a:r>
            <a:endParaRPr lang="en-US" sz="2400" b="1" dirty="0">
              <a:solidFill>
                <a:schemeClr val="accent3"/>
              </a:solidFill>
            </a:endParaRPr>
          </a:p>
          <a:p>
            <a:r>
              <a:rPr lang="en-US" sz="2400" dirty="0"/>
              <a:t>}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145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812" y="0"/>
            <a:ext cx="6508377" cy="718458"/>
          </a:xfrm>
        </p:spPr>
        <p:txBody>
          <a:bodyPr/>
          <a:lstStyle/>
          <a:p>
            <a:r>
              <a:rPr lang="en-US" dirty="0" err="1" smtClean="0"/>
              <a:t>OpenMP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907" y="847876"/>
            <a:ext cx="8340236" cy="527418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703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</a:t>
            </a:r>
            <a:r>
              <a:rPr lang="en-US" dirty="0" err="1" smtClean="0"/>
              <a:t>Tensör</a:t>
            </a:r>
            <a:r>
              <a:rPr lang="en-US" dirty="0" smtClean="0"/>
              <a:t> </a:t>
            </a:r>
            <a:r>
              <a:rPr lang="en-US" dirty="0" err="1"/>
              <a:t>a</a:t>
            </a:r>
            <a:r>
              <a:rPr lang="en-US" dirty="0" err="1" smtClean="0"/>
              <a:t>yrıştırma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54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2603501"/>
            <a:ext cx="8267482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8489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</a:t>
            </a:r>
            <a:r>
              <a:rPr lang="en-US" dirty="0" err="1" smtClean="0"/>
              <a:t>Tensör</a:t>
            </a:r>
            <a:r>
              <a:rPr lang="en-US" dirty="0" smtClean="0"/>
              <a:t> </a:t>
            </a:r>
            <a:r>
              <a:rPr lang="en-US" dirty="0" err="1" smtClean="0"/>
              <a:t>ayrıştırma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55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2" y="3086100"/>
            <a:ext cx="8588188" cy="192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931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</a:t>
            </a:r>
            <a:r>
              <a:rPr lang="en-US" dirty="0" err="1" smtClean="0"/>
              <a:t>Koşut</a:t>
            </a:r>
            <a:r>
              <a:rPr lang="en-US" dirty="0" smtClean="0"/>
              <a:t> </a:t>
            </a:r>
            <a:r>
              <a:rPr lang="en-US" dirty="0" err="1" smtClean="0"/>
              <a:t>tensör</a:t>
            </a:r>
            <a:r>
              <a:rPr lang="en-US" dirty="0" smtClean="0"/>
              <a:t> </a:t>
            </a:r>
            <a:r>
              <a:rPr lang="en-US" dirty="0" err="1" smtClean="0"/>
              <a:t>ayrıştırma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56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0" y="2254250"/>
            <a:ext cx="6515100" cy="4102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600" y="2901950"/>
            <a:ext cx="1828800" cy="24765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87588" y="3663950"/>
            <a:ext cx="150812" cy="152400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451101" y="3663950"/>
            <a:ext cx="158750" cy="152400"/>
          </a:xfrm>
          <a:prstGeom prst="rect">
            <a:avLst/>
          </a:prstGeom>
          <a:solidFill>
            <a:srgbClr val="A31B63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287588" y="3401483"/>
            <a:ext cx="327026" cy="15240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47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080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</a:t>
            </a:r>
            <a:r>
              <a:rPr lang="en-US" dirty="0" err="1" smtClean="0"/>
              <a:t>Koşut</a:t>
            </a:r>
            <a:r>
              <a:rPr lang="en-US" dirty="0" smtClean="0"/>
              <a:t> </a:t>
            </a:r>
            <a:r>
              <a:rPr lang="en-US" dirty="0" err="1" smtClean="0"/>
              <a:t>tensör</a:t>
            </a:r>
            <a:r>
              <a:rPr lang="en-US" dirty="0" smtClean="0"/>
              <a:t> </a:t>
            </a:r>
            <a:r>
              <a:rPr lang="en-US" dirty="0" err="1" smtClean="0"/>
              <a:t>ayrıştırma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57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667498"/>
            <a:ext cx="4775200" cy="456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540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4641"/>
            <a:ext cx="6508377" cy="1143000"/>
          </a:xfrm>
        </p:spPr>
        <p:txBody>
          <a:bodyPr/>
          <a:lstStyle/>
          <a:p>
            <a:r>
              <a:rPr lang="en-US" dirty="0" err="1" smtClean="0"/>
              <a:t>Çizge</a:t>
            </a:r>
            <a:r>
              <a:rPr lang="en-US" dirty="0"/>
              <a:t> </a:t>
            </a:r>
            <a:r>
              <a:rPr lang="en-US" dirty="0" err="1" smtClean="0"/>
              <a:t>boyama</a:t>
            </a:r>
            <a:r>
              <a:rPr lang="en-US" dirty="0" smtClean="0"/>
              <a:t> </a:t>
            </a:r>
            <a:r>
              <a:rPr lang="en-US" dirty="0" err="1" smtClean="0"/>
              <a:t>problemi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58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3712" y="1828799"/>
            <a:ext cx="3911600" cy="3757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6506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4641"/>
            <a:ext cx="6508377" cy="1143000"/>
          </a:xfrm>
        </p:spPr>
        <p:txBody>
          <a:bodyPr/>
          <a:lstStyle/>
          <a:p>
            <a:r>
              <a:rPr lang="en-US" dirty="0" smtClean="0"/>
              <a:t>Hiperçizge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modelleme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59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1460500"/>
            <a:ext cx="65659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360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34578" y="914400"/>
            <a:ext cx="6508377" cy="1143000"/>
          </a:xfrm>
        </p:spPr>
        <p:txBody>
          <a:bodyPr/>
          <a:lstStyle/>
          <a:p>
            <a:pPr algn="ctr"/>
            <a:r>
              <a:rPr lang="en-US" dirty="0" smtClean="0"/>
              <a:t>1930lar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Alan Turing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409" y="148709"/>
            <a:ext cx="1965907" cy="22236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445368" y="2950374"/>
            <a:ext cx="46986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Hesaplanabilirlik</a:t>
            </a:r>
            <a:r>
              <a:rPr lang="en-US" dirty="0"/>
              <a:t> </a:t>
            </a:r>
            <a:r>
              <a:rPr lang="en-US" dirty="0" err="1"/>
              <a:t>teorisinde</a:t>
            </a:r>
            <a:r>
              <a:rPr lang="en-US" dirty="0"/>
              <a:t>, </a:t>
            </a:r>
            <a:r>
              <a:rPr lang="en-US" dirty="0" err="1"/>
              <a:t>Durma</a:t>
            </a:r>
            <a:r>
              <a:rPr lang="en-US" dirty="0"/>
              <a:t> </a:t>
            </a:r>
            <a:r>
              <a:rPr lang="en-US" dirty="0" err="1"/>
              <a:t>problemi</a:t>
            </a:r>
            <a:r>
              <a:rPr lang="en-US" dirty="0"/>
              <a:t>, </a:t>
            </a:r>
            <a:r>
              <a:rPr lang="en-US" dirty="0" err="1"/>
              <a:t>keyfi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bilgisayar</a:t>
            </a:r>
            <a:r>
              <a:rPr lang="en-US" dirty="0"/>
              <a:t> </a:t>
            </a:r>
            <a:r>
              <a:rPr lang="en-US" dirty="0" err="1"/>
              <a:t>programının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girdinin</a:t>
            </a:r>
            <a:r>
              <a:rPr lang="en-US" dirty="0"/>
              <a:t> </a:t>
            </a:r>
            <a:r>
              <a:rPr lang="en-US" dirty="0" err="1"/>
              <a:t>açıklamasından</a:t>
            </a:r>
            <a:r>
              <a:rPr lang="en-US" dirty="0"/>
              <a:t>, </a:t>
            </a:r>
            <a:r>
              <a:rPr lang="en-US" dirty="0" err="1"/>
              <a:t>programın</a:t>
            </a:r>
            <a:r>
              <a:rPr lang="en-US" dirty="0"/>
              <a:t> </a:t>
            </a:r>
            <a:r>
              <a:rPr lang="en-US" dirty="0" err="1"/>
              <a:t>koşmayı</a:t>
            </a:r>
            <a:r>
              <a:rPr lang="en-US" dirty="0"/>
              <a:t> </a:t>
            </a:r>
            <a:r>
              <a:rPr lang="en-US" dirty="0" err="1"/>
              <a:t>bitirip</a:t>
            </a:r>
            <a:r>
              <a:rPr lang="en-US" dirty="0"/>
              <a:t> </a:t>
            </a:r>
            <a:r>
              <a:rPr lang="en-US" dirty="0" err="1"/>
              <a:t>bitirmeyeceğine</a:t>
            </a:r>
            <a:r>
              <a:rPr lang="en-US" dirty="0"/>
              <a:t> </a:t>
            </a:r>
            <a:r>
              <a:rPr lang="en-US" dirty="0" err="1"/>
              <a:t>ya</a:t>
            </a:r>
            <a:r>
              <a:rPr lang="en-US" dirty="0"/>
              <a:t> da </a:t>
            </a:r>
            <a:r>
              <a:rPr lang="en-US" dirty="0" err="1"/>
              <a:t>sonsuza</a:t>
            </a:r>
            <a:r>
              <a:rPr lang="en-US" dirty="0"/>
              <a:t> </a:t>
            </a:r>
            <a:r>
              <a:rPr lang="en-US" dirty="0" err="1"/>
              <a:t>dek</a:t>
            </a:r>
            <a:r>
              <a:rPr lang="en-US" dirty="0"/>
              <a:t> </a:t>
            </a:r>
            <a:r>
              <a:rPr lang="en-US" dirty="0" err="1"/>
              <a:t>koşmaya</a:t>
            </a:r>
            <a:r>
              <a:rPr lang="en-US" dirty="0"/>
              <a:t> </a:t>
            </a:r>
            <a:r>
              <a:rPr lang="en-US" dirty="0" err="1"/>
              <a:t>devam</a:t>
            </a:r>
            <a:r>
              <a:rPr lang="en-US" dirty="0"/>
              <a:t> </a:t>
            </a:r>
            <a:r>
              <a:rPr lang="en-US" dirty="0" err="1"/>
              <a:t>edip</a:t>
            </a:r>
            <a:r>
              <a:rPr lang="en-US" dirty="0"/>
              <a:t> </a:t>
            </a:r>
            <a:r>
              <a:rPr lang="en-US" dirty="0" err="1"/>
              <a:t>etmeyeceğine</a:t>
            </a:r>
            <a:r>
              <a:rPr lang="en-US" dirty="0"/>
              <a:t> </a:t>
            </a:r>
            <a:r>
              <a:rPr lang="en-US" dirty="0" err="1"/>
              <a:t>karar</a:t>
            </a:r>
            <a:r>
              <a:rPr lang="en-US" dirty="0"/>
              <a:t> </a:t>
            </a:r>
            <a:r>
              <a:rPr lang="en-US" dirty="0" err="1" smtClean="0"/>
              <a:t>verme</a:t>
            </a:r>
            <a:r>
              <a:rPr lang="en-US" dirty="0" smtClean="0"/>
              <a:t> </a:t>
            </a:r>
            <a:r>
              <a:rPr lang="en-US" dirty="0" err="1"/>
              <a:t>problemidir</a:t>
            </a:r>
            <a:r>
              <a:rPr lang="en-US" dirty="0"/>
              <a:t>.</a:t>
            </a:r>
          </a:p>
          <a:p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86703" y="5112287"/>
            <a:ext cx="4698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Büyük</a:t>
            </a:r>
            <a:r>
              <a:rPr lang="en-US" dirty="0" smtClean="0"/>
              <a:t> </a:t>
            </a:r>
            <a:r>
              <a:rPr lang="en-US" dirty="0" err="1" smtClean="0"/>
              <a:t>olasılıkla</a:t>
            </a:r>
            <a:r>
              <a:rPr lang="en-US" dirty="0" smtClean="0"/>
              <a:t> </a:t>
            </a:r>
            <a:r>
              <a:rPr lang="en-US" dirty="0" err="1" smtClean="0"/>
              <a:t>durmayacak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program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703" y="2817464"/>
            <a:ext cx="4228424" cy="229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2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4641"/>
            <a:ext cx="6508377" cy="1143000"/>
          </a:xfrm>
        </p:spPr>
        <p:txBody>
          <a:bodyPr/>
          <a:lstStyle/>
          <a:p>
            <a:r>
              <a:rPr lang="en-US" dirty="0" smtClean="0"/>
              <a:t>Hiperçizge </a:t>
            </a:r>
            <a:r>
              <a:rPr lang="en-US" dirty="0" err="1" smtClean="0"/>
              <a:t>boyama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60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676" y="1601321"/>
            <a:ext cx="6565900" cy="440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7309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4641"/>
            <a:ext cx="6508377" cy="1143000"/>
          </a:xfrm>
        </p:spPr>
        <p:txBody>
          <a:bodyPr/>
          <a:lstStyle/>
          <a:p>
            <a:r>
              <a:rPr lang="en-US" dirty="0" smtClean="0"/>
              <a:t>Hiperçizge </a:t>
            </a:r>
            <a:r>
              <a:rPr lang="en-US" dirty="0" err="1" smtClean="0"/>
              <a:t>modelleme</a:t>
            </a:r>
            <a:r>
              <a:rPr lang="en-US" dirty="0" smtClean="0"/>
              <a:t>/</a:t>
            </a:r>
            <a:r>
              <a:rPr lang="en-US" dirty="0" err="1" smtClean="0"/>
              <a:t>boyama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61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799" y="1475441"/>
            <a:ext cx="6032500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392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4641"/>
            <a:ext cx="6508377" cy="1143000"/>
          </a:xfrm>
        </p:spPr>
        <p:txBody>
          <a:bodyPr/>
          <a:lstStyle/>
          <a:p>
            <a:r>
              <a:rPr lang="en-US" dirty="0" err="1" smtClean="0"/>
              <a:t>Koşut</a:t>
            </a:r>
            <a:r>
              <a:rPr lang="en-US" dirty="0" smtClean="0"/>
              <a:t> </a:t>
            </a:r>
            <a:r>
              <a:rPr lang="en-US" dirty="0" err="1" smtClean="0"/>
              <a:t>tensör</a:t>
            </a:r>
            <a:r>
              <a:rPr lang="en-US" dirty="0" smtClean="0"/>
              <a:t> </a:t>
            </a:r>
            <a:r>
              <a:rPr lang="en-US" dirty="0" err="1" smtClean="0"/>
              <a:t>ayrıştırma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62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100" y="1943100"/>
            <a:ext cx="5894628" cy="394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34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4641"/>
            <a:ext cx="6508377" cy="1143000"/>
          </a:xfrm>
        </p:spPr>
        <p:txBody>
          <a:bodyPr/>
          <a:lstStyle/>
          <a:p>
            <a:r>
              <a:rPr lang="en-US" dirty="0" err="1" smtClean="0"/>
              <a:t>Koşut</a:t>
            </a:r>
            <a:r>
              <a:rPr lang="en-US" dirty="0" smtClean="0"/>
              <a:t> </a:t>
            </a:r>
            <a:r>
              <a:rPr lang="en-US" dirty="0" err="1" smtClean="0"/>
              <a:t>tensör</a:t>
            </a:r>
            <a:r>
              <a:rPr lang="en-US" dirty="0" smtClean="0"/>
              <a:t> </a:t>
            </a:r>
            <a:r>
              <a:rPr lang="en-US" dirty="0" err="1" smtClean="0"/>
              <a:t>ayrıştırma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63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0" y="1912112"/>
            <a:ext cx="2209800" cy="387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-1" r="-142" b="4599"/>
          <a:stretch/>
        </p:blipFill>
        <p:spPr>
          <a:xfrm>
            <a:off x="4562662" y="1912112"/>
            <a:ext cx="2505456" cy="387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83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err="1" smtClean="0"/>
              <a:t>Tensör</a:t>
            </a:r>
            <a:r>
              <a:rPr lang="en-US" dirty="0" smtClean="0"/>
              <a:t> </a:t>
            </a:r>
            <a:r>
              <a:rPr lang="en-US" dirty="0" err="1" smtClean="0"/>
              <a:t>depolama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-15661" b="-15661"/>
          <a:stretch>
            <a:fillRect/>
          </a:stretch>
        </p:blipFill>
        <p:spPr>
          <a:xfrm>
            <a:off x="940499" y="1765300"/>
            <a:ext cx="6973095" cy="41957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343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err="1" smtClean="0"/>
              <a:t>Tensör</a:t>
            </a:r>
            <a:r>
              <a:rPr lang="en-US" dirty="0" smtClean="0"/>
              <a:t> </a:t>
            </a:r>
            <a:r>
              <a:rPr lang="en-US" dirty="0" err="1" smtClean="0"/>
              <a:t>sıralama</a:t>
            </a:r>
            <a:r>
              <a:rPr lang="en-US" dirty="0"/>
              <a:t>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65</a:t>
            </a:fld>
            <a:endParaRPr lang="en-US"/>
          </a:p>
        </p:txBody>
      </p:sp>
      <p:pic>
        <p:nvPicPr>
          <p:cNvPr id="8" name="Picture 3" descr="3u1arad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57" y="2743200"/>
            <a:ext cx="7570037" cy="238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7172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bilgisayar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578" y="2619828"/>
            <a:ext cx="6851679" cy="2774647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923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bilgisayardan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fazlası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2"/>
          <a:srcRect t="-10545" b="-10545"/>
          <a:stretch>
            <a:fillRect/>
          </a:stretch>
        </p:blipFill>
        <p:spPr>
          <a:xfrm>
            <a:off x="1306285" y="2007478"/>
            <a:ext cx="6844998" cy="4118686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81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bilgisayardan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fazlası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-24292" b="-24292"/>
          <a:stretch>
            <a:fillRect/>
          </a:stretch>
        </p:blipFill>
        <p:spPr>
          <a:xfrm>
            <a:off x="1052285" y="2000201"/>
            <a:ext cx="6857093" cy="4125963"/>
          </a:xfr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398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</a:t>
            </a:r>
            <a:r>
              <a:rPr lang="en-US" dirty="0" err="1" smtClean="0"/>
              <a:t>Merkezi</a:t>
            </a:r>
            <a:r>
              <a:rPr lang="en-US" dirty="0" smtClean="0"/>
              <a:t> </a:t>
            </a:r>
            <a:r>
              <a:rPr lang="en-US" dirty="0" err="1" smtClean="0"/>
              <a:t>noktaları</a:t>
            </a:r>
            <a:r>
              <a:rPr lang="en-US" dirty="0" smtClean="0"/>
              <a:t> </a:t>
            </a:r>
            <a:r>
              <a:rPr lang="en-US" dirty="0" err="1" smtClean="0"/>
              <a:t>bulmak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34688" b="35579"/>
          <a:stretch/>
        </p:blipFill>
        <p:spPr>
          <a:xfrm>
            <a:off x="0" y="2057400"/>
            <a:ext cx="9156093" cy="396266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73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34578" y="914400"/>
            <a:ext cx="6508377" cy="1143000"/>
          </a:xfrm>
        </p:spPr>
        <p:txBody>
          <a:bodyPr/>
          <a:lstStyle/>
          <a:p>
            <a:pPr algn="ctr"/>
            <a:r>
              <a:rPr lang="en-US" dirty="0" smtClean="0"/>
              <a:t>1930lar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Alan Turing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409" y="148709"/>
            <a:ext cx="1965907" cy="222365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17128" y="3080962"/>
            <a:ext cx="50314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Hesaplanabilirlik</a:t>
            </a:r>
            <a:r>
              <a:rPr lang="en-US" dirty="0"/>
              <a:t> </a:t>
            </a:r>
            <a:r>
              <a:rPr lang="en-US" dirty="0" err="1"/>
              <a:t>teorisinde</a:t>
            </a:r>
            <a:r>
              <a:rPr lang="en-US" dirty="0"/>
              <a:t>,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veri-manipülasyon</a:t>
            </a:r>
            <a:r>
              <a:rPr lang="en-US" dirty="0"/>
              <a:t> </a:t>
            </a:r>
            <a:r>
              <a:rPr lang="en-US" dirty="0" err="1"/>
              <a:t>kuralları</a:t>
            </a:r>
            <a:r>
              <a:rPr lang="en-US" dirty="0"/>
              <a:t> </a:t>
            </a:r>
            <a:r>
              <a:rPr lang="en-US" dirty="0" err="1"/>
              <a:t>sistemi</a:t>
            </a:r>
            <a:r>
              <a:rPr lang="en-US" dirty="0"/>
              <a:t> (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bilgisayarın</a:t>
            </a:r>
            <a:r>
              <a:rPr lang="en-US" dirty="0"/>
              <a:t> </a:t>
            </a:r>
            <a:r>
              <a:rPr lang="en-US" dirty="0" err="1"/>
              <a:t>komut</a:t>
            </a:r>
            <a:r>
              <a:rPr lang="en-US" dirty="0"/>
              <a:t> </a:t>
            </a:r>
            <a:r>
              <a:rPr lang="en-US" dirty="0" err="1"/>
              <a:t>kümesi</a:t>
            </a:r>
            <a:r>
              <a:rPr lang="en-US" dirty="0"/>
              <a:t>,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programlama</a:t>
            </a:r>
            <a:r>
              <a:rPr lang="en-US" dirty="0"/>
              <a:t> </a:t>
            </a:r>
            <a:r>
              <a:rPr lang="en-US" dirty="0" err="1"/>
              <a:t>dili</a:t>
            </a:r>
            <a:r>
              <a:rPr lang="en-US" dirty="0"/>
              <a:t>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hücresel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otomat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) </a:t>
            </a:r>
            <a:r>
              <a:rPr lang="en-US" dirty="0" err="1"/>
              <a:t>tek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bantlı</a:t>
            </a:r>
            <a:r>
              <a:rPr lang="en-US" dirty="0"/>
              <a:t> Turing </a:t>
            </a:r>
            <a:r>
              <a:rPr lang="en-US" dirty="0" err="1"/>
              <a:t>makinesini</a:t>
            </a:r>
            <a:r>
              <a:rPr lang="en-US" dirty="0"/>
              <a:t> </a:t>
            </a:r>
            <a:r>
              <a:rPr lang="en-US" dirty="0" err="1"/>
              <a:t>simüle</a:t>
            </a:r>
            <a:r>
              <a:rPr lang="en-US" dirty="0"/>
              <a:t> </a:t>
            </a:r>
            <a:r>
              <a:rPr lang="en-US" dirty="0" err="1"/>
              <a:t>etmek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</a:t>
            </a:r>
            <a:r>
              <a:rPr lang="en-US" dirty="0" err="1"/>
              <a:t>kullanılabiliyorsa</a:t>
            </a:r>
            <a:r>
              <a:rPr lang="en-US" dirty="0"/>
              <a:t>, Turing tam </a:t>
            </a:r>
            <a:r>
              <a:rPr lang="en-US" dirty="0" err="1"/>
              <a:t>veya</a:t>
            </a:r>
            <a:r>
              <a:rPr lang="en-US" dirty="0"/>
              <a:t> </a:t>
            </a:r>
            <a:r>
              <a:rPr lang="en-US" dirty="0" err="1"/>
              <a:t>hesaplamalı</a:t>
            </a:r>
            <a:r>
              <a:rPr lang="en-US" dirty="0"/>
              <a:t> </a:t>
            </a:r>
            <a:r>
              <a:rPr lang="en-US" dirty="0" err="1"/>
              <a:t>evrensel</a:t>
            </a:r>
            <a:r>
              <a:rPr lang="en-US" dirty="0"/>
              <a:t> </a:t>
            </a:r>
            <a:r>
              <a:rPr lang="en-US" dirty="0" err="1"/>
              <a:t>olduğu</a:t>
            </a:r>
            <a:r>
              <a:rPr lang="en-US" dirty="0"/>
              <a:t> </a:t>
            </a:r>
            <a:r>
              <a:rPr lang="en-US" dirty="0" err="1"/>
              <a:t>söylenir</a:t>
            </a:r>
            <a:r>
              <a:rPr lang="en-US" dirty="0"/>
              <a:t> 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246" y="2912538"/>
            <a:ext cx="3776294" cy="25187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88661" y="5615963"/>
            <a:ext cx="2163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smtClean="0"/>
              <a:t>Turing </a:t>
            </a:r>
            <a:r>
              <a:rPr lang="en-US" dirty="0" err="1" smtClean="0"/>
              <a:t>makinesi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13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40304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</a:t>
            </a:r>
            <a:r>
              <a:rPr lang="en-US" dirty="0" err="1" smtClean="0"/>
              <a:t>Merkezi</a:t>
            </a:r>
            <a:r>
              <a:rPr lang="en-US" dirty="0" smtClean="0"/>
              <a:t> </a:t>
            </a:r>
            <a:r>
              <a:rPr lang="en-US" dirty="0" err="1" smtClean="0"/>
              <a:t>noktaları</a:t>
            </a:r>
            <a:r>
              <a:rPr lang="en-US" dirty="0" smtClean="0"/>
              <a:t> </a:t>
            </a:r>
            <a:r>
              <a:rPr lang="en-US" dirty="0" err="1" smtClean="0"/>
              <a:t>bulmak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515" y="1283304"/>
            <a:ext cx="6789461" cy="5092096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553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bilgisayardan</a:t>
            </a:r>
            <a:r>
              <a:rPr lang="en-US" dirty="0" smtClean="0"/>
              <a:t> </a:t>
            </a:r>
            <a:r>
              <a:rPr lang="en-US" dirty="0" err="1" smtClean="0"/>
              <a:t>çok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fazlası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931334" y="5168668"/>
            <a:ext cx="7607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M-5: LOS ALAMOS NATIONAL </a:t>
            </a:r>
            <a:r>
              <a:rPr lang="en-US" sz="3200" dirty="0" smtClean="0"/>
              <a:t>LAB</a:t>
            </a:r>
            <a:endParaRPr lang="en-US" sz="3200" dirty="0"/>
          </a:p>
          <a:p>
            <a:r>
              <a:rPr lang="en-US" sz="3200" dirty="0"/>
              <a:t>No 1. </a:t>
            </a:r>
            <a:r>
              <a:rPr lang="en-US" sz="3200" dirty="0" err="1" smtClean="0"/>
              <a:t>süperbilgisayar</a:t>
            </a:r>
            <a:r>
              <a:rPr lang="en-US" sz="3200" dirty="0" smtClean="0"/>
              <a:t>, Haziran1993</a:t>
            </a:r>
            <a:endParaRPr lang="en-US" sz="3200" dirty="0"/>
          </a:p>
        </p:txBody>
      </p:sp>
      <p:sp>
        <p:nvSpPr>
          <p:cNvPr id="7" name="Rectangle 6"/>
          <p:cNvSpPr/>
          <p:nvPr/>
        </p:nvSpPr>
        <p:spPr>
          <a:xfrm>
            <a:off x="4440197" y="2609931"/>
            <a:ext cx="39901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1,024 </a:t>
            </a:r>
            <a:r>
              <a:rPr lang="en-US" sz="3600" dirty="0" err="1" smtClean="0"/>
              <a:t>işlemci</a:t>
            </a:r>
            <a:endParaRPr lang="en-US" sz="3600" dirty="0" smtClean="0"/>
          </a:p>
          <a:p>
            <a:r>
              <a:rPr lang="en-US" sz="3600" dirty="0" smtClean="0"/>
              <a:t>59.7 </a:t>
            </a:r>
            <a:r>
              <a:rPr lang="en-US" sz="3600" dirty="0"/>
              <a:t>gigaflop/s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10" y="2279952"/>
            <a:ext cx="2540000" cy="2540000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38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bilgisayardan</a:t>
            </a:r>
            <a:r>
              <a:rPr lang="en-US" dirty="0" smtClean="0"/>
              <a:t> </a:t>
            </a:r>
            <a:r>
              <a:rPr lang="en-US" dirty="0" err="1" smtClean="0"/>
              <a:t>çoooook</a:t>
            </a:r>
            <a:r>
              <a:rPr lang="en-US" dirty="0" smtClean="0"/>
              <a:t>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fazlası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858" y="2255762"/>
            <a:ext cx="2540000" cy="254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5168668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smtClean="0"/>
              <a:t>BLUEGENE/L: </a:t>
            </a:r>
            <a:r>
              <a:rPr lang="en-US" sz="3000" dirty="0"/>
              <a:t>LAWRENCE LIVERMORE NATIONAL </a:t>
            </a:r>
            <a:r>
              <a:rPr lang="en-US" sz="3000" dirty="0" smtClean="0"/>
              <a:t>LABORATORY, No 1. </a:t>
            </a:r>
            <a:r>
              <a:rPr lang="en-US" sz="3000" dirty="0" err="1" smtClean="0"/>
              <a:t>süperbilgisayar</a:t>
            </a:r>
            <a:r>
              <a:rPr lang="en-US" sz="3000" dirty="0" smtClean="0"/>
              <a:t>, 2004-2007</a:t>
            </a:r>
            <a:endParaRPr lang="en-US" sz="3000" dirty="0"/>
          </a:p>
        </p:txBody>
      </p:sp>
      <p:sp>
        <p:nvSpPr>
          <p:cNvPr id="7" name="Rectangle 6"/>
          <p:cNvSpPr/>
          <p:nvPr/>
        </p:nvSpPr>
        <p:spPr>
          <a:xfrm>
            <a:off x="4440197" y="2609931"/>
            <a:ext cx="3990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478.2 Teraflop</a:t>
            </a:r>
            <a:r>
              <a:rPr lang="en-US" sz="3600" dirty="0"/>
              <a:t>/s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168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Neredeyse</a:t>
            </a:r>
            <a:r>
              <a:rPr lang="en-US" dirty="0" smtClean="0"/>
              <a:t> en </a:t>
            </a:r>
            <a:r>
              <a:rPr lang="en-US" dirty="0" err="1" smtClean="0"/>
              <a:t>süper</a:t>
            </a:r>
            <a:r>
              <a:rPr lang="en-US" dirty="0" smtClean="0"/>
              <a:t> </a:t>
            </a:r>
            <a:r>
              <a:rPr lang="en-US" dirty="0" err="1" smtClean="0"/>
              <a:t>bilgisayar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83810" y="5168668"/>
            <a:ext cx="85392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TIANHE-2 (MILKYWAY-2) : NATIONAL UNIVERSITY OF DEFENSE TECHNOLOGY</a:t>
            </a:r>
          </a:p>
        </p:txBody>
      </p:sp>
      <p:sp>
        <p:nvSpPr>
          <p:cNvPr id="7" name="Rectangle 6"/>
          <p:cNvSpPr/>
          <p:nvPr/>
        </p:nvSpPr>
        <p:spPr>
          <a:xfrm>
            <a:off x="4051905" y="2349882"/>
            <a:ext cx="49711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33.86 </a:t>
            </a:r>
            <a:r>
              <a:rPr lang="en-US" sz="3600" dirty="0" err="1" smtClean="0"/>
              <a:t>Petaflop</a:t>
            </a:r>
            <a:r>
              <a:rPr lang="en-US" sz="3600" dirty="0"/>
              <a:t>/s </a:t>
            </a:r>
            <a:r>
              <a:rPr lang="en-US" sz="3600" dirty="0" smtClean="0"/>
              <a:t>(san. </a:t>
            </a:r>
            <a:r>
              <a:rPr lang="en-US" sz="3600" dirty="0" err="1" smtClean="0"/>
              <a:t>kuadrilyon</a:t>
            </a:r>
            <a:r>
              <a:rPr lang="en-US" sz="3600" dirty="0" smtClean="0"/>
              <a:t> </a:t>
            </a:r>
            <a:r>
              <a:rPr lang="en-US" sz="3600" dirty="0" err="1" smtClean="0"/>
              <a:t>işlem</a:t>
            </a:r>
            <a:r>
              <a:rPr lang="en-US" sz="3600" dirty="0" smtClean="0"/>
              <a:t>)</a:t>
            </a:r>
          </a:p>
          <a:p>
            <a:r>
              <a:rPr lang="en-US" sz="3600" dirty="0" smtClean="0"/>
              <a:t>3,120,000 </a:t>
            </a:r>
            <a:r>
              <a:rPr lang="en-US" sz="3600" dirty="0" err="1" smtClean="0"/>
              <a:t>çekirdek</a:t>
            </a:r>
            <a:endParaRPr lang="en-US" sz="3600" dirty="0" smtClean="0"/>
          </a:p>
          <a:p>
            <a:r>
              <a:rPr lang="en-US" sz="3600" dirty="0" smtClean="0"/>
              <a:t>Intel Xeon Phi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10" y="2340427"/>
            <a:ext cx="2540000" cy="2540000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5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779" y="342900"/>
            <a:ext cx="6508377" cy="1143000"/>
          </a:xfrm>
        </p:spPr>
        <p:txBody>
          <a:bodyPr/>
          <a:lstStyle/>
          <a:p>
            <a:r>
              <a:rPr lang="en-US" dirty="0" smtClean="0"/>
              <a:t>En </a:t>
            </a:r>
            <a:r>
              <a:rPr lang="en-US" dirty="0" err="1" smtClean="0"/>
              <a:t>süper</a:t>
            </a:r>
            <a:r>
              <a:rPr lang="en-US" dirty="0" smtClean="0"/>
              <a:t> </a:t>
            </a:r>
            <a:r>
              <a:rPr lang="en-US" dirty="0" err="1" smtClean="0"/>
              <a:t>bilgisayar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12855" r="12855"/>
          <a:stretch>
            <a:fillRect/>
          </a:stretch>
        </p:blipFill>
        <p:spPr>
          <a:xfrm>
            <a:off x="5566873" y="0"/>
            <a:ext cx="3492358" cy="2101498"/>
          </a:xfr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199" y="2872651"/>
            <a:ext cx="8318830" cy="2969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SzPct val="100000"/>
              <a:buFont typeface="Wingdings 2" pitchFamily="18" charset="2"/>
              <a:buChar char="¡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377950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603375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830388" indent="-228600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"/>
              <a:defRPr lang="en-US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057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"/>
              <a:defRPr lang="en-US" sz="18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/>
              <a:buChar char="•"/>
            </a:pPr>
            <a:r>
              <a:rPr lang="en-US" b="1" dirty="0"/>
              <a:t>SUNWAY </a:t>
            </a:r>
            <a:r>
              <a:rPr lang="en-US" b="1" dirty="0" smtClean="0"/>
              <a:t>TAIHULIGHT – 125 </a:t>
            </a:r>
            <a:r>
              <a:rPr lang="en-US" b="1" dirty="0" err="1" smtClean="0"/>
              <a:t>Petaflop</a:t>
            </a:r>
            <a:r>
              <a:rPr lang="en-US" b="1" dirty="0" smtClean="0"/>
              <a:t>/s</a:t>
            </a:r>
          </a:p>
          <a:p>
            <a:pPr marL="742950" lvl="2" indent="-285750">
              <a:buFont typeface="Arial"/>
              <a:buChar char="•"/>
            </a:pPr>
            <a:r>
              <a:rPr lang="en-US" dirty="0" smtClean="0"/>
              <a:t>NATIONAL </a:t>
            </a:r>
            <a:r>
              <a:rPr lang="en-US" dirty="0"/>
              <a:t>SUPERCOMPUTING CENTER IN </a:t>
            </a:r>
            <a:r>
              <a:rPr lang="en-US" dirty="0" smtClean="0"/>
              <a:t>WUXI</a:t>
            </a:r>
          </a:p>
          <a:p>
            <a:pPr marL="285750" indent="-285750">
              <a:buFont typeface="Arial"/>
              <a:buChar char="•"/>
            </a:pPr>
            <a:r>
              <a:rPr lang="en-US" dirty="0" err="1" smtClean="0"/>
              <a:t>Araştırma</a:t>
            </a:r>
            <a:r>
              <a:rPr lang="en-US" dirty="0" smtClean="0"/>
              <a:t> </a:t>
            </a:r>
            <a:r>
              <a:rPr lang="en-US" dirty="0" err="1" smtClean="0"/>
              <a:t>geliştirme</a:t>
            </a:r>
            <a:r>
              <a:rPr lang="en-US" dirty="0" smtClean="0"/>
              <a:t> </a:t>
            </a:r>
            <a:r>
              <a:rPr lang="en-US" dirty="0" err="1" smtClean="0"/>
              <a:t>amaçlı</a:t>
            </a: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 err="1" smtClean="0"/>
              <a:t>Meteoroloji</a:t>
            </a:r>
            <a:r>
              <a:rPr lang="en-US" dirty="0" smtClean="0"/>
              <a:t>,</a:t>
            </a: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 err="1" smtClean="0"/>
              <a:t>Derin</a:t>
            </a:r>
            <a:r>
              <a:rPr lang="en-US" dirty="0" smtClean="0"/>
              <a:t> </a:t>
            </a:r>
            <a:r>
              <a:rPr lang="en-US" dirty="0" err="1" smtClean="0"/>
              <a:t>öğrenme</a:t>
            </a:r>
            <a:r>
              <a:rPr lang="en-US" dirty="0" smtClean="0"/>
              <a:t>, </a:t>
            </a: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 err="1" smtClean="0"/>
              <a:t>Imalat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malzeme</a:t>
            </a:r>
            <a:r>
              <a:rPr lang="en-US" dirty="0" smtClean="0"/>
              <a:t> </a:t>
            </a:r>
            <a:r>
              <a:rPr lang="en-US" dirty="0" err="1" smtClean="0"/>
              <a:t>bilimleri</a:t>
            </a:r>
            <a:r>
              <a:rPr lang="en-US" dirty="0" smtClean="0"/>
              <a:t>, </a:t>
            </a:r>
            <a:endParaRPr lang="en-US" dirty="0"/>
          </a:p>
          <a:p>
            <a:pPr marL="742950" lvl="1" indent="-285750">
              <a:buFont typeface="Arial"/>
              <a:buChar char="•"/>
            </a:pPr>
            <a:r>
              <a:rPr lang="en-US" dirty="0" err="1" smtClean="0"/>
              <a:t>Veril</a:t>
            </a:r>
            <a:r>
              <a:rPr lang="en-US" dirty="0" smtClean="0"/>
              <a:t> </a:t>
            </a:r>
            <a:r>
              <a:rPr lang="en-US" dirty="0" err="1" smtClean="0"/>
              <a:t>analizi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4092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1680" y="529139"/>
            <a:ext cx="6508377" cy="627154"/>
          </a:xfrm>
        </p:spPr>
        <p:txBody>
          <a:bodyPr/>
          <a:lstStyle/>
          <a:p>
            <a:r>
              <a:rPr lang="en-US" dirty="0"/>
              <a:t>En </a:t>
            </a:r>
            <a:r>
              <a:rPr lang="en-US" dirty="0" err="1"/>
              <a:t>süper</a:t>
            </a:r>
            <a:r>
              <a:rPr lang="en-US" dirty="0"/>
              <a:t> 500 </a:t>
            </a:r>
            <a:r>
              <a:rPr lang="en-US" dirty="0" err="1"/>
              <a:t>bilgisayar</a:t>
            </a:r>
            <a:r>
              <a:rPr lang="en-US" dirty="0"/>
              <a:t>: </a:t>
            </a:r>
            <a:r>
              <a:rPr lang="en-US" dirty="0" err="1"/>
              <a:t>Ülkeler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295" y="1232410"/>
            <a:ext cx="3037200" cy="27345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3460" y="3966934"/>
            <a:ext cx="3050034" cy="26912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872" y="1451348"/>
            <a:ext cx="2809909" cy="26062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865" y="3936699"/>
            <a:ext cx="2948158" cy="285373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03842" y="1232410"/>
            <a:ext cx="696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2013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473460" y="1323118"/>
            <a:ext cx="701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2014</a:t>
            </a:r>
            <a:endParaRPr lang="en-US" b="1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7"/>
          <a:srcRect l="-19450" r="19450"/>
          <a:stretch/>
        </p:blipFill>
        <p:spPr>
          <a:xfrm>
            <a:off x="5782896" y="2239585"/>
            <a:ext cx="3312668" cy="464693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 rot="16200000">
            <a:off x="-189204" y="2388678"/>
            <a:ext cx="1089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Number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 rot="16200000">
            <a:off x="-477407" y="5185548"/>
            <a:ext cx="1665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Performance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81795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5840" y="529139"/>
            <a:ext cx="6508377" cy="627154"/>
          </a:xfrm>
        </p:spPr>
        <p:txBody>
          <a:bodyPr/>
          <a:lstStyle/>
          <a:p>
            <a:r>
              <a:rPr lang="en-US" dirty="0" smtClean="0"/>
              <a:t>En </a:t>
            </a:r>
            <a:r>
              <a:rPr lang="en-US" dirty="0" err="1" smtClean="0"/>
              <a:t>süper</a:t>
            </a:r>
            <a:r>
              <a:rPr lang="en-US" dirty="0" smtClean="0"/>
              <a:t> 500 </a:t>
            </a:r>
            <a:r>
              <a:rPr lang="en-US" dirty="0" err="1" smtClean="0"/>
              <a:t>bilgisayar</a:t>
            </a:r>
            <a:r>
              <a:rPr lang="en-US" dirty="0" smtClean="0"/>
              <a:t>: </a:t>
            </a:r>
            <a:r>
              <a:rPr lang="en-US" dirty="0" err="1" smtClean="0"/>
              <a:t>Ülkeler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6974" y="1069529"/>
            <a:ext cx="3023823" cy="285346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6975" y="3826310"/>
            <a:ext cx="3060942" cy="291214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157" y="3716418"/>
            <a:ext cx="2942051" cy="296352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073" y="1248404"/>
            <a:ext cx="2942051" cy="267459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/>
          <a:srcRect l="-19450" r="19450"/>
          <a:stretch/>
        </p:blipFill>
        <p:spPr>
          <a:xfrm>
            <a:off x="5782896" y="2239585"/>
            <a:ext cx="3312668" cy="464693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390078" y="1284757"/>
            <a:ext cx="701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2016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59073" y="1276926"/>
            <a:ext cx="701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2015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89204" y="2388678"/>
            <a:ext cx="1089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Number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 rot="16200000">
            <a:off x="-477407" y="5185548"/>
            <a:ext cx="1665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Performance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72964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2961" t="-266" r="2961" b="-6712"/>
          <a:stretch/>
        </p:blipFill>
        <p:spPr>
          <a:xfrm>
            <a:off x="1043300" y="1398185"/>
            <a:ext cx="7068746" cy="5623976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1680" y="529139"/>
            <a:ext cx="6508377" cy="627154"/>
          </a:xfrm>
        </p:spPr>
        <p:txBody>
          <a:bodyPr/>
          <a:lstStyle/>
          <a:p>
            <a:r>
              <a:rPr lang="en-US" dirty="0" smtClean="0"/>
              <a:t>HPC </a:t>
            </a:r>
            <a:r>
              <a:rPr lang="en-US" dirty="0" err="1" smtClean="0"/>
              <a:t>Yatırımları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332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685195"/>
          </a:xfrm>
        </p:spPr>
        <p:txBody>
          <a:bodyPr/>
          <a:lstStyle/>
          <a:p>
            <a:r>
              <a:rPr lang="en-US" dirty="0" err="1" smtClean="0"/>
              <a:t>Süperbilgisayar</a:t>
            </a:r>
            <a:r>
              <a:rPr lang="en-US" dirty="0" smtClean="0"/>
              <a:t> </a:t>
            </a:r>
            <a:r>
              <a:rPr lang="en-US" dirty="0" err="1" smtClean="0"/>
              <a:t>trendleri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27925" r="-27925"/>
          <a:stretch>
            <a:fillRect/>
          </a:stretch>
        </p:blipFill>
        <p:spPr>
          <a:xfrm>
            <a:off x="-437848" y="1254276"/>
            <a:ext cx="8469086" cy="509591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73433" y="6361793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S. </a:t>
            </a:r>
            <a:r>
              <a:rPr lang="en-US" dirty="0"/>
              <a:t>A</a:t>
            </a:r>
            <a:r>
              <a:rPr lang="en-US" dirty="0" smtClean="0"/>
              <a:t>nthony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516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3555"/>
            <a:ext cx="6508377" cy="1143000"/>
          </a:xfrm>
        </p:spPr>
        <p:txBody>
          <a:bodyPr/>
          <a:lstStyle/>
          <a:p>
            <a:r>
              <a:rPr lang="en-US" dirty="0" err="1" smtClean="0"/>
              <a:t>Exascale</a:t>
            </a:r>
            <a:r>
              <a:rPr lang="en-US" dirty="0" smtClean="0"/>
              <a:t>: Kilo, </a:t>
            </a:r>
            <a:r>
              <a:rPr lang="en-US" dirty="0"/>
              <a:t>M</a:t>
            </a:r>
            <a:r>
              <a:rPr lang="en-US" dirty="0" smtClean="0"/>
              <a:t>ega, </a:t>
            </a:r>
            <a:r>
              <a:rPr lang="en-US" dirty="0"/>
              <a:t>G</a:t>
            </a:r>
            <a:r>
              <a:rPr lang="en-US" dirty="0" smtClean="0"/>
              <a:t>iga, </a:t>
            </a:r>
            <a:r>
              <a:rPr lang="en-US" dirty="0" err="1"/>
              <a:t>T</a:t>
            </a:r>
            <a:r>
              <a:rPr lang="en-US" dirty="0" err="1" smtClean="0"/>
              <a:t>era</a:t>
            </a:r>
            <a:r>
              <a:rPr lang="en-US" dirty="0" smtClean="0"/>
              <a:t>, </a:t>
            </a:r>
            <a:r>
              <a:rPr lang="en-US" dirty="0" err="1"/>
              <a:t>P</a:t>
            </a:r>
            <a:r>
              <a:rPr lang="en-US" dirty="0" err="1" smtClean="0"/>
              <a:t>eta</a:t>
            </a:r>
            <a:r>
              <a:rPr lang="en-US" dirty="0" smtClean="0"/>
              <a:t>, </a:t>
            </a:r>
            <a:r>
              <a:rPr lang="en-US" dirty="0" err="1" smtClean="0"/>
              <a:t>Exa</a:t>
            </a:r>
            <a:r>
              <a:rPr lang="en-US" dirty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842" y="2209800"/>
            <a:ext cx="8670187" cy="4245678"/>
          </a:xfrm>
        </p:spPr>
        <p:txBody>
          <a:bodyPr>
            <a:normAutofit/>
          </a:bodyPr>
          <a:lstStyle/>
          <a:p>
            <a:r>
              <a:rPr lang="en-US" dirty="0" err="1" smtClean="0"/>
              <a:t>Saniye</a:t>
            </a:r>
            <a:r>
              <a:rPr lang="en-US" dirty="0" smtClean="0"/>
              <a:t> </a:t>
            </a:r>
            <a:r>
              <a:rPr lang="en-US" dirty="0" err="1" smtClean="0"/>
              <a:t>başına</a:t>
            </a:r>
            <a:r>
              <a:rPr lang="en-US" dirty="0" smtClean="0"/>
              <a:t> </a:t>
            </a:r>
            <a:r>
              <a:rPr lang="en-US" dirty="0" err="1" smtClean="0"/>
              <a:t>işlem</a:t>
            </a:r>
            <a:r>
              <a:rPr lang="en-US" dirty="0" smtClean="0"/>
              <a:t> </a:t>
            </a:r>
            <a:r>
              <a:rPr lang="en-US" dirty="0" err="1" smtClean="0"/>
              <a:t>sayısı</a:t>
            </a:r>
            <a:r>
              <a:rPr lang="en-US" dirty="0" smtClean="0"/>
              <a:t> (FLOPS, TEPS, </a:t>
            </a:r>
            <a:r>
              <a:rPr lang="is-IS" dirty="0" smtClean="0"/>
              <a:t>…)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sz="1600" dirty="0" smtClean="0"/>
              <a:t>        </a:t>
            </a:r>
            <a:r>
              <a:rPr lang="en-US" sz="1600" dirty="0" err="1" smtClean="0"/>
              <a:t>Terascale</a:t>
            </a:r>
            <a:r>
              <a:rPr lang="en-US" sz="1600" dirty="0" smtClean="0"/>
              <a:t>: 10</a:t>
            </a:r>
            <a:r>
              <a:rPr lang="en-US" sz="1600" baseline="30000" dirty="0" smtClean="0"/>
              <a:t>12</a:t>
            </a:r>
            <a:r>
              <a:rPr lang="en-US" sz="1600" dirty="0" smtClean="0"/>
              <a:t>, 1,000,000,000,000</a:t>
            </a:r>
            <a:endParaRPr lang="en-US" sz="1600" baseline="30000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2860637"/>
            <a:ext cx="9144" cy="15967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199" y="3221931"/>
            <a:ext cx="91440" cy="1610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199" y="3497226"/>
            <a:ext cx="8318830" cy="38698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48639" y="3117498"/>
            <a:ext cx="3885832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Petascale</a:t>
            </a:r>
            <a:r>
              <a:rPr lang="en-US" sz="1600" dirty="0"/>
              <a:t>: </a:t>
            </a:r>
            <a:r>
              <a:rPr lang="en-US" sz="1600" dirty="0" smtClean="0"/>
              <a:t>10</a:t>
            </a:r>
            <a:r>
              <a:rPr lang="en-US" sz="1600" baseline="30000" dirty="0" smtClean="0"/>
              <a:t>15</a:t>
            </a:r>
            <a:r>
              <a:rPr lang="en-US" sz="1600" dirty="0" smtClean="0"/>
              <a:t>, 1,000,000,000,000,000</a:t>
            </a:r>
            <a:endParaRPr lang="en-US" sz="1600" baseline="30000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8639" y="3518041"/>
            <a:ext cx="430812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FFFFFF"/>
                </a:solidFill>
              </a:rPr>
              <a:t>Exascale</a:t>
            </a:r>
            <a:r>
              <a:rPr lang="en-US" sz="1600" dirty="0">
                <a:solidFill>
                  <a:srgbClr val="FFFFFF"/>
                </a:solidFill>
              </a:rPr>
              <a:t>: </a:t>
            </a:r>
            <a:r>
              <a:rPr lang="en-US" sz="1600" dirty="0" smtClean="0">
                <a:solidFill>
                  <a:srgbClr val="FFFFFF"/>
                </a:solidFill>
              </a:rPr>
              <a:t>10</a:t>
            </a:r>
            <a:r>
              <a:rPr lang="en-US" sz="1600" baseline="30000" dirty="0" smtClean="0">
                <a:solidFill>
                  <a:srgbClr val="FFFFFF"/>
                </a:solidFill>
              </a:rPr>
              <a:t>18</a:t>
            </a:r>
            <a:r>
              <a:rPr lang="en-US" sz="1600" dirty="0" smtClean="0">
                <a:solidFill>
                  <a:srgbClr val="FFFFFF"/>
                </a:solidFill>
              </a:rPr>
              <a:t>, 1,000,000,000,000,000,000</a:t>
            </a:r>
            <a:endParaRPr lang="en-US" sz="1600" baseline="30000" dirty="0">
              <a:solidFill>
                <a:srgbClr val="FFFFFF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108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74184" y="455331"/>
            <a:ext cx="6508377" cy="1143000"/>
          </a:xfrm>
        </p:spPr>
        <p:txBody>
          <a:bodyPr/>
          <a:lstStyle/>
          <a:p>
            <a:pPr algn="ctr"/>
            <a:r>
              <a:rPr lang="en-US" dirty="0" smtClean="0"/>
              <a:t>1939-1945</a:t>
            </a:r>
            <a:br>
              <a:rPr lang="en-US" dirty="0" smtClean="0"/>
            </a:br>
            <a:r>
              <a:rPr lang="en-US" dirty="0" smtClean="0"/>
              <a:t>II. </a:t>
            </a:r>
            <a:r>
              <a:rPr lang="en-US" dirty="0" err="1" smtClean="0"/>
              <a:t>Dünya</a:t>
            </a:r>
            <a:r>
              <a:rPr lang="en-US" dirty="0" smtClean="0"/>
              <a:t> </a:t>
            </a:r>
            <a:r>
              <a:rPr lang="en-US" dirty="0" err="1" smtClean="0"/>
              <a:t>Savaşı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541" y="255640"/>
            <a:ext cx="1426473" cy="16134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1865" y="236126"/>
            <a:ext cx="1285963" cy="169255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7006" y="236126"/>
            <a:ext cx="1249537" cy="169255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384060" y="3153569"/>
            <a:ext cx="49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vs.</a:t>
            </a:r>
            <a:endParaRPr lang="en-US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8805" y="4687286"/>
            <a:ext cx="2519023" cy="1679349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384060" y="5526961"/>
            <a:ext cx="49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vs.</a:t>
            </a:r>
            <a:endParaRPr lang="en-US" b="1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4406" y="4529360"/>
            <a:ext cx="2437528" cy="1874188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446238" y="6403548"/>
            <a:ext cx="3267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 Lorenz </a:t>
            </a:r>
            <a:r>
              <a:rPr lang="en-US" dirty="0" err="1" smtClean="0"/>
              <a:t>Şifreleme</a:t>
            </a:r>
            <a:r>
              <a:rPr lang="en-US" dirty="0" smtClean="0"/>
              <a:t> </a:t>
            </a:r>
            <a:r>
              <a:rPr lang="en-US" dirty="0" err="1" smtClean="0"/>
              <a:t>Makinası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938309" y="6390020"/>
            <a:ext cx="1129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Colossus</a:t>
            </a:r>
            <a:endParaRPr lang="en-US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7530" y="2423126"/>
            <a:ext cx="2464404" cy="163994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354611" y="4077025"/>
            <a:ext cx="1024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Enigma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066447" y="4160028"/>
            <a:ext cx="992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Bombe</a:t>
            </a:r>
            <a:endParaRPr lang="en-US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9037" y="2417521"/>
            <a:ext cx="2527969" cy="169654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 rot="16200000">
            <a:off x="-30837" y="4141520"/>
            <a:ext cx="2121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İYİ ADAMLAR</a:t>
            </a:r>
            <a:endParaRPr lang="en-US" sz="2400" b="1" dirty="0"/>
          </a:p>
        </p:txBody>
      </p:sp>
      <p:sp>
        <p:nvSpPr>
          <p:cNvPr id="28" name="TextBox 27"/>
          <p:cNvSpPr txBox="1"/>
          <p:nvPr/>
        </p:nvSpPr>
        <p:spPr>
          <a:xfrm rot="5400000">
            <a:off x="7150332" y="4141520"/>
            <a:ext cx="2535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KÖTÜ ADAMLAR</a:t>
            </a:r>
            <a:endParaRPr lang="en-US" sz="2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421986" y="1929047"/>
            <a:ext cx="8244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Turing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6487205" y="1928681"/>
            <a:ext cx="1396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Welchman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7891289" y="1941028"/>
            <a:ext cx="994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Flowers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80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697" y="188727"/>
            <a:ext cx="6508377" cy="1143000"/>
          </a:xfrm>
        </p:spPr>
        <p:txBody>
          <a:bodyPr/>
          <a:lstStyle/>
          <a:p>
            <a:r>
              <a:rPr lang="en-US" dirty="0" err="1" smtClean="0"/>
              <a:t>Exascale</a:t>
            </a:r>
            <a:r>
              <a:rPr lang="en-US" dirty="0"/>
              <a:t>: Kilo, Mega, Giga, </a:t>
            </a:r>
            <a:r>
              <a:rPr lang="en-US" dirty="0" err="1"/>
              <a:t>Tera</a:t>
            </a:r>
            <a:r>
              <a:rPr lang="en-US" dirty="0"/>
              <a:t>, </a:t>
            </a:r>
            <a:r>
              <a:rPr lang="en-US" dirty="0" err="1"/>
              <a:t>Peta</a:t>
            </a:r>
            <a:r>
              <a:rPr lang="en-US" dirty="0"/>
              <a:t>, </a:t>
            </a:r>
            <a:r>
              <a:rPr lang="en-US" dirty="0" err="1"/>
              <a:t>Exa</a:t>
            </a:r>
            <a:r>
              <a:rPr lang="en-US" dirty="0"/>
              <a:t>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3796" t="-5549" r="1" b="-2740"/>
          <a:stretch/>
        </p:blipFill>
        <p:spPr>
          <a:xfrm>
            <a:off x="0" y="972039"/>
            <a:ext cx="8905856" cy="6025223"/>
          </a:xfrm>
        </p:spPr>
      </p:pic>
    </p:spTree>
    <p:extLst>
      <p:ext uri="{BB962C8B-B14F-4D97-AF65-F5344CB8AC3E}">
        <p14:creationId xmlns:p14="http://schemas.microsoft.com/office/powerpoint/2010/main" val="1723254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3555"/>
            <a:ext cx="6508377" cy="1143000"/>
          </a:xfrm>
        </p:spPr>
        <p:txBody>
          <a:bodyPr/>
          <a:lstStyle/>
          <a:p>
            <a:r>
              <a:rPr lang="en-US" dirty="0" err="1" smtClean="0"/>
              <a:t>Exascale</a:t>
            </a:r>
            <a:r>
              <a:rPr lang="en-US" dirty="0" smtClean="0"/>
              <a:t>: Kilo, </a:t>
            </a:r>
            <a:r>
              <a:rPr lang="en-US" dirty="0"/>
              <a:t>M</a:t>
            </a:r>
            <a:r>
              <a:rPr lang="en-US" dirty="0" smtClean="0"/>
              <a:t>ega, </a:t>
            </a:r>
            <a:r>
              <a:rPr lang="en-US" dirty="0"/>
              <a:t>G</a:t>
            </a:r>
            <a:r>
              <a:rPr lang="en-US" dirty="0" smtClean="0"/>
              <a:t>iga, </a:t>
            </a:r>
            <a:r>
              <a:rPr lang="en-US" dirty="0" err="1"/>
              <a:t>T</a:t>
            </a:r>
            <a:r>
              <a:rPr lang="en-US" dirty="0" err="1" smtClean="0"/>
              <a:t>era</a:t>
            </a:r>
            <a:r>
              <a:rPr lang="en-US" dirty="0" smtClean="0"/>
              <a:t>, </a:t>
            </a:r>
            <a:r>
              <a:rPr lang="en-US" dirty="0" err="1"/>
              <a:t>P</a:t>
            </a:r>
            <a:r>
              <a:rPr lang="en-US" dirty="0" err="1" smtClean="0"/>
              <a:t>eta</a:t>
            </a:r>
            <a:r>
              <a:rPr lang="en-US" dirty="0" smtClean="0"/>
              <a:t>, </a:t>
            </a:r>
            <a:r>
              <a:rPr lang="en-US" dirty="0" err="1" smtClean="0"/>
              <a:t>Exa</a:t>
            </a:r>
            <a:r>
              <a:rPr lang="en-US" dirty="0"/>
              <a:t>.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199" y="2209800"/>
            <a:ext cx="8010168" cy="3916363"/>
          </a:xfrm>
        </p:spPr>
        <p:txBody>
          <a:bodyPr/>
          <a:lstStyle/>
          <a:p>
            <a:r>
              <a:rPr lang="en-US" dirty="0" err="1" smtClean="0"/>
              <a:t>Exascale</a:t>
            </a:r>
            <a:r>
              <a:rPr lang="en-US" dirty="0" smtClean="0"/>
              <a:t> </a:t>
            </a:r>
            <a:r>
              <a:rPr lang="en-US" dirty="0" err="1" smtClean="0"/>
              <a:t>hesaplama</a:t>
            </a:r>
            <a:r>
              <a:rPr lang="en-US" dirty="0" smtClean="0"/>
              <a:t> </a:t>
            </a:r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dirty="0" err="1" smtClean="0"/>
              <a:t>Başarımlı</a:t>
            </a:r>
            <a:r>
              <a:rPr lang="en-US" dirty="0" smtClean="0"/>
              <a:t> </a:t>
            </a:r>
            <a:r>
              <a:rPr lang="en-US" dirty="0" err="1" smtClean="0"/>
              <a:t>Hesaplama</a:t>
            </a:r>
            <a:r>
              <a:rPr lang="en-US" dirty="0" smtClean="0"/>
              <a:t> </a:t>
            </a:r>
            <a:r>
              <a:rPr lang="en-US" dirty="0" err="1" smtClean="0"/>
              <a:t>alanının</a:t>
            </a:r>
            <a:r>
              <a:rPr lang="en-US" dirty="0" smtClean="0"/>
              <a:t> </a:t>
            </a:r>
            <a:r>
              <a:rPr lang="en-US" dirty="0" err="1" smtClean="0"/>
              <a:t>şu</a:t>
            </a:r>
            <a:r>
              <a:rPr lang="en-US" dirty="0" smtClean="0"/>
              <a:t> </a:t>
            </a:r>
            <a:r>
              <a:rPr lang="en-US" dirty="0" err="1" smtClean="0"/>
              <a:t>andaki</a:t>
            </a:r>
            <a:r>
              <a:rPr lang="en-US" dirty="0" smtClean="0"/>
              <a:t> en </a:t>
            </a:r>
            <a:r>
              <a:rPr lang="en-US" dirty="0" err="1" smtClean="0"/>
              <a:t>önemli</a:t>
            </a:r>
            <a:r>
              <a:rPr lang="en-US" dirty="0" smtClean="0"/>
              <a:t> </a:t>
            </a:r>
            <a:r>
              <a:rPr lang="en-US" dirty="0" err="1" smtClean="0"/>
              <a:t>hedeflerinden</a:t>
            </a:r>
            <a:r>
              <a:rPr lang="en-US" dirty="0" smtClean="0"/>
              <a:t> </a:t>
            </a:r>
            <a:r>
              <a:rPr lang="en-US" dirty="0" err="1" smtClean="0"/>
              <a:t>birisidir</a:t>
            </a:r>
            <a:endParaRPr lang="en-US" dirty="0"/>
          </a:p>
          <a:p>
            <a:r>
              <a:rPr lang="en-US" dirty="0" err="1" smtClean="0"/>
              <a:t>Başlangıç</a:t>
            </a:r>
            <a:r>
              <a:rPr lang="en-US" dirty="0" smtClean="0"/>
              <a:t>: 2008/USA, 2011/Europe</a:t>
            </a:r>
          </a:p>
          <a:p>
            <a:r>
              <a:rPr lang="en-US" dirty="0" err="1" smtClean="0"/>
              <a:t>Hedef</a:t>
            </a:r>
            <a:r>
              <a:rPr lang="en-US" dirty="0" smtClean="0"/>
              <a:t>: America, 2021</a:t>
            </a:r>
            <a:r>
              <a:rPr lang="en-US" dirty="0"/>
              <a:t>-2023, </a:t>
            </a:r>
            <a:r>
              <a:rPr lang="en-US" dirty="0" smtClean="0"/>
              <a:t>China </a:t>
            </a:r>
            <a:r>
              <a:rPr lang="en-US" dirty="0" err="1" smtClean="0"/>
              <a:t>önümüzdeki</a:t>
            </a:r>
            <a:r>
              <a:rPr lang="en-US" dirty="0" smtClean="0"/>
              <a:t> </a:t>
            </a:r>
            <a:r>
              <a:rPr lang="en-US" dirty="0" err="1" smtClean="0"/>
              <a:t>yıl</a:t>
            </a:r>
            <a:r>
              <a:rPr lang="en-US" dirty="0" smtClean="0"/>
              <a:t> (</a:t>
            </a:r>
            <a:r>
              <a:rPr lang="en-US" dirty="0" err="1" smtClean="0"/>
              <a:t>gerçek</a:t>
            </a:r>
            <a:r>
              <a:rPr lang="en-US" dirty="0" smtClean="0"/>
              <a:t>?)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67588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0" y="529139"/>
            <a:ext cx="6508377" cy="627154"/>
          </a:xfrm>
        </p:spPr>
        <p:txBody>
          <a:bodyPr/>
          <a:lstStyle/>
          <a:p>
            <a:r>
              <a:rPr lang="en-US" dirty="0" err="1" smtClean="0"/>
              <a:t>HPC’de</a:t>
            </a:r>
            <a:r>
              <a:rPr lang="en-US" dirty="0" smtClean="0"/>
              <a:t> </a:t>
            </a:r>
            <a:r>
              <a:rPr lang="en-US" dirty="0" err="1" smtClean="0"/>
              <a:t>geçen</a:t>
            </a:r>
            <a:r>
              <a:rPr lang="en-US" dirty="0" smtClean="0"/>
              <a:t> ay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20" y="2329587"/>
            <a:ext cx="6116486" cy="11491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79" y="3538562"/>
            <a:ext cx="8195201" cy="9974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280" y="4535970"/>
            <a:ext cx="8089359" cy="7638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920" y="1362865"/>
            <a:ext cx="6071126" cy="8923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280" y="5439688"/>
            <a:ext cx="4711700" cy="12573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1580" y="5439688"/>
            <a:ext cx="3924300" cy="12319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7458" y="238965"/>
            <a:ext cx="2501607" cy="181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85512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Veri</a:t>
            </a:r>
            <a:r>
              <a:rPr lang="en-US" dirty="0" smtClean="0"/>
              <a:t> </a:t>
            </a:r>
            <a:r>
              <a:rPr lang="en-US" dirty="0" err="1" smtClean="0"/>
              <a:t>alışverişi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7758" r="-7758"/>
          <a:stretch>
            <a:fillRect/>
          </a:stretch>
        </p:blipFill>
        <p:spPr>
          <a:xfrm>
            <a:off x="1134534" y="2209800"/>
            <a:ext cx="6508750" cy="39163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065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Ağ</a:t>
            </a:r>
            <a:r>
              <a:rPr lang="en-US" dirty="0" smtClean="0"/>
              <a:t> </a:t>
            </a:r>
            <a:r>
              <a:rPr lang="en-US" dirty="0" err="1" smtClean="0"/>
              <a:t>topolojileri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6" name="Content Placeholder 5" descr="meshe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6" t="-3999" r="-1256" b="-3999"/>
          <a:stretch>
            <a:fillRect/>
          </a:stretch>
        </p:blipFill>
        <p:spPr>
          <a:xfrm>
            <a:off x="910771" y="2639181"/>
            <a:ext cx="7461250" cy="24701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186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0781"/>
            <a:ext cx="6508377" cy="1143000"/>
          </a:xfrm>
        </p:spPr>
        <p:txBody>
          <a:bodyPr/>
          <a:lstStyle/>
          <a:p>
            <a:r>
              <a:rPr lang="en-US" dirty="0" err="1" smtClean="0"/>
              <a:t>Ağ</a:t>
            </a:r>
            <a:r>
              <a:rPr lang="en-US" dirty="0" smtClean="0"/>
              <a:t> </a:t>
            </a:r>
            <a:r>
              <a:rPr lang="en-US" dirty="0" err="1" smtClean="0"/>
              <a:t>topolojileri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5" descr="cubes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84" t="43025" r="-1384" b="-1323"/>
          <a:stretch/>
        </p:blipFill>
        <p:spPr>
          <a:xfrm>
            <a:off x="174812" y="1640548"/>
            <a:ext cx="8140095" cy="455946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80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/>
              <a:t> </a:t>
            </a:r>
            <a:r>
              <a:rPr lang="en-US" dirty="0" smtClean="0"/>
              <a:t>problem: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mesajı</a:t>
            </a:r>
            <a:r>
              <a:rPr lang="en-US" dirty="0" smtClean="0"/>
              <a:t> her </a:t>
            </a:r>
            <a:r>
              <a:rPr lang="en-US" dirty="0" err="1" smtClean="0"/>
              <a:t>yere</a:t>
            </a:r>
            <a:r>
              <a:rPr lang="en-US" dirty="0" smtClean="0"/>
              <a:t> </a:t>
            </a:r>
            <a:r>
              <a:rPr lang="en-US" dirty="0" err="1" smtClean="0"/>
              <a:t>gönderme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-25213" b="-25213"/>
          <a:stretch>
            <a:fillRect/>
          </a:stretch>
        </p:blipFill>
        <p:spPr>
          <a:xfrm>
            <a:off x="1074057" y="2209800"/>
            <a:ext cx="6508750" cy="39163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33619" y="3689048"/>
            <a:ext cx="42333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7258" y="2595639"/>
            <a:ext cx="42333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582807" y="3684213"/>
            <a:ext cx="42333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482114" y="3799542"/>
            <a:ext cx="42333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86</a:t>
            </a:fld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332014" y="4673600"/>
            <a:ext cx="787400" cy="5461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128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3119" b="3119"/>
          <a:stretch>
            <a:fillRect/>
          </a:stretch>
        </p:blipFill>
        <p:spPr>
          <a:xfrm>
            <a:off x="1025675" y="2209800"/>
            <a:ext cx="6508377" cy="39163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199" y="757162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/>
              <a:t> </a:t>
            </a:r>
            <a:r>
              <a:rPr lang="en-US" dirty="0" smtClean="0"/>
              <a:t>problem: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mesajı</a:t>
            </a:r>
            <a:r>
              <a:rPr lang="en-US" dirty="0" smtClean="0"/>
              <a:t> her </a:t>
            </a:r>
            <a:r>
              <a:rPr lang="en-US" dirty="0" err="1" smtClean="0"/>
              <a:t>yere</a:t>
            </a:r>
            <a:r>
              <a:rPr lang="en-US" dirty="0" smtClean="0"/>
              <a:t> </a:t>
            </a:r>
            <a:r>
              <a:rPr lang="en-US" dirty="0" err="1" smtClean="0"/>
              <a:t>gönderme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885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2021" b="2021"/>
          <a:stretch>
            <a:fillRect/>
          </a:stretch>
        </p:blipFill>
        <p:spPr>
          <a:xfrm>
            <a:off x="1424818" y="2209800"/>
            <a:ext cx="6508377" cy="39163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/>
              <a:t> </a:t>
            </a:r>
            <a:r>
              <a:rPr lang="en-US" dirty="0" smtClean="0"/>
              <a:t>problem: </a:t>
            </a:r>
            <a:r>
              <a:rPr lang="en-US" dirty="0" err="1" smtClean="0"/>
              <a:t>mesajları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yerde</a:t>
            </a:r>
            <a:r>
              <a:rPr lang="en-US" dirty="0" smtClean="0"/>
              <a:t> </a:t>
            </a:r>
            <a:r>
              <a:rPr lang="en-US" dirty="0" err="1" smtClean="0"/>
              <a:t>toplama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026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Neden</a:t>
            </a:r>
            <a:r>
              <a:rPr lang="en-US" dirty="0" smtClean="0"/>
              <a:t> </a:t>
            </a:r>
            <a:r>
              <a:rPr lang="en-US" dirty="0" err="1" smtClean="0"/>
              <a:t>veri</a:t>
            </a:r>
            <a:r>
              <a:rPr lang="en-US" dirty="0" smtClean="0"/>
              <a:t> </a:t>
            </a:r>
            <a:r>
              <a:rPr lang="en-US" dirty="0" err="1" smtClean="0"/>
              <a:t>gönderiyoruz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33374" r="-33374"/>
          <a:stretch>
            <a:fillRect/>
          </a:stretch>
        </p:blipFill>
        <p:spPr>
          <a:xfrm>
            <a:off x="-921657" y="2209800"/>
            <a:ext cx="6508750" cy="39163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0" y="2294465"/>
            <a:ext cx="4046160" cy="3999652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765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74184" y="455331"/>
            <a:ext cx="7574864" cy="1143000"/>
          </a:xfrm>
        </p:spPr>
        <p:txBody>
          <a:bodyPr/>
          <a:lstStyle/>
          <a:p>
            <a:r>
              <a:rPr lang="en-US" dirty="0" smtClean="0"/>
              <a:t>	1936-38    1939-40    1941</a:t>
            </a:r>
            <a:r>
              <a:rPr lang="is-IS" dirty="0" smtClean="0"/>
              <a:t>…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		Z1            Z2          Z3</a:t>
            </a:r>
            <a:r>
              <a:rPr lang="is-IS" dirty="0" smtClean="0"/>
              <a:t>…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3295" y="100322"/>
            <a:ext cx="1849076" cy="229600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79894" y="2442158"/>
            <a:ext cx="1552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Konrad</a:t>
            </a:r>
            <a:r>
              <a:rPr lang="en-US" dirty="0" smtClean="0"/>
              <a:t> </a:t>
            </a:r>
            <a:r>
              <a:rPr lang="en-US" dirty="0" err="1" smtClean="0"/>
              <a:t>Zuse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3" y="3159888"/>
            <a:ext cx="2154641" cy="161598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81527" y="4900995"/>
            <a:ext cx="27656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Zuse</a:t>
            </a:r>
            <a:r>
              <a:rPr lang="en-US" dirty="0"/>
              <a:t> Z3 </a:t>
            </a:r>
            <a:r>
              <a:rPr lang="en-US" dirty="0" err="1" smtClean="0"/>
              <a:t>replikası</a:t>
            </a:r>
            <a:r>
              <a:rPr lang="en-US" dirty="0" smtClean="0"/>
              <a:t> </a:t>
            </a:r>
            <a:r>
              <a:rPr lang="en-US" dirty="0" err="1" smtClean="0"/>
              <a:t>Deutsches</a:t>
            </a:r>
            <a:r>
              <a:rPr lang="en-US" dirty="0" smtClean="0"/>
              <a:t> Museum, Munich</a:t>
            </a:r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2832989" y="2980702"/>
            <a:ext cx="6507575" cy="2862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 smtClean="0"/>
              <a:t>Ortalama</a:t>
            </a:r>
            <a:r>
              <a:rPr lang="en-US" b="1" dirty="0" smtClean="0"/>
              <a:t> </a:t>
            </a:r>
            <a:r>
              <a:rPr lang="en-US" b="1" dirty="0" err="1"/>
              <a:t>hesaplama</a:t>
            </a:r>
            <a:r>
              <a:rPr lang="en-US" b="1" dirty="0"/>
              <a:t> </a:t>
            </a:r>
            <a:r>
              <a:rPr lang="en-US" b="1" dirty="0" err="1"/>
              <a:t>hızı</a:t>
            </a:r>
            <a:r>
              <a:rPr lang="en-US" b="1" dirty="0"/>
              <a:t>: </a:t>
            </a:r>
            <a:r>
              <a:rPr lang="en-US" dirty="0" err="1"/>
              <a:t>ek</a:t>
            </a:r>
            <a:r>
              <a:rPr lang="en-US" dirty="0"/>
              <a:t> - 0.8 </a:t>
            </a:r>
            <a:r>
              <a:rPr lang="en-US" dirty="0" err="1"/>
              <a:t>saniye</a:t>
            </a:r>
            <a:r>
              <a:rPr lang="en-US" dirty="0"/>
              <a:t>, </a:t>
            </a:r>
            <a:r>
              <a:rPr lang="en-US" dirty="0" err="1"/>
              <a:t>çarpma</a:t>
            </a:r>
            <a:r>
              <a:rPr lang="en-US" dirty="0"/>
              <a:t> - 3 </a:t>
            </a:r>
            <a:r>
              <a:rPr lang="en-US" dirty="0" err="1"/>
              <a:t>saniye</a:t>
            </a:r>
            <a:endParaRPr lang="en-US" dirty="0"/>
          </a:p>
          <a:p>
            <a:r>
              <a:rPr lang="en-US" b="1" dirty="0" err="1"/>
              <a:t>Aritmetik</a:t>
            </a:r>
            <a:r>
              <a:rPr lang="en-US" b="1" dirty="0"/>
              <a:t> </a:t>
            </a:r>
            <a:r>
              <a:rPr lang="en-US" b="1" dirty="0" err="1"/>
              <a:t>birim</a:t>
            </a:r>
            <a:r>
              <a:rPr lang="en-US" b="1" dirty="0"/>
              <a:t>: </a:t>
            </a:r>
            <a:r>
              <a:rPr lang="en-US" dirty="0" err="1"/>
              <a:t>İkili</a:t>
            </a:r>
            <a:r>
              <a:rPr lang="en-US" dirty="0"/>
              <a:t> </a:t>
            </a:r>
            <a:r>
              <a:rPr lang="en-US" dirty="0" err="1"/>
              <a:t>kayan</a:t>
            </a:r>
            <a:r>
              <a:rPr lang="en-US" dirty="0"/>
              <a:t> </a:t>
            </a:r>
            <a:r>
              <a:rPr lang="en-US" dirty="0" err="1"/>
              <a:t>noktalı</a:t>
            </a:r>
            <a:r>
              <a:rPr lang="en-US" dirty="0"/>
              <a:t>, 22 bit, </a:t>
            </a:r>
            <a:r>
              <a:rPr lang="en-US" dirty="0" err="1"/>
              <a:t>ekle</a:t>
            </a:r>
            <a:r>
              <a:rPr lang="en-US" dirty="0"/>
              <a:t>, </a:t>
            </a:r>
            <a:r>
              <a:rPr lang="en-US" dirty="0" err="1"/>
              <a:t>çıkart</a:t>
            </a:r>
            <a:r>
              <a:rPr lang="en-US" dirty="0"/>
              <a:t>, </a:t>
            </a:r>
            <a:r>
              <a:rPr lang="en-US" dirty="0" err="1"/>
              <a:t>çarp</a:t>
            </a:r>
            <a:r>
              <a:rPr lang="en-US" dirty="0"/>
              <a:t>, </a:t>
            </a:r>
            <a:r>
              <a:rPr lang="en-US" dirty="0" err="1"/>
              <a:t>böl</a:t>
            </a:r>
            <a:r>
              <a:rPr lang="en-US" dirty="0"/>
              <a:t>, </a:t>
            </a:r>
            <a:r>
              <a:rPr lang="en-US" dirty="0" err="1"/>
              <a:t>karekök</a:t>
            </a:r>
            <a:endParaRPr lang="en-US" dirty="0"/>
          </a:p>
          <a:p>
            <a:r>
              <a:rPr lang="en-US" b="1" dirty="0" err="1"/>
              <a:t>Veri</a:t>
            </a:r>
            <a:r>
              <a:rPr lang="en-US" b="1" dirty="0"/>
              <a:t> </a:t>
            </a:r>
            <a:r>
              <a:rPr lang="en-US" b="1" dirty="0" err="1"/>
              <a:t>belleği</a:t>
            </a:r>
            <a:r>
              <a:rPr lang="en-US" b="1" dirty="0"/>
              <a:t>: </a:t>
            </a:r>
            <a:r>
              <a:rPr lang="en-US" dirty="0"/>
              <a:t>22 bit </a:t>
            </a:r>
            <a:r>
              <a:rPr lang="en-US" dirty="0" err="1"/>
              <a:t>uzunluğa</a:t>
            </a:r>
            <a:r>
              <a:rPr lang="en-US" dirty="0"/>
              <a:t> </a:t>
            </a:r>
            <a:r>
              <a:rPr lang="en-US" dirty="0" err="1"/>
              <a:t>sahip</a:t>
            </a:r>
            <a:r>
              <a:rPr lang="en-US" dirty="0"/>
              <a:t> 64 </a:t>
            </a:r>
            <a:r>
              <a:rPr lang="en-US" dirty="0" err="1"/>
              <a:t>sözcük</a:t>
            </a:r>
            <a:endParaRPr lang="en-US" dirty="0"/>
          </a:p>
          <a:p>
            <a:r>
              <a:rPr lang="en-US" b="1" dirty="0"/>
              <a:t>Program </a:t>
            </a:r>
            <a:r>
              <a:rPr lang="en-US" b="1" dirty="0" err="1"/>
              <a:t>hafızası</a:t>
            </a:r>
            <a:r>
              <a:rPr lang="en-US" b="1" dirty="0"/>
              <a:t>: </a:t>
            </a:r>
            <a:r>
              <a:rPr lang="en-US" dirty="0" err="1"/>
              <a:t>Delinmiş</a:t>
            </a:r>
            <a:r>
              <a:rPr lang="en-US" dirty="0"/>
              <a:t> </a:t>
            </a:r>
            <a:r>
              <a:rPr lang="en-US" dirty="0" err="1"/>
              <a:t>selüloit</a:t>
            </a:r>
            <a:r>
              <a:rPr lang="en-US" dirty="0"/>
              <a:t> </a:t>
            </a:r>
            <a:r>
              <a:rPr lang="en-US" dirty="0" err="1"/>
              <a:t>bant</a:t>
            </a:r>
            <a:endParaRPr lang="en-US" dirty="0"/>
          </a:p>
          <a:p>
            <a:r>
              <a:rPr lang="en-US" b="1" dirty="0" err="1"/>
              <a:t>Girdi</a:t>
            </a:r>
            <a:r>
              <a:rPr lang="en-US" b="1" dirty="0"/>
              <a:t>: </a:t>
            </a:r>
            <a:r>
              <a:rPr lang="en-US" dirty="0" err="1"/>
              <a:t>Ondalık</a:t>
            </a:r>
            <a:r>
              <a:rPr lang="en-US" dirty="0"/>
              <a:t> </a:t>
            </a:r>
            <a:r>
              <a:rPr lang="en-US" dirty="0" err="1"/>
              <a:t>kayan</a:t>
            </a:r>
            <a:r>
              <a:rPr lang="en-US" dirty="0"/>
              <a:t> </a:t>
            </a:r>
            <a:r>
              <a:rPr lang="en-US" dirty="0" err="1"/>
              <a:t>nokta</a:t>
            </a:r>
            <a:r>
              <a:rPr lang="en-US" dirty="0"/>
              <a:t> </a:t>
            </a:r>
            <a:r>
              <a:rPr lang="en-US" dirty="0" err="1"/>
              <a:t>sayıları</a:t>
            </a:r>
            <a:endParaRPr lang="en-US" dirty="0"/>
          </a:p>
          <a:p>
            <a:r>
              <a:rPr lang="en-US" b="1" dirty="0" err="1"/>
              <a:t>Frekans</a:t>
            </a:r>
            <a:r>
              <a:rPr lang="en-US" b="1" dirty="0"/>
              <a:t>: </a:t>
            </a:r>
            <a:r>
              <a:rPr lang="en-US" dirty="0"/>
              <a:t>5.3 Hertz</a:t>
            </a:r>
          </a:p>
          <a:p>
            <a:r>
              <a:rPr lang="en-US" b="1" dirty="0" err="1"/>
              <a:t>Güç</a:t>
            </a:r>
            <a:r>
              <a:rPr lang="en-US" b="1" dirty="0"/>
              <a:t> </a:t>
            </a:r>
            <a:r>
              <a:rPr lang="en-US" b="1" dirty="0" err="1"/>
              <a:t>tüketimi</a:t>
            </a:r>
            <a:r>
              <a:rPr lang="en-US" b="1" dirty="0"/>
              <a:t>: </a:t>
            </a:r>
            <a:r>
              <a:rPr lang="en-US" dirty="0" err="1"/>
              <a:t>Yaklaşık</a:t>
            </a:r>
            <a:r>
              <a:rPr lang="en-US" dirty="0"/>
              <a:t> 4.000 watt</a:t>
            </a:r>
          </a:p>
          <a:p>
            <a:r>
              <a:rPr lang="en-US" b="1" dirty="0" err="1"/>
              <a:t>Ağırlık</a:t>
            </a:r>
            <a:r>
              <a:rPr lang="en-US" b="1" dirty="0"/>
              <a:t>: </a:t>
            </a:r>
            <a:r>
              <a:rPr lang="en-US" dirty="0" err="1"/>
              <a:t>Yaklaşık</a:t>
            </a:r>
            <a:r>
              <a:rPr lang="en-US" dirty="0"/>
              <a:t> 1 ton (2,200 </a:t>
            </a:r>
            <a:r>
              <a:rPr lang="en-US" dirty="0" err="1"/>
              <a:t>lb</a:t>
            </a:r>
            <a:r>
              <a:rPr lang="en-US" dirty="0"/>
              <a:t>)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546732" y="1598331"/>
            <a:ext cx="170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(TURING </a:t>
            </a:r>
            <a:r>
              <a:rPr lang="en-US" b="1" dirty="0" smtClean="0"/>
              <a:t>TAM)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685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Neden</a:t>
            </a:r>
            <a:r>
              <a:rPr lang="en-US" dirty="0" smtClean="0"/>
              <a:t> </a:t>
            </a:r>
            <a:r>
              <a:rPr lang="en-US" dirty="0" err="1" smtClean="0"/>
              <a:t>veri</a:t>
            </a:r>
            <a:r>
              <a:rPr lang="en-US" dirty="0" smtClean="0"/>
              <a:t> </a:t>
            </a:r>
            <a:r>
              <a:rPr lang="en-US" dirty="0" err="1" smtClean="0"/>
              <a:t>gönderiyoruz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l="-33374" r="-33374"/>
          <a:stretch>
            <a:fillRect/>
          </a:stretch>
        </p:blipFill>
        <p:spPr>
          <a:xfrm>
            <a:off x="1291772" y="2209800"/>
            <a:ext cx="6508750" cy="3916363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029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Neden</a:t>
            </a:r>
            <a:r>
              <a:rPr lang="en-US" dirty="0"/>
              <a:t> </a:t>
            </a:r>
            <a:r>
              <a:rPr lang="en-US" dirty="0" err="1"/>
              <a:t>veri</a:t>
            </a:r>
            <a:r>
              <a:rPr lang="en-US" dirty="0"/>
              <a:t> </a:t>
            </a:r>
            <a:r>
              <a:rPr lang="en-US" dirty="0" err="1"/>
              <a:t>gönderiyoruz</a:t>
            </a:r>
            <a:r>
              <a:rPr lang="en-US" dirty="0"/>
              <a:t>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91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00" y="2254250"/>
            <a:ext cx="6515100" cy="4102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600" y="2901950"/>
            <a:ext cx="1828800" cy="24765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87588" y="3663950"/>
            <a:ext cx="150812" cy="152400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451101" y="3663950"/>
            <a:ext cx="158750" cy="152400"/>
          </a:xfrm>
          <a:prstGeom prst="rect">
            <a:avLst/>
          </a:prstGeom>
          <a:solidFill>
            <a:srgbClr val="A31B63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287588" y="3401483"/>
            <a:ext cx="327026" cy="15240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814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MPI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92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279650"/>
            <a:ext cx="87630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018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MPI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93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1" y="2298700"/>
            <a:ext cx="8748199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757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4641"/>
            <a:ext cx="6508377" cy="1143000"/>
          </a:xfrm>
        </p:spPr>
        <p:txBody>
          <a:bodyPr/>
          <a:lstStyle/>
          <a:p>
            <a:r>
              <a:rPr lang="en-US" dirty="0" smtClean="0"/>
              <a:t>MPI: </a:t>
            </a:r>
            <a:r>
              <a:rPr lang="en-US" dirty="0" err="1" smtClean="0"/>
              <a:t>herkes</a:t>
            </a:r>
            <a:r>
              <a:rPr lang="en-US" dirty="0" smtClean="0"/>
              <a:t> </a:t>
            </a:r>
            <a:r>
              <a:rPr lang="en-US" dirty="0" err="1" smtClean="0"/>
              <a:t>bir</a:t>
            </a:r>
            <a:r>
              <a:rPr lang="en-US" dirty="0" smtClean="0"/>
              <a:t> </a:t>
            </a:r>
            <a:r>
              <a:rPr lang="en-US" dirty="0" err="1" smtClean="0"/>
              <a:t>sonraki</a:t>
            </a:r>
            <a:r>
              <a:rPr lang="en-US" dirty="0" smtClean="0"/>
              <a:t> </a:t>
            </a:r>
            <a:r>
              <a:rPr lang="en-US" dirty="0" err="1" smtClean="0"/>
              <a:t>işlemciye</a:t>
            </a:r>
            <a:r>
              <a:rPr lang="en-US" dirty="0" smtClean="0"/>
              <a:t> </a:t>
            </a:r>
            <a:r>
              <a:rPr lang="en-US" dirty="0" err="1" smtClean="0"/>
              <a:t>mesaj</a:t>
            </a:r>
            <a:r>
              <a:rPr lang="en-US" dirty="0" smtClean="0"/>
              <a:t> </a:t>
            </a:r>
            <a:r>
              <a:rPr lang="en-US" dirty="0" err="1" smtClean="0"/>
              <a:t>gönderirse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-9264" b="-9264"/>
          <a:stretch>
            <a:fillRect/>
          </a:stretch>
        </p:blipFill>
        <p:spPr>
          <a:xfrm>
            <a:off x="174625" y="1447800"/>
            <a:ext cx="8588375" cy="516788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189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95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2527300"/>
            <a:ext cx="7975600" cy="31115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199" y="154641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MPI: herkes bir sonraki işlemciye mesaj gönderirse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065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91" y="1049867"/>
            <a:ext cx="7965283" cy="516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79791" y="-113699"/>
            <a:ext cx="6508377" cy="97729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Matrisler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(</a:t>
            </a:r>
            <a:r>
              <a:rPr lang="en-US" dirty="0" err="1"/>
              <a:t>H</a:t>
            </a:r>
            <a:r>
              <a:rPr lang="en-US" dirty="0" err="1" smtClean="0"/>
              <a:t>iper</a:t>
            </a:r>
            <a:r>
              <a:rPr lang="en-US" dirty="0" smtClean="0"/>
              <a:t>)</a:t>
            </a:r>
            <a:r>
              <a:rPr lang="en-US" dirty="0" err="1" smtClean="0"/>
              <a:t>çizgeler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568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032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</a:t>
            </a:r>
            <a:r>
              <a:rPr lang="en-US" dirty="0" err="1" smtClean="0"/>
              <a:t>SpMV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12" y="1526508"/>
            <a:ext cx="7353301" cy="4695182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883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016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</a:t>
            </a:r>
            <a:r>
              <a:rPr lang="en-US" dirty="0" err="1" smtClean="0"/>
              <a:t>SpMV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2" y="1089746"/>
            <a:ext cx="5883088" cy="53428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00510" y="4229795"/>
            <a:ext cx="2290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Hız</a:t>
            </a:r>
            <a:r>
              <a:rPr lang="en-US" sz="2800" dirty="0" smtClean="0"/>
              <a:t> </a:t>
            </a:r>
            <a:r>
              <a:rPr lang="en-US" sz="2800" dirty="0" err="1" smtClean="0"/>
              <a:t>metrikleri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930710" y="4592261"/>
            <a:ext cx="321329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Gönderilen</a:t>
            </a:r>
            <a:endParaRPr lang="en-US" sz="2800" dirty="0" smtClean="0"/>
          </a:p>
          <a:p>
            <a:r>
              <a:rPr lang="en-US" sz="2800" dirty="0" err="1" smtClean="0"/>
              <a:t>Alınan</a:t>
            </a:r>
            <a:r>
              <a:rPr lang="en-US" sz="2800" dirty="0" smtClean="0"/>
              <a:t>        </a:t>
            </a:r>
            <a:r>
              <a:rPr lang="en-US" sz="2800" b="1" dirty="0" err="1" smtClean="0"/>
              <a:t>Mesaj</a:t>
            </a:r>
            <a:endParaRPr lang="en-US" sz="2800" b="1" dirty="0" smtClean="0"/>
          </a:p>
          <a:p>
            <a:r>
              <a:rPr lang="en-US" sz="2800" dirty="0" err="1" smtClean="0"/>
              <a:t>Toplam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630604" y="2211992"/>
            <a:ext cx="33351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Kapasite</a:t>
            </a:r>
            <a:r>
              <a:rPr lang="en-US" sz="2800" dirty="0" smtClean="0"/>
              <a:t> </a:t>
            </a:r>
            <a:r>
              <a:rPr lang="en-US" sz="2800" dirty="0" err="1" smtClean="0"/>
              <a:t>metrikleri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5960804" y="2574458"/>
            <a:ext cx="282669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Gönderilen</a:t>
            </a:r>
            <a:endParaRPr lang="en-US" sz="2800" dirty="0" smtClean="0"/>
          </a:p>
          <a:p>
            <a:r>
              <a:rPr lang="en-US" sz="2800" dirty="0" err="1" smtClean="0"/>
              <a:t>Alınan</a:t>
            </a:r>
            <a:r>
              <a:rPr lang="en-US" sz="2800" dirty="0" smtClean="0"/>
              <a:t>        </a:t>
            </a:r>
            <a:r>
              <a:rPr lang="en-US" sz="2800" b="1" dirty="0" smtClean="0"/>
              <a:t>Byte</a:t>
            </a:r>
          </a:p>
          <a:p>
            <a:r>
              <a:rPr lang="en-US" sz="2800" dirty="0" err="1" smtClean="0"/>
              <a:t>Toplam</a:t>
            </a:r>
            <a:endParaRPr lang="en-US" sz="2800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>
          <a:xfrm>
            <a:off x="8251390" y="2108477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500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01600"/>
            <a:ext cx="6508377" cy="1143000"/>
          </a:xfrm>
        </p:spPr>
        <p:txBody>
          <a:bodyPr/>
          <a:lstStyle/>
          <a:p>
            <a:r>
              <a:rPr lang="en-US" dirty="0" err="1" smtClean="0"/>
              <a:t>Örnek</a:t>
            </a:r>
            <a:r>
              <a:rPr lang="en-US" dirty="0" smtClean="0"/>
              <a:t> problem: </a:t>
            </a:r>
            <a:r>
              <a:rPr lang="en-US" dirty="0" err="1" smtClean="0"/>
              <a:t>SpMV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Yapay Öğrenmenin Matematiksel Temelleri 20-23 Nisan 2017, İzmir – Şirince, Matematik Köyü</a:t>
            </a:r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>
          <a:xfrm>
            <a:off x="8251390" y="2108477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99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2" y="1936750"/>
            <a:ext cx="8583084" cy="475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986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11761</TotalTime>
  <Words>7283</Words>
  <Application>Microsoft Macintosh PowerPoint</Application>
  <PresentationFormat>On-screen Show (4:3)</PresentationFormat>
  <Paragraphs>1175</Paragraphs>
  <Slides>175</Slides>
  <Notes>33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175</vt:i4>
      </vt:variant>
    </vt:vector>
  </HeadingPairs>
  <TitlesOfParts>
    <vt:vector size="178" baseType="lpstr">
      <vt:lpstr>Plaza</vt:lpstr>
      <vt:lpstr>Equation</vt:lpstr>
      <vt:lpstr>Chart</vt:lpstr>
      <vt:lpstr>Yüksek Başarımlı Hesaplama</vt:lpstr>
      <vt:lpstr>Yüksek başarım? </vt:lpstr>
      <vt:lpstr>1800ler</vt:lpstr>
      <vt:lpstr>1800ler Charles Babbage</vt:lpstr>
      <vt:lpstr>1930lar Alan Turing</vt:lpstr>
      <vt:lpstr>1930lar Alan Turing</vt:lpstr>
      <vt:lpstr>1930lar Alan Turing</vt:lpstr>
      <vt:lpstr>1939-1945 II. Dünya Savaşı</vt:lpstr>
      <vt:lpstr> 1936-38    1939-40    1941…      Z1            Z2          Z3…</vt:lpstr>
      <vt:lpstr>1939-42 Atanasoff-Berry Bilgisayarı(ABC)</vt:lpstr>
      <vt:lpstr> 1945-1960s</vt:lpstr>
      <vt:lpstr>1945 Von Neumann Mimarisi</vt:lpstr>
      <vt:lpstr>o zamanlar geleceği tahmin etmek oldukça güçtü</vt:lpstr>
      <vt:lpstr>ama bazıları dğour tahmin  edebilmişti</vt:lpstr>
      <vt:lpstr>1965 Moore’s Law</vt:lpstr>
      <vt:lpstr>1977 von Neumann darboğazı</vt:lpstr>
      <vt:lpstr>Bir işlemci </vt:lpstr>
      <vt:lpstr>Bir zamanlar…  </vt:lpstr>
      <vt:lpstr>Güç duvarı</vt:lpstr>
      <vt:lpstr>Hafıza duvarı</vt:lpstr>
      <vt:lpstr>Hafıza duvarını aşmak</vt:lpstr>
      <vt:lpstr>Önbellek: en iyi dostunuz</vt:lpstr>
      <vt:lpstr>  Matrislerin sütunlarının toplamı </vt:lpstr>
      <vt:lpstr>   Matrislerin sütunlarının toplamı </vt:lpstr>
      <vt:lpstr>   Matrislerin sütunlarının toplamı</vt:lpstr>
      <vt:lpstr>Matrislerin sütunlarının toplamı</vt:lpstr>
      <vt:lpstr>Matris Çarpımı</vt:lpstr>
      <vt:lpstr>Matris sıralama</vt:lpstr>
      <vt:lpstr>Komut seviyesinde koşutluk</vt:lpstr>
      <vt:lpstr>Komutlar: Düzenleme, yeniden sıralama vb. </vt:lpstr>
      <vt:lpstr>Komutlar: Düzenleme, yeniden sıralama vb. </vt:lpstr>
      <vt:lpstr>PowerPoint Presentation</vt:lpstr>
      <vt:lpstr>Komutlar: Düzenleme, yeniden sıralama vb. </vt:lpstr>
      <vt:lpstr>Komutlar: Düzenleme, yeniden sıralama vb. </vt:lpstr>
      <vt:lpstr>Komut seviyesinde koşutluk</vt:lpstr>
      <vt:lpstr>Komut seviyesinde koşutluk: matris-vektör çarpımı örneği</vt:lpstr>
      <vt:lpstr>Hafıza duvarını aşmak</vt:lpstr>
      <vt:lpstr>Hafıza duvarını aşmak</vt:lpstr>
      <vt:lpstr>Bir işlemciden daha fazlası</vt:lpstr>
      <vt:lpstr>Bugünün işlemcileri</vt:lpstr>
      <vt:lpstr>Paralel (Koşut) İşlemler</vt:lpstr>
      <vt:lpstr>Birden fazla işlemci ve hızlanma </vt:lpstr>
      <vt:lpstr>Amdahl Kuralı</vt:lpstr>
      <vt:lpstr>Aykırı bir problem</vt:lpstr>
      <vt:lpstr>Aykırı bir problem</vt:lpstr>
      <vt:lpstr>Aykırı bir problem</vt:lpstr>
      <vt:lpstr>Çok çekirdekli işlemcileri programlama: OpenMP </vt:lpstr>
      <vt:lpstr>Çok çekirdekli işlemcileri programlama: OpenMP </vt:lpstr>
      <vt:lpstr>PowerPoint Presentation</vt:lpstr>
      <vt:lpstr>OpenMP: vektör çarpımı</vt:lpstr>
      <vt:lpstr>OpenMP</vt:lpstr>
      <vt:lpstr>OpenMP: vektör çarpımı </vt:lpstr>
      <vt:lpstr>OpenMP</vt:lpstr>
      <vt:lpstr>Örnek problem: Tensör ayrıştırma</vt:lpstr>
      <vt:lpstr>Örnek problem: Tensör ayrıştırma</vt:lpstr>
      <vt:lpstr>Örnek problem: Koşut tensör ayrıştırma</vt:lpstr>
      <vt:lpstr>Örnek problem: Koşut tensör ayrıştırma</vt:lpstr>
      <vt:lpstr>Çizge boyama problemi</vt:lpstr>
      <vt:lpstr>Hiperçizge ile modelleme </vt:lpstr>
      <vt:lpstr>Hiperçizge boyama</vt:lpstr>
      <vt:lpstr>Hiperçizge modelleme/boyama</vt:lpstr>
      <vt:lpstr>Koşut tensör ayrıştırma</vt:lpstr>
      <vt:lpstr>Koşut tensör ayrıştırma</vt:lpstr>
      <vt:lpstr>Tensör depolama</vt:lpstr>
      <vt:lpstr>Tensör sıralama?</vt:lpstr>
      <vt:lpstr>Bir bilgisayar</vt:lpstr>
      <vt:lpstr>Bir bilgisayardan daha fazlası</vt:lpstr>
      <vt:lpstr>Bir bilgisayardan daha fazlası</vt:lpstr>
      <vt:lpstr>Örnek problem: Merkezi noktaları bulmak</vt:lpstr>
      <vt:lpstr>Örnek problem: Merkezi noktaları bulmak</vt:lpstr>
      <vt:lpstr>Bir bilgisayardan çok daha fazlası</vt:lpstr>
      <vt:lpstr>Bir bilgisayardan çoooook daha fazlası</vt:lpstr>
      <vt:lpstr>Neredeyse en süper bilgisayar</vt:lpstr>
      <vt:lpstr>En süper bilgisayar</vt:lpstr>
      <vt:lpstr>En süper 500 bilgisayar: Ülkeler</vt:lpstr>
      <vt:lpstr>En süper 500 bilgisayar: Ülkeler</vt:lpstr>
      <vt:lpstr>HPC Yatırımları</vt:lpstr>
      <vt:lpstr>Süperbilgisayar trendleri</vt:lpstr>
      <vt:lpstr>Exascale: Kilo, Mega, Giga, Tera, Peta, Exa.</vt:lpstr>
      <vt:lpstr>Exascale: Kilo, Mega, Giga, Tera, Peta, Exa.</vt:lpstr>
      <vt:lpstr>Exascale: Kilo, Mega, Giga, Tera, Peta, Exa.</vt:lpstr>
      <vt:lpstr>HPC’de geçen ay</vt:lpstr>
      <vt:lpstr>Veri alışverişi</vt:lpstr>
      <vt:lpstr>Ağ topolojileri</vt:lpstr>
      <vt:lpstr>Ağ topolojileri</vt:lpstr>
      <vt:lpstr>Örnek problem: bir mesajı her yere gönderme</vt:lpstr>
      <vt:lpstr>Örnek problem: bir mesajı her yere gönderme</vt:lpstr>
      <vt:lpstr>Örnek problem: mesajları bir yerde toplama</vt:lpstr>
      <vt:lpstr>Neden veri gönderiyoruz?</vt:lpstr>
      <vt:lpstr>Neden veri gönderiyoruz?</vt:lpstr>
      <vt:lpstr>Neden veri gönderiyoruz?</vt:lpstr>
      <vt:lpstr>MPI</vt:lpstr>
      <vt:lpstr>MPI</vt:lpstr>
      <vt:lpstr>MPI: herkes bir sonraki işlemciye mesaj gönderirse</vt:lpstr>
      <vt:lpstr>PowerPoint Presentation</vt:lpstr>
      <vt:lpstr>PowerPoint Presentation</vt:lpstr>
      <vt:lpstr>Örnek problem: SpMV</vt:lpstr>
      <vt:lpstr>Örnek problem: SpMV</vt:lpstr>
      <vt:lpstr>Örnek problem: SpMV</vt:lpstr>
      <vt:lpstr>Grafik İşleme Üniteleri</vt:lpstr>
      <vt:lpstr>Grafik İşleme Üniteleri</vt:lpstr>
      <vt:lpstr>(Basitçe) GİÜ kullanımı</vt:lpstr>
      <vt:lpstr>(Basitçe) GİÜ kullanımı</vt:lpstr>
      <vt:lpstr>(Basitçe) GİÜ kullanımı</vt:lpstr>
      <vt:lpstr>GİÜ: Özellikler</vt:lpstr>
      <vt:lpstr>Grafik İşleme Üniteleri</vt:lpstr>
      <vt:lpstr>Grafik İşleme  Üniteleri</vt:lpstr>
      <vt:lpstr>GİÜ: Programlama - CUDA</vt:lpstr>
      <vt:lpstr>GİÜ: Programlama - CUDA</vt:lpstr>
      <vt:lpstr>GİÜ: Programlama – CUDA Kernel</vt:lpstr>
      <vt:lpstr>GİÜ: Programlama – CUDA Kernelden Bloklara</vt:lpstr>
      <vt:lpstr>GİÜ: Programlama – CUDA Bloklardan Warplara</vt:lpstr>
      <vt:lpstr>GİÜ: Programlama – CUDA Bloklardan Warplara</vt:lpstr>
      <vt:lpstr>GİÜ: Programlama – CUDA Bloklardan Warplara</vt:lpstr>
      <vt:lpstr>GİÜ: Programlama – CUDA Bloklardan Warplara</vt:lpstr>
      <vt:lpstr>Örnek program: switch</vt:lpstr>
      <vt:lpstr>Örnek program: PageRank, BFS vs.</vt:lpstr>
      <vt:lpstr>Örnek program: PageRank, BFS vs.</vt:lpstr>
      <vt:lpstr>Örnek program: PageRank, BFS vs.</vt:lpstr>
      <vt:lpstr>Örnek program: PageRank, BFS vs.</vt:lpstr>
      <vt:lpstr>GİÜ: Programlama – CUDA Hafıza yapısı</vt:lpstr>
      <vt:lpstr>GİÜ: Programlama – CUDA Hafıza yapısı</vt:lpstr>
      <vt:lpstr>GİÜ: Programlama – CUDA Hafıza yapısı</vt:lpstr>
      <vt:lpstr>GİÜ: Programlama – CUDA Hafıza yapısı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Örnek problem: 1D-stencil</vt:lpstr>
      <vt:lpstr>Örnek problem: 1D-stencil</vt:lpstr>
      <vt:lpstr>Örnek problem: 1D-stencil</vt:lpstr>
      <vt:lpstr>PowerPoint Presentation</vt:lpstr>
      <vt:lpstr>PowerPoint Presentation</vt:lpstr>
      <vt:lpstr>Intel Xeon Phi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Hadoop</vt:lpstr>
      <vt:lpstr>Son teknolojiye gerek var mı?</vt:lpstr>
      <vt:lpstr>HDFS</vt:lpstr>
      <vt:lpstr>HDFS</vt:lpstr>
      <vt:lpstr>MapReduce</vt:lpstr>
      <vt:lpstr>MapReduce</vt:lpstr>
      <vt:lpstr>MapReduce: Veri parçalama</vt:lpstr>
      <vt:lpstr>Apache Spark</vt:lpstr>
      <vt:lpstr>Spark</vt:lpstr>
      <vt:lpstr>Programlama Modeli</vt:lpstr>
      <vt:lpstr>Basitçe</vt:lpstr>
      <vt:lpstr>Örnek: Log Madenciliği</vt:lpstr>
      <vt:lpstr>RDD Operations</vt:lpstr>
      <vt:lpstr>RDD Operations</vt:lpstr>
      <vt:lpstr>RDD Operations</vt:lpstr>
      <vt:lpstr>RDD Operations</vt:lpstr>
      <vt:lpstr>RDD Operations</vt:lpstr>
      <vt:lpstr>Accumulator değişkenleri</vt:lpstr>
      <vt:lpstr>RDD Fault Tolerance</vt:lpstr>
      <vt:lpstr>RDDs vs Distributed Shared Memory</vt:lpstr>
      <vt:lpstr>Örnek: Logistic Regression</vt:lpstr>
      <vt:lpstr>Logistic Regression Code</vt:lpstr>
      <vt:lpstr>Logistic Regression Performance</vt:lpstr>
      <vt:lpstr>Example: MapReduce</vt:lpstr>
      <vt:lpstr>Word Count in Spark</vt:lpstr>
      <vt:lpstr>MLlib</vt:lpstr>
      <vt:lpstr>MLlib</vt:lpstr>
      <vt:lpstr>Apache Flink</vt:lpstr>
      <vt:lpstr>Apache ve HPC: PageRank</vt:lpstr>
      <vt:lpstr>Apache ve HPC: k-means</vt:lpstr>
      <vt:lpstr>Apache ve HPC</vt:lpstr>
      <vt:lpstr>Bibliyografi ve ilgili bağlantılar</vt:lpstr>
    </vt:vector>
  </TitlesOfParts>
  <Company>BOR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Yüksek Performanslı BÜYÜK Veri Sistemleri</dc:title>
  <dc:creator>Kamer Kaya</dc:creator>
  <cp:lastModifiedBy>Kamer Kaya</cp:lastModifiedBy>
  <cp:revision>190</cp:revision>
  <dcterms:created xsi:type="dcterms:W3CDTF">2015-10-07T06:38:48Z</dcterms:created>
  <dcterms:modified xsi:type="dcterms:W3CDTF">2017-04-22T07:35:25Z</dcterms:modified>
</cp:coreProperties>
</file>